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94" r:id="rId3"/>
    <p:sldId id="293" r:id="rId4"/>
    <p:sldId id="257" r:id="rId5"/>
    <p:sldId id="258" r:id="rId6"/>
    <p:sldId id="259" r:id="rId7"/>
    <p:sldId id="260" r:id="rId8"/>
    <p:sldId id="261" r:id="rId9"/>
    <p:sldId id="262" r:id="rId10"/>
    <p:sldId id="292" r:id="rId11"/>
    <p:sldId id="263" r:id="rId12"/>
    <p:sldId id="264" r:id="rId13"/>
    <p:sldId id="265" r:id="rId14"/>
    <p:sldId id="266" r:id="rId15"/>
    <p:sldId id="267" r:id="rId16"/>
    <p:sldId id="291" r:id="rId17"/>
    <p:sldId id="288" r:id="rId18"/>
    <p:sldId id="289" r:id="rId19"/>
    <p:sldId id="290" r:id="rId20"/>
    <p:sldId id="268" r:id="rId21"/>
    <p:sldId id="287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86" r:id="rId30"/>
    <p:sldId id="276" r:id="rId31"/>
    <p:sldId id="285" r:id="rId32"/>
    <p:sldId id="277" r:id="rId33"/>
    <p:sldId id="278" r:id="rId34"/>
    <p:sldId id="279" r:id="rId35"/>
    <p:sldId id="280" r:id="rId36"/>
    <p:sldId id="284" r:id="rId37"/>
    <p:sldId id="281" r:id="rId38"/>
    <p:sldId id="282" r:id="rId39"/>
    <p:sldId id="283" r:id="rId4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Relative cost to fix</c:v>
                </c:pt>
              </c:strCache>
            </c:strRef>
          </c:tx>
          <c:spPr>
            <a:solidFill>
              <a:srgbClr val="26805A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D27-4A5C-84D5-1CC51E9C3029}"/>
              </c:ext>
            </c:extLst>
          </c:dPt>
          <c:dPt>
            <c:idx val="1"/>
            <c:invertIfNegative val="0"/>
            <c:bubble3D val="0"/>
            <c:spPr>
              <a:solidFill>
                <a:srgbClr val="A8721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D27-4A5C-84D5-1CC51E9C3029}"/>
              </c:ext>
            </c:extLst>
          </c:dPt>
          <c:dPt>
            <c:idx val="2"/>
            <c:invertIfNegative val="0"/>
            <c:bubble3D val="0"/>
            <c:spPr>
              <a:solidFill>
                <a:srgbClr val="A8721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D27-4A5C-84D5-1CC51E9C3029}"/>
              </c:ext>
            </c:extLst>
          </c:dPt>
          <c:dPt>
            <c:idx val="3"/>
            <c:invertIfNegative val="0"/>
            <c:bubble3D val="0"/>
            <c:spPr>
              <a:solidFill>
                <a:srgbClr val="B548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FD27-4A5C-84D5-1CC51E9C3029}"/>
              </c:ext>
            </c:extLst>
          </c:dPt>
          <c:dPt>
            <c:idx val="4"/>
            <c:invertIfNegative val="0"/>
            <c:bubble3D val="0"/>
            <c:spPr>
              <a:solidFill>
                <a:srgbClr val="B5484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FD27-4A5C-84D5-1CC51E9C3029}"/>
              </c:ext>
            </c:extLst>
          </c:dPt>
          <c:dLbls>
            <c:numFmt formatCode="0&quot;×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0F1620"/>
                    </a:solidFill>
                    <a:latin typeface="Calibri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Requirements</c:v>
                </c:pt>
                <c:pt idx="1">
                  <c:v>Design</c:v>
                </c:pt>
                <c:pt idx="2">
                  <c:v>Build</c:v>
                </c:pt>
                <c:pt idx="3">
                  <c:v>Testing</c:v>
                </c:pt>
                <c:pt idx="4">
                  <c:v>Production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27-4A5C-84D5-1CC51E9C30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50" b="0" i="0" u="none" strike="noStrike">
                <a:solidFill>
                  <a:srgbClr val="566173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4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56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Modules 1 &amp; 2 are the Shift-Left half of the workshop: set the mindset, then plan quality in before any code exists. Everything runs on </a:t>
            </a:r>
            <a:r>
              <a:rPr lang="en-US"/>
              <a:t>one project, ShopFast </a:t>
            </a:r>
            <a:r>
              <a:rPr lang="en-US" dirty="0"/>
              <a:t>checkout.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487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easy-to-confuse pairs. Static vs dynamic; build cycle vs test cycle.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Modules 1 &amp; 2 live on the left. Shift-Right (monitoring) returns on Day 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the figures illustrative. The point is the shape of the curve, not the exact multiples.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Facilitate the lab; each step produces part of the module deliverable.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Module 1: the deliverable is a shared vocabulary and mindset that feeds planning.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M01. Click through live if time allows; otherwise tell trainees every link is also in the module hub page and in references/README.md of the repo.
- Bab 1, 1.5 Metodologi KRISA (6 fasa) (PDF page 11): https://fth-abr.github.io/sqa-krisa-bengkel/references/krisa-v2-beta-2026/BAB1-PERANCANGAN.pdf#page=11
- Bab 1, 1.6.4 Jaminan Kualiti Perisian (SQA), Jadual 1.3 Atribut Kualiti (PDF page 19): https://fth-abr.github.io/sqa-krisa-bengkel/references/krisa-v2-beta-2026/BAB1-PERANCANGAN.pdf#page=19
- Bab 1, Rajah 1.11 dan 1.12 Verifikasi dan Validasi (PDF page 20): https://fth-abr.github.io/sqa-krisa-bengkel/references/krisa-v2-beta-2026/BAB1-PERANCANGAN.pdf#page=20
- Bab 1, Jadual 1.4 Jenis Pengujian IV&amp;V (PDF page 22): https://fth-abr.github.io/sqa-krisa-bengkel/references/krisa-v2-beta-2026/BAB1-PERANCANGAN.pdf#page=22
- Bab 8, KRISA + PPrISA + DevOps saling melengkapi (PDF page 1): https://fth-abr.github.io/sqa-krisa-bengkel/references/krisa-v2-beta-2026/BAB8-PENYELARASAN-PEMBANGUNAN-SISTEM-DEVOPS.pdf#page=1
- PPrISA 2.0, 4.2.1 b) skop: SPA dan Independent Validation &amp; Verification (PDF page 60): https://fth-abr.github.io/sqa-krisa-bengkel/references/pprisa-2.0/PPrISA_2.0_Versi_Beta_Februari_2025.pdf#page=60
- PPrISA 2.0, peranan pasukan Jaminan Kualiti dan Pengujian Sistem (PDF page 53): https://fth-abr.github.io/sqa-krisa-bengkel/references/pprisa-2.0/PPrISA_2.0_Versi_Beta_Februari_2025.pdf#page=53</a:t>
            </a:r>
          </a:p>
        </p:txBody>
      </p:sp>
    </p:spTree>
    <p:extLst>
      <p:ext uri="{BB962C8B-B14F-4D97-AF65-F5344CB8AC3E}">
        <p14:creationId xmlns:p14="http://schemas.microsoft.com/office/powerpoint/2010/main" val="3425372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20 minutes (Hari 1, 10:35 hingga 10:55).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95193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761027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Reminder of the rules for every AI workshop: context, prompt, AI draft, human review against the KRISA/PPrISA template, save evidence. Stress the data rule: synthetic data only.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75937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10890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marker for MODULE 02 ·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29913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through the topic list quickly; each becomes a hands-on artifact.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Bridge slide: carry M1 mindset into three planning moves.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Strategy = long-lived direction. Plan = per-project execution detail.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Gates make "done" objective and enforceable rather than a matter of opinion.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 keeps stories healthy; GWT makes acceptance testable and unambiguous.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 group a flawed SRS; they flag ambiguity like these before it becomes code.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Risk turns limited test time into </a:t>
            </a:r>
            <a:r>
              <a:rPr lang="en-US"/>
              <a:t>prioritised coverage, highest </a:t>
            </a:r>
            <a:r>
              <a:rPr lang="en-US" dirty="0"/>
              <a:t>risk first.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21725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89360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RTM is the backbone that connects every later module back to requirements.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567419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Facilitate the lab; each step produces part of the module deliverable.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Module 2: three artifacts that anchor the rest of the workshop, aligned to KRISA.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concrete shapes of the artifacts so participants know exactly what to produce.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 for the practices used. Keep the KRISA Beta caveat visible.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M02. Click through live if time allows; otherwise tell trainees every link is also in the module hub page and in references/README.md of the repo.
- Bab 2, 2.4 Kajian Keperluan Bisnes (BRS) (PDF page 10): https://fth-abr.github.io/sqa-krisa-bengkel/references/krisa-v2-beta-2026/BAB2-FASA-PERMULAAN.pdf#page=10
- Bab 2, 2.11 Traceability Matrix (RTM) F1.8, Templat T2.8 (PDF page 56): https://fth-abr.github.io/sqa-krisa-bengkel/references/krisa-v2-beta-2026/BAB2-FASA-PERMULAAN.pdf#page=56
- Bab 3, 3.8 Keperluan Bukan Fungsian F2.4 (PDF page 33): https://fth-abr.github.io/sqa-krisa-bengkel/references/krisa-v2-beta-2026/BAB3-FASA-ANALISIS.pdf#page=33
- Bab 3, 3.10 Spesifikasi Keperluan Sistem (SRS) (PDF page 42): https://fth-abr.github.io/sqa-krisa-bengkel/references/krisa-v2-beta-2026/BAB3-FASA-ANALISIS.pdf#page=42
- Bab 8, 8.3.1 Gate Review dan Definition of Done (PDF page 5): https://fth-abr.github.io/sqa-krisa-bengkel/references/krisa-v2-beta-2026/BAB8-PENYELARASAN-PEMBANGUNAN-SISTEM-DEVOPS.pdf#page=5
- PPrISA 2.0, 4.2.4 a) Pengurusan Kualiti (PDF page 74): https://fth-abr.github.io/sqa-krisa-bengkel/references/pprisa-2.0/PPrISA_2.0_Versi_Beta_Februari_2025.pdf#page=74</a:t>
            </a:r>
          </a:p>
        </p:txBody>
      </p:sp>
    </p:spTree>
    <p:extLst>
      <p:ext uri="{BB962C8B-B14F-4D97-AF65-F5344CB8AC3E}">
        <p14:creationId xmlns:p14="http://schemas.microsoft.com/office/powerpoint/2010/main" val="38247035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 the four artifacts and hand off to Module 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25 minutes (Hari 1, 12:30 hingga 12:55).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53002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1090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Orient the group: the whole workshop is a left-to-right quality flow. Today we own the left 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marker for MODULE 01 ·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Run through the topic list quickly; each becomes a hands-on artifact.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central message of Module 1: everyone owns quality; SQA governs the process.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QA is preventive &amp; process-focused; QC is detective &amp; product-focused. Both are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Verification = build it right (vs spec). Validation = build the right thing (vs need).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fth-abr.github.io/sqa-krisa-bengkel/references/krisa-v2-beta-2026/BAB6-FASA-PENGUJIAN-PENERIMAAN.pdf#page=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pprisa-2.0/PPrISA_2.0_Versi_Beta_Februari_2025.pdf#page=60" TargetMode="External"/><Relationship Id="rId13" Type="http://schemas.openxmlformats.org/officeDocument/2006/relationships/hyperlink" Target="https://fth-abr.github.io/sqa-krisa-bengkel/references/pprisa-2.0/templates/pdf/PPrISA02-Pelan_Pengurusan_Projek.pdf" TargetMode="External"/><Relationship Id="rId3" Type="http://schemas.openxmlformats.org/officeDocument/2006/relationships/hyperlink" Target="https://fth-abr.github.io/sqa-krisa-bengkel/references/krisa-v2-beta-2026/BAB1-PERANCANGAN.pdf#page=11" TargetMode="External"/><Relationship Id="rId7" Type="http://schemas.openxmlformats.org/officeDocument/2006/relationships/hyperlink" Target="https://fth-abr.github.io/sqa-krisa-bengkel/references/krisa-v2-beta-2026/BAB8-PENYELARASAN-PEMBANGUNAN-SISTEM-DEVOPS.pdf#page=1" TargetMode="External"/><Relationship Id="rId12" Type="http://schemas.openxmlformats.org/officeDocument/2006/relationships/hyperlink" Target="https://fth-abr.github.io/sqa-krisa-bengkel/references/pprisa-2.0/templates/word/PPrISA02-PelanPengurusanProjek.docx" TargetMode="External"/><Relationship Id="rId2" Type="http://schemas.openxmlformats.org/officeDocument/2006/relationships/notesSlide" Target="../notesSlides/notesSlide16.xml"/><Relationship Id="rId16" Type="http://schemas.openxmlformats.org/officeDocument/2006/relationships/hyperlink" Target="https://fth-abr.github.io/sqa-krisa-bengkel/slides/M01-M02/index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1-PERANCANGAN.pdf#page=22" TargetMode="External"/><Relationship Id="rId11" Type="http://schemas.openxmlformats.org/officeDocument/2006/relationships/hyperlink" Target="https://fth-abr.github.io/sqa-krisa-bengkel/references/templates-D01-D18/pdf/D01_DOKUMEN_PELAN_PEMBANGUNAN_SISTEM_PPS.pdf" TargetMode="External"/><Relationship Id="rId5" Type="http://schemas.openxmlformats.org/officeDocument/2006/relationships/hyperlink" Target="https://fth-abr.github.io/sqa-krisa-bengkel/references/krisa-v2-beta-2026/BAB1-PERANCANGAN.pdf#page=20" TargetMode="External"/><Relationship Id="rId15" Type="http://schemas.openxmlformats.org/officeDocument/2006/relationships/hyperlink" Target="https://github.com/FTH-ABR/sqa-krisa-bengkel/blob/main/references/README.md" TargetMode="External"/><Relationship Id="rId10" Type="http://schemas.openxmlformats.org/officeDocument/2006/relationships/hyperlink" Target="https://fth-abr.github.io/sqa-krisa-bengkel/references/templates-D01-D18/docx/D01_DOKUMEN_PELAN_PEMBANGUNAN_SISTEM_PPS.docx" TargetMode="External"/><Relationship Id="rId4" Type="http://schemas.openxmlformats.org/officeDocument/2006/relationships/hyperlink" Target="https://fth-abr.github.io/sqa-krisa-bengkel/references/krisa-v2-beta-2026/BAB1-PERANCANGAN.pdf#page=19" TargetMode="External"/><Relationship Id="rId9" Type="http://schemas.openxmlformats.org/officeDocument/2006/relationships/hyperlink" Target="https://fth-abr.github.io/sqa-krisa-bengkel/references/pprisa-2.0/PPrISA_2.0_Versi_Beta_Februari_2025.pdf#page=53" TargetMode="External"/><Relationship Id="rId14" Type="http://schemas.openxmlformats.org/officeDocument/2006/relationships/hyperlink" Target="https://sqa.jdn.gov.my/index.php/ms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1-minda-kualiti/index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1-minda-kualiti/W01-minda-kualiti.pptx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1-minda-kualiti/index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1-M02/index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opencode.ai/doc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1-M02/index.htm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1-M02/index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fth-abr.github.io/sqa-krisa-bengkel/references/pprisa-2.0/templates/word/PPrISA07-PelanPengurusanRisiko.doc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fth-abr.github.io/sqa-krisa-bengkel/references/krisa-v2-beta-2026/BAB8-PENYELARASAN-PEMBANGUNAN-SISTEM-DEVOPS.pdf#page=1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hyperlink" Target="https://fth-abr.github.io/sqa-krisa-bengkel/references/templates-D01-D18/docx/D02_DOKUMEN_SPESIFIKASI_KEPERLUAN_BISNES_BRS.docx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1-M02/index.html" TargetMode="External"/><Relationship Id="rId4" Type="http://schemas.openxmlformats.org/officeDocument/2006/relationships/hyperlink" Target="https://fth-abr.github.io/sqa-krisa-bengkel/references/krisa-v2-beta-2026/BAB2-FASA-PERMULAAN.pdf#page=56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lassian.com/software/jira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hyperlink" Target="https://fth-abr.github.io/sqa-krisa-bengkel/references/krisa-v2-beta-2026/BAB3-FASA-ANALISIS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2-FASA-PERMULAAN.pdf" TargetMode="External"/><Relationship Id="rId5" Type="http://schemas.openxmlformats.org/officeDocument/2006/relationships/hyperlink" Target="https://fth-abr.github.io/sqa-krisa-bengkel/references/templates-D01-D18/docx/D02_DOKUMEN_SPESIFIKASI_KEPERLUAN_BISNES_BRS.docx" TargetMode="Externa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3-FASA-ANALISIS.pdf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fth-abr.github.io/sqa-krisa-bengkel/references/templates-D01-D18/docx/D02_DOKUMEN_SPESIFIKASI_KEPERLUAN_BISNES_BRS.docx" TargetMode="External"/><Relationship Id="rId10" Type="http://schemas.openxmlformats.org/officeDocument/2006/relationships/image" Target="../media/image22.png"/><Relationship Id="rId4" Type="http://schemas.openxmlformats.org/officeDocument/2006/relationships/hyperlink" Target="https://fth-abr.github.io/sqa-krisa-bengkel/references/krisa-v2-beta-2026/BAB2-FASA-PERMULAAN.pdf" TargetMode="External"/><Relationship Id="rId9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pprisa-2.0/PPrISA_2.0_Versi_Beta_Februari_2025.pdf#page=74" TargetMode="External"/><Relationship Id="rId13" Type="http://schemas.openxmlformats.org/officeDocument/2006/relationships/hyperlink" Target="https://fth-abr.github.io/sqa-krisa-bengkel/references/templates-D01-D18/docx/D12_DOKUMEN_PELAN_INDUK_PENGUJIAN.docx" TargetMode="External"/><Relationship Id="rId18" Type="http://schemas.openxmlformats.org/officeDocument/2006/relationships/hyperlink" Target="https://fth-abr.github.io/sqa-krisa-bengkel/references/pprisa-2.0/templates/pdf/PPrISA07-Pelan_Pengurusan_Risiko.pdf" TargetMode="External"/><Relationship Id="rId3" Type="http://schemas.openxmlformats.org/officeDocument/2006/relationships/hyperlink" Target="https://fth-abr.github.io/sqa-krisa-bengkel/references/krisa-v2-beta-2026/BAB2-FASA-PERMULAAN.pdf#page=10" TargetMode="External"/><Relationship Id="rId21" Type="http://schemas.openxmlformats.org/officeDocument/2006/relationships/hyperlink" Target="https://fth-abr.github.io/sqa-krisa-bengkel/slides/M01-M02/index.html" TargetMode="External"/><Relationship Id="rId7" Type="http://schemas.openxmlformats.org/officeDocument/2006/relationships/hyperlink" Target="https://fth-abr.github.io/sqa-krisa-bengkel/references/krisa-v2-beta-2026/BAB8-PENYELARASAN-PEMBANGUNAN-SISTEM-DEVOPS.pdf#page=5" TargetMode="External"/><Relationship Id="rId12" Type="http://schemas.openxmlformats.org/officeDocument/2006/relationships/hyperlink" Target="https://fth-abr.github.io/sqa-krisa-bengkel/references/templates-D01-D18/pdf/D03_DOKUMEN_SPESIFIKASI_KEPERLUAN_SISTEM_SRS.pdf" TargetMode="External"/><Relationship Id="rId17" Type="http://schemas.openxmlformats.org/officeDocument/2006/relationships/hyperlink" Target="https://fth-abr.github.io/sqa-krisa-bengkel/references/pprisa-2.0/templates/word/PPrISA07-PelanPengurusanRisiko.docx" TargetMode="External"/><Relationship Id="rId2" Type="http://schemas.openxmlformats.org/officeDocument/2006/relationships/notesSlide" Target="../notesSlides/notesSlide36.xml"/><Relationship Id="rId16" Type="http://schemas.openxmlformats.org/officeDocument/2006/relationships/hyperlink" Target="https://fth-abr.github.io/sqa-krisa-bengkel/references/pprisa-2.0/templates/pdf/PPrISA05-Pelan_Pengurusan_Kualiti.pdf" TargetMode="External"/><Relationship Id="rId20" Type="http://schemas.openxmlformats.org/officeDocument/2006/relationships/hyperlink" Target="https://github.com/FTH-ABR/sqa-krisa-bengkel/blob/main/references/README.m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krisa-v2-beta-2026/BAB3-FASA-ANALISIS.pdf#page=42" TargetMode="External"/><Relationship Id="rId11" Type="http://schemas.openxmlformats.org/officeDocument/2006/relationships/hyperlink" Target="https://fth-abr.github.io/sqa-krisa-bengkel/references/templates-D01-D18/docx/D03_DOKUMEN_SPESIFIKASI_KEPERLUAN_SISTEM_SRS.docx" TargetMode="External"/><Relationship Id="rId5" Type="http://schemas.openxmlformats.org/officeDocument/2006/relationships/hyperlink" Target="https://fth-abr.github.io/sqa-krisa-bengkel/references/krisa-v2-beta-2026/BAB3-FASA-ANALISIS.pdf#page=33" TargetMode="External"/><Relationship Id="rId15" Type="http://schemas.openxmlformats.org/officeDocument/2006/relationships/hyperlink" Target="https://fth-abr.github.io/sqa-krisa-bengkel/references/pprisa-2.0/templates/word/PPrISA05-PelanPengurusanKualiti.docx" TargetMode="External"/><Relationship Id="rId10" Type="http://schemas.openxmlformats.org/officeDocument/2006/relationships/hyperlink" Target="https://fth-abr.github.io/sqa-krisa-bengkel/references/templates-D01-D18/pdf/D02_DOKUMEN_SPESIFIKASI_KEPERLUAN_BISNES_BRS.pdf" TargetMode="External"/><Relationship Id="rId19" Type="http://schemas.openxmlformats.org/officeDocument/2006/relationships/hyperlink" Target="https://sqa.jdn.gov.my/index.php/ms/" TargetMode="External"/><Relationship Id="rId4" Type="http://schemas.openxmlformats.org/officeDocument/2006/relationships/hyperlink" Target="https://fth-abr.github.io/sqa-krisa-bengkel/references/krisa-v2-beta-2026/BAB2-FASA-PERMULAAN.pdf#page=56" TargetMode="External"/><Relationship Id="rId9" Type="http://schemas.openxmlformats.org/officeDocument/2006/relationships/hyperlink" Target="https://fth-abr.github.io/sqa-krisa-bengkel/references/templates-D01-D18/docx/D02_DOKUMEN_SPESIFIKASI_KEPERLUAN_BISNES_BRS.docx" TargetMode="External"/><Relationship Id="rId14" Type="http://schemas.openxmlformats.org/officeDocument/2006/relationships/hyperlink" Target="https://fth-abr.github.io/sqa-krisa-bengkel/references/templates-D01-D18/pdf/D12_DOKUMEN_PELAN_INDUK_PENGUJIAN.pdf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2-perancangan-qa/index.htm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2-perancangan-qa/W02-perancangan-qa.pptx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2-perancangan-qa/index.html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1-M02/index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5669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9FC0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/ 02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8778240" y="56692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kern="0" spc="200" dirty="0">
                <a:solidFill>
                  <a:srgbClr val="9FC0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SQA · JDN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640080" y="1371600"/>
            <a:ext cx="4892040" cy="420624"/>
          </a:xfrm>
          <a:prstGeom prst="roundRect">
            <a:avLst>
              <a:gd name="adj" fmla="val 47826"/>
            </a:avLst>
          </a:prstGeom>
          <a:solidFill>
            <a:srgbClr val="1C3F7A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640080" y="1371600"/>
            <a:ext cx="4892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CFE0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2-DAY HANDS-ON WORKSHOP · KRISA 2.0-ALIGNED</a:t>
            </a:r>
            <a:endParaRPr lang="en-US" sz="1050" dirty="0"/>
          </a:p>
        </p:txBody>
      </p:sp>
      <p:sp>
        <p:nvSpPr>
          <p:cNvPr id="6" name="Text 4"/>
          <p:cNvSpPr txBox="1"/>
          <p:nvPr/>
        </p:nvSpPr>
        <p:spPr>
          <a:xfrm>
            <a:off x="621792" y="214884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Mastering </a:t>
            </a:r>
            <a:r>
              <a:rPr lang="en-US" sz="4600" b="1" dirty="0">
                <a:solidFill>
                  <a:srgbClr val="8FB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Quality Assurance</a:t>
            </a:r>
            <a:endParaRPr lang="en-US" sz="46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 &amp; 2</a:t>
            </a:r>
            <a:endParaRPr lang="en-US" sz="4600" dirty="0"/>
          </a:p>
        </p:txBody>
      </p:sp>
      <p:sp>
        <p:nvSpPr>
          <p:cNvPr id="7" name="Text 5"/>
          <p:cNvSpPr txBox="1"/>
          <p:nvPr/>
        </p:nvSpPr>
        <p:spPr>
          <a:xfrm>
            <a:off x="640080" y="3977640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155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 phase, building </a:t>
            </a:r>
            <a:r>
              <a:rPr lang="en-US" sz="155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before a line of code is written.</a:t>
            </a:r>
            <a:endParaRPr lang="en-US" sz="155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continuous project: ShopFast checkout.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5029200"/>
            <a:ext cx="5029200" cy="1097280"/>
          </a:xfrm>
          <a:prstGeom prst="roundRect">
            <a:avLst>
              <a:gd name="adj" fmla="val 10000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5285232"/>
            <a:ext cx="566928" cy="566928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801" y="5432633"/>
            <a:ext cx="272125" cy="272125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1691640" y="51937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1 · FOUNDATION</a:t>
            </a:r>
            <a:endParaRPr lang="en-US" sz="1000" dirty="0"/>
          </a:p>
        </p:txBody>
      </p:sp>
      <p:sp>
        <p:nvSpPr>
          <p:cNvPr id="12" name="Text 9"/>
          <p:cNvSpPr txBox="1"/>
          <p:nvPr/>
        </p:nvSpPr>
        <p:spPr>
          <a:xfrm>
            <a:off x="1691640" y="546811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Quality Mindset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43600" y="5029200"/>
            <a:ext cx="5029200" cy="1097280"/>
          </a:xfrm>
          <a:prstGeom prst="roundRect">
            <a:avLst>
              <a:gd name="adj" fmla="val 10000"/>
            </a:avLst>
          </a:prstGeom>
          <a:solidFill>
            <a:srgbClr val="23244A"/>
          </a:solidFill>
          <a:ln w="12700">
            <a:solidFill>
              <a:srgbClr val="4A4C82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5285232"/>
            <a:ext cx="566928" cy="566928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321" y="5432633"/>
            <a:ext cx="272125" cy="27212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6995160" y="51937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B9BAE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2 · PLAN</a:t>
            </a:r>
            <a:endParaRPr lang="en-US" sz="1000" dirty="0"/>
          </a:p>
        </p:txBody>
      </p:sp>
      <p:sp>
        <p:nvSpPr>
          <p:cNvPr id="17" name="Text 13"/>
          <p:cNvSpPr txBox="1"/>
          <p:nvPr/>
        </p:nvSpPr>
        <p:spPr>
          <a:xfrm>
            <a:off x="6995160" y="546811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Planning &amp; Proactive Quality</a:t>
            </a:r>
            <a:endParaRPr lang="en-US" sz="1600" dirty="0"/>
          </a:p>
        </p:txBody>
      </p:sp>
      <p:sp>
        <p:nvSpPr>
          <p:cNvPr id="18" name="Text 14"/>
          <p:cNvSpPr txBox="1"/>
          <p:nvPr/>
        </p:nvSpPr>
        <p:spPr>
          <a:xfrm>
            <a:off x="640080" y="6355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8AA0C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Trainer · Al-Abrar bin Abdul Wahid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 model krisa">
            <a:extLst>
              <a:ext uri="{FF2B5EF4-FFF2-40B4-BE49-F238E27FC236}">
                <a16:creationId xmlns:a16="http://schemas.microsoft.com/office/drawing/2014/main" id="{494FFB8E-EBD3-4240-8B14-1A397BF39FD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7556EB83-5A72-4785-88CA-7AAE1FDC47F7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Bab 6 p.5</a:t>
            </a:r>
            <a:endParaRPr lang="en-MY" sz="10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CBADBCFD-B7DB-4CE9-875F-9AB2ACF5184F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907324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TWO PAIRS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TWO TERM PAIRS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vs static · process vs process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1965960"/>
            <a:ext cx="5349240" cy="3383280"/>
          </a:xfrm>
          <a:prstGeom prst="roundRect">
            <a:avLst>
              <a:gd name="adj" fmla="val 297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2240280"/>
            <a:ext cx="603504" cy="603504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591" y="2397191"/>
            <a:ext cx="289682" cy="289682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627632" y="233172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vs Inspection</a:t>
            </a:r>
            <a:endParaRPr lang="en-US" sz="1800" dirty="0"/>
          </a:p>
        </p:txBody>
      </p:sp>
      <p:sp>
        <p:nvSpPr>
          <p:cNvPr id="10" name="Text 7"/>
          <p:cNvSpPr txBox="1"/>
          <p:nvPr/>
        </p:nvSpPr>
        <p:spPr>
          <a:xfrm>
            <a:off x="914400" y="310896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</a:t>
            </a:r>
            <a:r>
              <a:rPr lang="en-US" sz="14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run </a:t>
            </a: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software and observe its behaviour </a:t>
            </a:r>
            <a:r>
              <a:rPr lang="en-US" sz="140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(dynamic).</a:t>
            </a:r>
            <a:endParaRPr lang="en-US" sz="1400" dirty="0"/>
          </a:p>
        </p:txBody>
      </p:sp>
      <p:sp>
        <p:nvSpPr>
          <p:cNvPr id="11" name="Text 8"/>
          <p:cNvSpPr txBox="1"/>
          <p:nvPr/>
        </p:nvSpPr>
        <p:spPr>
          <a:xfrm>
            <a:off x="914400" y="40690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Inspection</a:t>
            </a:r>
            <a:r>
              <a:rPr lang="en-US" sz="14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review </a:t>
            </a: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artifacts without executing them </a:t>
            </a:r>
            <a:r>
              <a:rPr lang="en-US" sz="140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(static).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272784" y="1965960"/>
            <a:ext cx="5349240" cy="3383280"/>
          </a:xfrm>
          <a:prstGeom prst="roundRect">
            <a:avLst>
              <a:gd name="adj" fmla="val 297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574536" y="2240280"/>
            <a:ext cx="603504" cy="603504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447" y="2397191"/>
            <a:ext cx="289682" cy="289682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7333488" y="233172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SDLC vs STLC</a:t>
            </a:r>
            <a:endParaRPr lang="en-US" sz="1800" dirty="0"/>
          </a:p>
        </p:txBody>
      </p:sp>
      <p:sp>
        <p:nvSpPr>
          <p:cNvPr id="16" name="Text 12"/>
          <p:cNvSpPr txBox="1"/>
          <p:nvPr/>
        </p:nvSpPr>
        <p:spPr>
          <a:xfrm>
            <a:off x="6620256" y="310896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SDLC</a:t>
            </a:r>
            <a:r>
              <a:rPr lang="en-US" sz="14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</a:t>
            </a: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 cycle to build software</a:t>
            </a:r>
            <a:r>
              <a:rPr lang="en-US" sz="14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Requirements to Design to Build to Test to Deploy</a:t>
            </a: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7" name="Text 13"/>
          <p:cNvSpPr txBox="1"/>
          <p:nvPr/>
        </p:nvSpPr>
        <p:spPr>
          <a:xfrm>
            <a:off x="6620256" y="40690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b="1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STLC</a:t>
            </a:r>
            <a:r>
              <a:rPr lang="en-US" sz="14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</a:t>
            </a: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life cycle running in parallel</a:t>
            </a:r>
            <a:r>
              <a:rPr lang="en-US" sz="14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analyse to plan to design to execute to close</a:t>
            </a: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WHERE QUALITY SITS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WHERE QUALITY SITS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 </a:t>
            </a:r>
            <a:r>
              <a:rPr lang="en-US" sz="34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</a:t>
            </a: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Shift-Right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3246120"/>
            <a:ext cx="1627632" cy="640080"/>
          </a:xfrm>
          <a:prstGeom prst="roundRect">
            <a:avLst>
              <a:gd name="adj" fmla="val 11429"/>
            </a:avLst>
          </a:prstGeom>
          <a:solidFill>
            <a:srgbClr val="F4F7FA"/>
          </a:solidFill>
          <a:ln w="12700">
            <a:solidFill>
              <a:srgbClr val="C3CEDC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566928" y="3246120"/>
            <a:ext cx="16276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2340864" y="3246120"/>
            <a:ext cx="1627632" cy="640080"/>
          </a:xfrm>
          <a:prstGeom prst="roundRect">
            <a:avLst>
              <a:gd name="adj" fmla="val 11429"/>
            </a:avLst>
          </a:prstGeom>
          <a:solidFill>
            <a:srgbClr val="F4F7FA"/>
          </a:solidFill>
          <a:ln w="12700">
            <a:solidFill>
              <a:srgbClr val="C3CEDC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2340864" y="3246120"/>
            <a:ext cx="16276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114800" y="3246120"/>
            <a:ext cx="1627632" cy="640080"/>
          </a:xfrm>
          <a:prstGeom prst="roundRect">
            <a:avLst>
              <a:gd name="adj" fmla="val 11429"/>
            </a:avLst>
          </a:prstGeom>
          <a:solidFill>
            <a:srgbClr val="F4F7FA"/>
          </a:solidFill>
          <a:ln w="12700">
            <a:solidFill>
              <a:srgbClr val="C3CEDC"/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4114800" y="3246120"/>
            <a:ext cx="16276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888736" y="3246120"/>
            <a:ext cx="1627632" cy="640080"/>
          </a:xfrm>
          <a:prstGeom prst="roundRect">
            <a:avLst>
              <a:gd name="adj" fmla="val 11429"/>
            </a:avLst>
          </a:prstGeom>
          <a:solidFill>
            <a:srgbClr val="F4F7FA"/>
          </a:solidFill>
          <a:ln w="12700">
            <a:solidFill>
              <a:srgbClr val="C3CEDC"/>
            </a:soli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5888736" y="3246120"/>
            <a:ext cx="16276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7662672" y="3246120"/>
            <a:ext cx="1627632" cy="640080"/>
          </a:xfrm>
          <a:prstGeom prst="roundRect">
            <a:avLst>
              <a:gd name="adj" fmla="val 11429"/>
            </a:avLst>
          </a:prstGeom>
          <a:solidFill>
            <a:srgbClr val="F4F7FA"/>
          </a:solidFill>
          <a:ln w="12700">
            <a:solidFill>
              <a:srgbClr val="C3CEDC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7662672" y="3246120"/>
            <a:ext cx="16276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436608" y="3246120"/>
            <a:ext cx="1627632" cy="640080"/>
          </a:xfrm>
          <a:prstGeom prst="roundRect">
            <a:avLst>
              <a:gd name="adj" fmla="val 11429"/>
            </a:avLst>
          </a:prstGeom>
          <a:solidFill>
            <a:srgbClr val="F4F7FA"/>
          </a:solidFill>
          <a:ln w="12700">
            <a:solidFill>
              <a:srgbClr val="C3CEDC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9436608" y="3246120"/>
            <a:ext cx="16276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304288" y="2514600"/>
            <a:ext cx="1737360" cy="0"/>
          </a:xfrm>
          <a:prstGeom prst="line">
            <a:avLst/>
          </a:prstGeom>
          <a:noFill/>
          <a:ln w="38100">
            <a:solidFill>
              <a:srgbClr val="26805A"/>
            </a:solidFill>
            <a:prstDash val="solid"/>
            <a:headEnd type="triangle"/>
          </a:ln>
        </p:spPr>
      </p:sp>
      <p:sp>
        <p:nvSpPr>
          <p:cNvPr id="19" name="Text 17"/>
          <p:cNvSpPr txBox="1"/>
          <p:nvPr/>
        </p:nvSpPr>
        <p:spPr>
          <a:xfrm>
            <a:off x="566928" y="21488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</a:t>
            </a:r>
            <a:endParaRPr lang="en-US" sz="1500" dirty="0"/>
          </a:p>
        </p:txBody>
      </p:sp>
      <p:sp>
        <p:nvSpPr>
          <p:cNvPr id="20" name="Text 18"/>
          <p:cNvSpPr txBox="1"/>
          <p:nvPr/>
        </p:nvSpPr>
        <p:spPr>
          <a:xfrm>
            <a:off x="566928" y="27249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test earlier · prevent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626096" y="4343400"/>
            <a:ext cx="2651760" cy="0"/>
          </a:xfrm>
          <a:prstGeom prst="line">
            <a:avLst/>
          </a:prstGeom>
          <a:noFill/>
          <a:ln w="38100">
            <a:solidFill>
              <a:srgbClr val="5B5FA6"/>
            </a:solidFill>
            <a:prstDash val="solid"/>
            <a:tailEnd type="triangle"/>
          </a:ln>
        </p:spPr>
      </p:sp>
      <p:sp>
        <p:nvSpPr>
          <p:cNvPr id="22" name="Text 20"/>
          <p:cNvSpPr txBox="1"/>
          <p:nvPr/>
        </p:nvSpPr>
        <p:spPr>
          <a:xfrm>
            <a:off x="7351776" y="44805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Shift-Right</a:t>
            </a:r>
            <a:endParaRPr lang="en-US" sz="1500" dirty="0"/>
          </a:p>
        </p:txBody>
      </p:sp>
      <p:sp>
        <p:nvSpPr>
          <p:cNvPr id="23" name="Text 21"/>
          <p:cNvSpPr txBox="1"/>
          <p:nvPr/>
        </p:nvSpPr>
        <p:spPr>
          <a:xfrm>
            <a:off x="7351776" y="40690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monitor · in production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566928" y="52120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moves quality activities earlier so defects are caught when cheapest to fix. </a:t>
            </a:r>
            <a:r>
              <a:rPr lang="en-US" sz="13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Shift-Right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continues quality into production via monitoring &amp; observability.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SIGNATURE IDEA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SIGNATURE IDEA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to fix </a:t>
            </a:r>
            <a:r>
              <a:rPr lang="en-US" sz="3200" b="1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escalates</a:t>
            </a: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later you catch it</a:t>
            </a:r>
            <a:endParaRPr lang="en-US" sz="3200" dirty="0"/>
          </a:p>
        </p:txBody>
      </p:sp>
      <p:graphicFrame>
        <p:nvGraphicFramePr>
          <p:cNvPr id="6" name="Chart 0"/>
          <p:cNvGraphicFramePr/>
          <p:nvPr/>
        </p:nvGraphicFramePr>
        <p:xfrm>
          <a:off x="640080" y="1965960"/>
          <a:ext cx="7406640" cy="374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8275320" y="2103120"/>
            <a:ext cx="3337560" cy="3291840"/>
          </a:xfrm>
          <a:prstGeom prst="roundRect">
            <a:avLst>
              <a:gd name="adj" fmla="val 3056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549640" y="2377440"/>
            <a:ext cx="548640" cy="548640"/>
          </a:xfrm>
          <a:prstGeom prst="ellipse">
            <a:avLst/>
          </a:prstGeom>
          <a:solidFill>
            <a:srgbClr val="B5484B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2286" y="2520086"/>
            <a:ext cx="263347" cy="263347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9189720" y="2450592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 early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8549640" y="3154680"/>
            <a:ext cx="2788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defect caught in requirements can cost ~1× to fix; the same defect in production can cost many times more.</a:t>
            </a:r>
            <a:endParaRPr lang="en-US" sz="1250" dirty="0"/>
          </a:p>
        </p:txBody>
      </p:sp>
      <p:sp>
        <p:nvSpPr>
          <p:cNvPr id="12" name="Text 8"/>
          <p:cNvSpPr txBox="1"/>
          <p:nvPr/>
        </p:nvSpPr>
        <p:spPr>
          <a:xfrm>
            <a:off x="8549640" y="4526280"/>
            <a:ext cx="2788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i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the economic case for Shift-Left.</a:t>
            </a:r>
            <a:endParaRPr lang="en-US" sz="1250" dirty="0"/>
          </a:p>
        </p:txBody>
      </p:sp>
      <p:sp>
        <p:nvSpPr>
          <p:cNvPr id="13" name="Text 9"/>
          <p:cNvSpPr txBox="1"/>
          <p:nvPr/>
        </p:nvSpPr>
        <p:spPr>
          <a:xfrm>
            <a:off x="566928" y="598932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Relative, </a:t>
            </a:r>
            <a:r>
              <a:rPr lang="en-US" sz="95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illustrative figures, the 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escalation pattern is a widely-cited idea (Boehm; IBM Systems Sciences Institute). Exact numbers vary by study.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GUIDED LAB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3-STEP GUIDED LAB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Practice: where quality begins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10607040" cy="914400"/>
          </a:xfrm>
          <a:prstGeom prst="roundRect">
            <a:avLst>
              <a:gd name="adj" fmla="val 11000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210312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9F0FA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86384" y="2103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1435608" y="1965960"/>
            <a:ext cx="9509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groups, list </a:t>
            </a: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real software failures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their quality root causes.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66928" y="2953512"/>
            <a:ext cx="10607040" cy="914400"/>
          </a:xfrm>
          <a:prstGeom prst="roundRect">
            <a:avLst>
              <a:gd name="adj" fmla="val 11000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86384" y="31821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9F0FA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86384" y="3182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1435608" y="3044952"/>
            <a:ext cx="9509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 the </a:t>
            </a: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“Cost of Poor </a:t>
            </a:r>
            <a:r>
              <a:rPr lang="en-US" sz="135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Quality”</a:t>
            </a:r>
            <a:r>
              <a:rPr lang="en-US" sz="135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of fixing a bug at each SDLC phase.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66928" y="4032504"/>
            <a:ext cx="10607040" cy="914400"/>
          </a:xfrm>
          <a:prstGeom prst="roundRect">
            <a:avLst>
              <a:gd name="adj" fmla="val 11000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86384" y="4261104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9F0FA"/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86384" y="42611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700" dirty="0"/>
          </a:p>
        </p:txBody>
      </p:sp>
      <p:sp>
        <p:nvSpPr>
          <p:cNvPr id="17" name="Text 15"/>
          <p:cNvSpPr txBox="1"/>
          <p:nvPr/>
        </p:nvSpPr>
        <p:spPr>
          <a:xfrm>
            <a:off x="1435608" y="4123944"/>
            <a:ext cx="9509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where </a:t>
            </a: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could catch each defect earlier, using the ShopFast project.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OUTPUT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1 DELIVERABLE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carry out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1920240"/>
            <a:ext cx="10744200" cy="1097280"/>
          </a:xfrm>
          <a:prstGeom prst="roundRect">
            <a:avLst>
              <a:gd name="adj" fmla="val 10000"/>
            </a:avLst>
          </a:prstGeom>
          <a:solidFill>
            <a:srgbClr val="1B3B73"/>
          </a:solidFill>
          <a:ln/>
          <a:effectLst>
            <a:outerShdw blurRad="177800" dist="63500" dir="5400000" algn="bl" rotWithShape="0">
              <a:srgbClr val="0F1F3A">
                <a:alpha val="4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2194560"/>
            <a:ext cx="548640" cy="548640"/>
          </a:xfrm>
          <a:prstGeom prst="ellipse">
            <a:avLst/>
          </a:prstGeom>
          <a:solidFill>
            <a:srgbClr val="12294B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" y="2340864"/>
            <a:ext cx="256032" cy="256032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600200" y="224942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BBD0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 to</a:t>
            </a:r>
            <a:endParaRPr lang="en-US" sz="1000" dirty="0"/>
          </a:p>
        </p:txBody>
      </p:sp>
      <p:sp>
        <p:nvSpPr>
          <p:cNvPr id="10" name="Text 7"/>
          <p:cNvSpPr txBox="1"/>
          <p:nvPr/>
        </p:nvSpPr>
        <p:spPr>
          <a:xfrm>
            <a:off x="1600200" y="2514600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“where quality begins” map</a:t>
            </a:r>
            <a:r>
              <a:rPr lang="en-US" sz="1500" dirty="0">
                <a:solidFill>
                  <a:srgbClr val="DDE8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ShopFast + a </a:t>
            </a: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glossary</a:t>
            </a:r>
            <a:r>
              <a:rPr lang="en-US" sz="1500" dirty="0">
                <a:solidFill>
                  <a:srgbClr val="DDE8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for QA-vs-QC / V&amp;V.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66928" y="3337560"/>
            <a:ext cx="5257800" cy="2194560"/>
          </a:xfrm>
          <a:prstGeom prst="roundRect">
            <a:avLst>
              <a:gd name="adj" fmla="val 458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868680" y="3611880"/>
            <a:ext cx="548640" cy="54864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26" y="3754526"/>
            <a:ext cx="263347" cy="263347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1572768" y="36758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FEEDS INTO</a:t>
            </a:r>
            <a:endParaRPr lang="en-US" sz="950" dirty="0"/>
          </a:p>
        </p:txBody>
      </p:sp>
      <p:sp>
        <p:nvSpPr>
          <p:cNvPr id="15" name="Text 11"/>
          <p:cNvSpPr txBox="1"/>
          <p:nvPr/>
        </p:nvSpPr>
        <p:spPr>
          <a:xfrm>
            <a:off x="1572768" y="393192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</a:t>
            </a:r>
            <a:endParaRPr lang="en-US" sz="1700" dirty="0"/>
          </a:p>
        </p:txBody>
      </p:sp>
      <p:sp>
        <p:nvSpPr>
          <p:cNvPr id="16" name="Text 12"/>
          <p:cNvSpPr txBox="1"/>
          <p:nvPr/>
        </p:nvSpPr>
        <p:spPr>
          <a:xfrm>
            <a:off x="868680" y="448056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glossary &amp; prevention mindset becomes the base for the QA Plan and Requirement Review.</a:t>
            </a:r>
            <a:endParaRPr lang="en-US" sz="1300" dirty="0"/>
          </a:p>
        </p:txBody>
      </p:sp>
      <p:sp>
        <p:nvSpPr>
          <p:cNvPr id="17" name="Shape 13"/>
          <p:cNvSpPr/>
          <p:nvPr/>
        </p:nvSpPr>
        <p:spPr>
          <a:xfrm>
            <a:off x="6053328" y="3337560"/>
            <a:ext cx="5257800" cy="2194560"/>
          </a:xfrm>
          <a:prstGeom prst="roundRect">
            <a:avLst>
              <a:gd name="adj" fmla="val 458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355080" y="3611880"/>
            <a:ext cx="548640" cy="54864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7726" y="3754526"/>
            <a:ext cx="263347" cy="263347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7059168" y="36758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PRINCIPLE</a:t>
            </a:r>
            <a:endParaRPr lang="en-US" sz="950" dirty="0"/>
          </a:p>
        </p:txBody>
      </p:sp>
      <p:sp>
        <p:nvSpPr>
          <p:cNvPr id="21" name="Text 16"/>
          <p:cNvSpPr txBox="1"/>
          <p:nvPr/>
        </p:nvSpPr>
        <p:spPr>
          <a:xfrm>
            <a:off x="7059168" y="393192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Prevent, don’t just find</a:t>
            </a:r>
            <a:endParaRPr lang="en-US" sz="1700" dirty="0"/>
          </a:p>
        </p:txBody>
      </p:sp>
      <p:sp>
        <p:nvSpPr>
          <p:cNvPr id="22" name="Text 17"/>
          <p:cNvSpPr txBox="1"/>
          <p:nvPr/>
        </p:nvSpPr>
        <p:spPr>
          <a:xfrm>
            <a:off x="6355080" y="448056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defect avoided early saves multiplied </a:t>
            </a:r>
            <a:r>
              <a:rPr lang="en-US" sz="13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later, the 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of Shift-Left.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A0FD1A-1D0D-459D-B4B1-730BC9A31A61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23FFDD-D0FD-4E52-B6B1-67FA7EE865C2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B5FA6"/>
                </a:solidFill>
                <a:latin typeface="Calibri" panose="020F0502020204030204" pitchFamily="34" charset="0"/>
              </a:rPr>
              <a:t>M01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2C0925-D79D-42AD-BC77-42CCBAC5CB83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Calibri" panose="020F0502020204030204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456F2D-3214-4167-849F-F6A57DF327CA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Calibri" panose="020F0502020204030204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805628-1046-4F01-9704-A25F9334037D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610B4F88-32C0-46F2-8179-3E9B645AE65E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B3E29C2C-6816-4C97-8AFE-C968CD5335ED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1, 1.5 Metodologi KRISA (6 fasa)
page 11  ·  KRISAv2 Bab 1 Perancangan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B43C0865-DF75-465A-AB21-0A21C30785D2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D8F0E3DC-828E-4FCD-813C-CF3CC3B036B4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1, 1.6.4 Jaminan Kualiti Perisian (SQA), Jadual 1.3 Atribut Kualiti
page 19  ·  KRISAv2 Bab 1 Perancangan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A2373E2B-5A59-4097-B185-E668F550997E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97AD5B9C-168C-4ACE-900D-1C8A67D956CA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1, Rajah 1.11 dan 1.12 Verifikasi dan Validasi
page 20  ·  KRISAv2 Bab 1 Perancangan</a:t>
            </a: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6169AAD6-4C9B-4CAC-B68F-907C1618D59E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3890ED7C-F3C2-44C1-BA23-9B040D44DCF9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1, Jadual 1.4 Jenis Pengujian IV&amp;V
page 22  ·  KRISAv2 Bab 1 Perancangan</a:t>
            </a:r>
          </a:p>
        </p:txBody>
      </p:sp>
      <p:sp>
        <p:nvSpPr>
          <p:cNvPr id="15" name="Rectangle: Rounded Corners 14">
            <a:hlinkClick r:id="rId7"/>
            <a:extLst>
              <a:ext uri="{FF2B5EF4-FFF2-40B4-BE49-F238E27FC236}">
                <a16:creationId xmlns:a16="http://schemas.microsoft.com/office/drawing/2014/main" id="{A24C1CBF-3BD3-4482-9212-A65C323E8FED}"/>
              </a:ext>
            </a:extLst>
          </p:cNvPr>
          <p:cNvSpPr/>
          <p:nvPr/>
        </p:nvSpPr>
        <p:spPr>
          <a:xfrm>
            <a:off x="457200" y="424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A2ACB85D-D71A-4B68-9634-6AEACA21E820}"/>
              </a:ext>
            </a:extLst>
          </p:cNvPr>
          <p:cNvSpPr txBox="1"/>
          <p:nvPr/>
        </p:nvSpPr>
        <p:spPr>
          <a:xfrm>
            <a:off x="584200" y="427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8, KRISA + PPrISA + DevOps saling melengkapi
page 1  ·  KRISAv2 Bab 8 Penyelarasan DevOps</a:t>
            </a:r>
          </a:p>
        </p:txBody>
      </p:sp>
      <p:sp>
        <p:nvSpPr>
          <p:cNvPr id="17" name="Rectangle: Rounded Corners 16">
            <a:hlinkClick r:id="rId8"/>
            <a:extLst>
              <a:ext uri="{FF2B5EF4-FFF2-40B4-BE49-F238E27FC236}">
                <a16:creationId xmlns:a16="http://schemas.microsoft.com/office/drawing/2014/main" id="{0E33F79C-D662-4362-92DF-6A1787071274}"/>
              </a:ext>
            </a:extLst>
          </p:cNvPr>
          <p:cNvSpPr/>
          <p:nvPr/>
        </p:nvSpPr>
        <p:spPr>
          <a:xfrm>
            <a:off x="457200" y="487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hlinkClick r:id="rId8"/>
            <a:extLst>
              <a:ext uri="{FF2B5EF4-FFF2-40B4-BE49-F238E27FC236}">
                <a16:creationId xmlns:a16="http://schemas.microsoft.com/office/drawing/2014/main" id="{4DC4D254-086B-43DC-B512-0888351A3247}"/>
              </a:ext>
            </a:extLst>
          </p:cNvPr>
          <p:cNvSpPr txBox="1"/>
          <p:nvPr/>
        </p:nvSpPr>
        <p:spPr>
          <a:xfrm>
            <a:off x="584200" y="491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4.2.1 b) skop: SPA dan Independent Validation &amp; Verification
page 60  ·  PPrISA 2.0 Versi Beta Feb 2025</a:t>
            </a:r>
          </a:p>
        </p:txBody>
      </p:sp>
      <p:sp>
        <p:nvSpPr>
          <p:cNvPr id="19" name="Rectangle: Rounded Corners 18">
            <a:hlinkClick r:id="rId9"/>
            <a:extLst>
              <a:ext uri="{FF2B5EF4-FFF2-40B4-BE49-F238E27FC236}">
                <a16:creationId xmlns:a16="http://schemas.microsoft.com/office/drawing/2014/main" id="{88845DE4-A245-49CE-834F-05B8BA96E61A}"/>
              </a:ext>
            </a:extLst>
          </p:cNvPr>
          <p:cNvSpPr/>
          <p:nvPr/>
        </p:nvSpPr>
        <p:spPr>
          <a:xfrm>
            <a:off x="457200" y="551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TextBox 19">
            <a:hlinkClick r:id="rId9"/>
            <a:extLst>
              <a:ext uri="{FF2B5EF4-FFF2-40B4-BE49-F238E27FC236}">
                <a16:creationId xmlns:a16="http://schemas.microsoft.com/office/drawing/2014/main" id="{5E7F88C8-55C3-4C94-A654-839F64DA1B74}"/>
              </a:ext>
            </a:extLst>
          </p:cNvPr>
          <p:cNvSpPr txBox="1"/>
          <p:nvPr/>
        </p:nvSpPr>
        <p:spPr>
          <a:xfrm>
            <a:off x="584200" y="554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peranan pasukan Jaminan Kualiti dan Pengujian Sistem
page 53  ·  PPrISA 2.0 Versi Beta Feb 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9EAEAE-43B2-41F3-8FAB-D565D271FE04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TEMPLATES TO USE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0850C39-34CB-4C45-ACA7-81918DEAC0A0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AC3353-E362-4854-8C7E-1E78DFC4009E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F4AF7B-DF46-44A8-ACA0-BE9D2A4DDEB8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D01
Pelan Pembangunan Sistem (PPS)</a:t>
            </a:r>
          </a:p>
        </p:txBody>
      </p:sp>
      <p:sp>
        <p:nvSpPr>
          <p:cNvPr id="25" name="Rectangle: Rounded Corners 24">
            <a:hlinkClick r:id="rId10"/>
            <a:extLst>
              <a:ext uri="{FF2B5EF4-FFF2-40B4-BE49-F238E27FC236}">
                <a16:creationId xmlns:a16="http://schemas.microsoft.com/office/drawing/2014/main" id="{9600A5E7-A5B8-4B2C-A468-B2B568A9D763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6" name="Rectangle: Rounded Corners 25">
            <a:hlinkClick r:id="rId11"/>
            <a:extLst>
              <a:ext uri="{FF2B5EF4-FFF2-40B4-BE49-F238E27FC236}">
                <a16:creationId xmlns:a16="http://schemas.microsoft.com/office/drawing/2014/main" id="{32EF045C-DAA4-4755-A9A6-6499033D8099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2248AF-8FF3-492A-B803-D6E95AA31C8E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8A1F2DB-C82F-414F-A7F8-7E4AEAFA3727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C36141-475C-4AEE-AD5C-D37F440F8092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PPrISA02
Pelan Pengurusan Projek</a:t>
            </a:r>
          </a:p>
        </p:txBody>
      </p:sp>
      <p:sp>
        <p:nvSpPr>
          <p:cNvPr id="30" name="Rectangle: Rounded Corners 29">
            <a:hlinkClick r:id="rId12"/>
            <a:extLst>
              <a:ext uri="{FF2B5EF4-FFF2-40B4-BE49-F238E27FC236}">
                <a16:creationId xmlns:a16="http://schemas.microsoft.com/office/drawing/2014/main" id="{DC64D631-36C4-462C-8EFB-27F501908813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1" name="Rectangle: Rounded Corners 30">
            <a:hlinkClick r:id="rId13"/>
            <a:extLst>
              <a:ext uri="{FF2B5EF4-FFF2-40B4-BE49-F238E27FC236}">
                <a16:creationId xmlns:a16="http://schemas.microsoft.com/office/drawing/2014/main" id="{B49D0256-670A-4B82-8417-33E4F7C7C032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2" name="Rectangle: Rounded Corners 31">
            <a:hlinkClick r:id="rId14"/>
            <a:extLst>
              <a:ext uri="{FF2B5EF4-FFF2-40B4-BE49-F238E27FC236}">
                <a16:creationId xmlns:a16="http://schemas.microsoft.com/office/drawing/2014/main" id="{5DA357AF-7CC1-4475-810A-EE78E166BB19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sqa.jdn.gov.my portal</a:t>
            </a:r>
          </a:p>
        </p:txBody>
      </p:sp>
      <p:sp>
        <p:nvSpPr>
          <p:cNvPr id="33" name="Rectangle: Rounded Corners 32">
            <a:hlinkClick r:id="rId15"/>
            <a:extLst>
              <a:ext uri="{FF2B5EF4-FFF2-40B4-BE49-F238E27FC236}">
                <a16:creationId xmlns:a16="http://schemas.microsoft.com/office/drawing/2014/main" id="{CC41DC96-A90B-42BC-AA2B-858684083F65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All references (repo)</a:t>
            </a:r>
          </a:p>
        </p:txBody>
      </p:sp>
      <p:sp>
        <p:nvSpPr>
          <p:cNvPr id="34" name="Rectangle: Rounded Corners 33">
            <a:hlinkClick r:id="rId16"/>
            <a:extLst>
              <a:ext uri="{FF2B5EF4-FFF2-40B4-BE49-F238E27FC236}">
                <a16:creationId xmlns:a16="http://schemas.microsoft.com/office/drawing/2014/main" id="{BFD7275B-0267-4D6F-B7EF-CB595AE9EF29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458845-6788-4BB9-B658-77208E126577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Calibri" panose="020F0502020204030204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82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985A31-8EDE-4985-80AC-02C6628EE4A3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F7995F-1BA6-4C72-9ECC-E8B58A0BA86B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Calibri" panose="020F0502020204030204" pitchFamily="34" charset="0"/>
              </a:rPr>
              <a:t>M01 · W01 · 20 MINUTES · Hari 1, 10:35 hingga 10:55</a:t>
            </a:r>
            <a:endParaRPr lang="en-MY" sz="1300" b="1">
              <a:solidFill>
                <a:srgbClr val="C98FB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B64280-8A50-4891-A2FD-BFDC664101EB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Calibri" panose="020F0502020204030204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3B738-89CB-45E9-99FF-696C5BA4F5CC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>
                <a:solidFill>
                  <a:srgbClr val="E9F0FA"/>
                </a:solidFill>
                <a:latin typeface="Calibri" panose="020F0502020204030204" pitchFamily="34" charset="0"/>
              </a:rPr>
              <a:t>AI as your quality coach</a:t>
            </a:r>
            <a:endParaRPr lang="en-MY" sz="2600">
              <a:solidFill>
                <a:srgbClr val="E9F0FA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B971C8-5C6C-4038-A429-8BA49AC76606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Calibri" panose="020F0502020204030204" pitchFamily="34" charset="0"/>
              </a:rPr>
              <a:t>Use the read-only Plan agent to analyse five ShopFast incidents, see where each defect was injected, then let the Build agent save a bilingual QA glossary.</a:t>
            </a:r>
            <a:endParaRPr lang="en-MY" sz="16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AAE2F8-B407-4161-924A-34024022905C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Calibri" panose="020F0502020204030204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B75C3-191D-4A35-A18E-EB59C1886FE0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 panose="020F0502020204030204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E1B814D8-8513-45F3-9FB0-F53D51678212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9AEEDD2F-A368-4637-A176-2F34E7A6CABF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Workshop slides (W01)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40C4369B-9949-491B-B016-135480007924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CF8F946E-AFF6-4984-9C7E-97FB8E3BC812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3929514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049DEF-C90E-4F5D-984C-5023209155A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0508E8-41FE-4BC5-A7A1-493AFDF94A60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Calibri" panose="020F0502020204030204" pitchFamily="34" charset="0"/>
              </a:rPr>
              <a:t>W01 · HANDS-ON SQA-AI ASSISTANT WORKSHOP · 20 MIN</a:t>
            </a:r>
            <a:endParaRPr lang="en-MY" sz="1100" b="1">
              <a:solidFill>
                <a:srgbClr val="9B4D7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AE9F3-2483-4503-B6D0-F4356AD97237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 b="1">
                <a:solidFill>
                  <a:srgbClr val="0F1620"/>
                </a:solidFill>
                <a:latin typeface="Calibri" panose="020F0502020204030204" pitchFamily="34" charset="0"/>
              </a:rPr>
              <a:t>AI as your quality coach</a:t>
            </a:r>
            <a:endParaRPr lang="en-MY" sz="26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BF9FBC-3123-4A5A-9BD7-37158A4AF54B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7A1CEF3-390E-483F-8A42-783455252FD8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BE65DB-B083-4D4B-B7F7-0509F7099437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Start opencode in Plan mode and analyse the incidents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FEFE6CF-C7CF-4B31-9EC1-1EC9C9A6FFB6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6F8AA0-62A7-4C47-8E01-787AEAA740B6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Ask for a Cost of Poor Quality table in the same session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69BF15A-FAFF-454E-BDD0-5DA9D3C04FA4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573CE3-1751-49EF-B7E9-620EA3BD5459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Switch to Build and ask for the glossary file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9EED10D-5B54-4CEA-A281-9CAD7E1818D7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7A3A2-5E3B-4EB5-8517-68A7A463AF60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Approve the file write and open the result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6213F3-822B-4F44-86AF-32E0D3333BA2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DC4679F-915D-4127-8DF3-8BFF64F3110C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EE67C5-B685-414C-9E92-1C700B7FE768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Baca @shopfast/docs/incidents.md. Bagi setiap insiden berikan: punca akar, fasa SDLC kecacatan disuntik, fasa ia ditemui, dan aktiviti SQA yang boleh menangkapnya lebih awal. Rujuk KRISAv2 Bab 1 1.6.4 menggunakan jadual rujukan dalam AGENTS.md. Jadual maksimum 6 lajur.
opencode&gt; Bina jadual Cost of Poor Quality (fasa, kos relatif, contoh ShopFast) dan terangkan Shift-Left dalam 3 ayat.
opencode&gt; Tulis fail outputs/m01-glosari-qa.md: 12 istilah (QA, QC, Verifikasi, Validasi, Ujian Statik, Shift-Left, Shift-Right, Quality Gate, Kecacatan, Kegagalan, IV&amp;V, DevOps) dalam satu jadual dengan takrif Bahasa Melayu dan Inggeris.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CC271C-764B-4DBE-8AE3-388E7CABDC01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ED284B-8BA3-4DFE-8362-BAAF8EA196E3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outputs/m01-glosari-qa.md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BE4BFB-0BB4-4C66-AA12-5071EEABDD54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Calibri" panose="020F0502020204030204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AFB946-DA80-425F-B833-A901AE9B4B1B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Calibri" panose="020F0502020204030204" pitchFamily="34" charset="0"/>
              </a:rPr>
              <a:t>- Every incident is mapped to a real KRISAv2 phase (Permulaan to Pelaksanaan)
- QA is described as prevention and QC as detection
- Links point to the KRISAv2 page table, not invented page numbers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C91FB084-437A-4ED9-A8D4-53D3E3C8F3F9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51A3BFD1-A1B2-48BC-ACC9-8C721D811947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984835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 human in loop">
            <a:extLst>
              <a:ext uri="{FF2B5EF4-FFF2-40B4-BE49-F238E27FC236}">
                <a16:creationId xmlns:a16="http://schemas.microsoft.com/office/drawing/2014/main" id="{03FBF720-5173-4C40-865D-D390924AA789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06B6060A-7771-480D-A48B-DF7D74B01408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opencode docs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ED503459-6E3F-4DED-B7A7-BAEAF3F9CC4F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00159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1">
            <a:extLst>
              <a:ext uri="{FF2B5EF4-FFF2-40B4-BE49-F238E27FC236}">
                <a16:creationId xmlns:a16="http://schemas.microsoft.com/office/drawing/2014/main" id="{EC1E7076-D883-450F-8A0B-6A2635779A4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13DBEC5F-38FF-46DC-AC5C-FF32A22DC27B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48995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0" y="914400"/>
            <a:ext cx="3291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0" b="1" dirty="0">
                <a:solidFill>
                  <a:srgbClr val="2245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822960" cy="82296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50" y="1631290"/>
            <a:ext cx="395021" cy="395021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658368" y="2514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02 · PLAN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621792" y="28803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Planning &amp; Proactive Quality</a:t>
            </a:r>
            <a:endParaRPr lang="en-US" sz="44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397764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quality before </a:t>
            </a:r>
            <a:r>
              <a:rPr lang="en-US" sz="150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begins, produce </a:t>
            </a:r>
            <a:r>
              <a:rPr lang="en-US" sz="15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QA Plan, review requirements, and start the RTM.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58368" y="5074920"/>
            <a:ext cx="2743200" cy="1005840"/>
          </a:xfrm>
          <a:prstGeom prst="roundRect">
            <a:avLst>
              <a:gd name="adj" fmla="val 9091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77824" y="52395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</a:t>
            </a:r>
            <a:endParaRPr lang="en-US" sz="950" dirty="0"/>
          </a:p>
        </p:txBody>
      </p:sp>
      <p:sp>
        <p:nvSpPr>
          <p:cNvPr id="10" name="Text 7"/>
          <p:cNvSpPr txBox="1"/>
          <p:nvPr/>
        </p:nvSpPr>
        <p:spPr>
          <a:xfrm>
            <a:off x="877824" y="5532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11:15 - 13:00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3566160" y="5074920"/>
            <a:ext cx="2743200" cy="1005840"/>
          </a:xfrm>
          <a:prstGeom prst="roundRect">
            <a:avLst>
              <a:gd name="adj" fmla="val 9091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3785616" y="52395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DURATION</a:t>
            </a:r>
            <a:endParaRPr lang="en-US" sz="950" dirty="0"/>
          </a:p>
        </p:txBody>
      </p:sp>
      <p:sp>
        <p:nvSpPr>
          <p:cNvPr id="13" name="Text 10"/>
          <p:cNvSpPr txBox="1"/>
          <p:nvPr/>
        </p:nvSpPr>
        <p:spPr>
          <a:xfrm>
            <a:off x="3785616" y="5532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1h 45m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6473952" y="5074920"/>
            <a:ext cx="2743200" cy="1005840"/>
          </a:xfrm>
          <a:prstGeom prst="roundRect">
            <a:avLst>
              <a:gd name="adj" fmla="val 9091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6693408" y="52395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DELIVERABLE</a:t>
            </a:r>
            <a:endParaRPr lang="en-US" sz="950" dirty="0"/>
          </a:p>
        </p:txBody>
      </p:sp>
      <p:sp>
        <p:nvSpPr>
          <p:cNvPr id="16" name="Text 13"/>
          <p:cNvSpPr txBox="1"/>
          <p:nvPr/>
        </p:nvSpPr>
        <p:spPr>
          <a:xfrm>
            <a:off x="6693408" y="5532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 · RTM v0</a:t>
            </a:r>
            <a:endParaRPr lang="en-US" sz="1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2">
            <a:extLst>
              <a:ext uri="{FF2B5EF4-FFF2-40B4-BE49-F238E27FC236}">
                <a16:creationId xmlns:a16="http://schemas.microsoft.com/office/drawing/2014/main" id="{A69C4450-0C8F-42B3-9407-FB5B36A8ECDF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1107118D-F4AC-42AE-94AF-7A5EAE35393C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526957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OBJECTIVE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OBJECTIVE &amp; TOPICS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is built, not tested in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566928" y="1481328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module’s focus: set up the process, criteria and traceability so defects are prevented before code exists.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514600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8" name="Text 6"/>
          <p:cNvSpPr txBox="1"/>
          <p:nvPr/>
        </p:nvSpPr>
        <p:spPr>
          <a:xfrm>
            <a:off x="749808" y="2514600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Strategy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980176" y="2514600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6163056" y="2514600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Plan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081528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Text 10"/>
          <p:cNvSpPr txBox="1"/>
          <p:nvPr/>
        </p:nvSpPr>
        <p:spPr>
          <a:xfrm>
            <a:off x="749808" y="3081528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of Ready / Done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80176" y="3081528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6163056" y="3081528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3648456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749808" y="3648456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980176" y="3648456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8" name="Text 16"/>
          <p:cNvSpPr txBox="1"/>
          <p:nvPr/>
        </p:nvSpPr>
        <p:spPr>
          <a:xfrm>
            <a:off x="6163056" y="3648456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Criteria (INVEST)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215384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0" name="Text 18"/>
          <p:cNvSpPr txBox="1"/>
          <p:nvPr/>
        </p:nvSpPr>
        <p:spPr>
          <a:xfrm>
            <a:off x="749808" y="4215384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Testing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980176" y="4215384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6163056" y="4215384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Points (sizing)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66928" y="4782312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4" name="Text 22"/>
          <p:cNvSpPr txBox="1"/>
          <p:nvPr/>
        </p:nvSpPr>
        <p:spPr>
          <a:xfrm>
            <a:off x="749808" y="4782312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BRS · SRS (KRISA)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980176" y="4782312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6" name="Text 24"/>
          <p:cNvSpPr txBox="1"/>
          <p:nvPr/>
        </p:nvSpPr>
        <p:spPr>
          <a:xfrm>
            <a:off x="6163056" y="4782312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 · Gap Analysis</a:t>
            </a:r>
            <a:endParaRPr lang="en-US" sz="1100" dirty="0"/>
          </a:p>
        </p:txBody>
      </p:sp>
      <p:sp>
        <p:nvSpPr>
          <p:cNvPr id="27" name="Text 25"/>
          <p:cNvSpPr txBox="1"/>
          <p:nvPr/>
        </p:nvSpPr>
        <p:spPr>
          <a:xfrm>
            <a:off x="566928" y="54864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Every topic is practiced on the </a:t>
            </a:r>
            <a:r>
              <a:rPr lang="en-US" sz="110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ShopFast project, not </a:t>
            </a:r>
            <a:r>
              <a:rPr lang="en-US" sz="1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theory alone.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BRIDGE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</a:t>
            </a:r>
            <a:r>
              <a:rPr lang="en-US" sz="1100" b="1" kern="0" spc="20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1 to MODULE </a:t>
            </a: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</a:t>
            </a:r>
            <a:r>
              <a:rPr lang="en-US" sz="34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</a:t>
            </a: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</a:t>
            </a:r>
            <a:r>
              <a:rPr lang="en-US" sz="34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2286000"/>
            <a:ext cx="3456432" cy="283464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77824" y="2596896"/>
            <a:ext cx="658368" cy="658368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00" y="2768072"/>
            <a:ext cx="316017" cy="31601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841248" y="3429000"/>
            <a:ext cx="2907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the process</a:t>
            </a:r>
            <a:endParaRPr lang="en-US" sz="1600" dirty="0"/>
          </a:p>
        </p:txBody>
      </p:sp>
      <p:sp>
        <p:nvSpPr>
          <p:cNvPr id="10" name="Text 7"/>
          <p:cNvSpPr txBox="1"/>
          <p:nvPr/>
        </p:nvSpPr>
        <p:spPr>
          <a:xfrm>
            <a:off x="841248" y="3931920"/>
            <a:ext cx="29077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Strategy &amp; Test Plan define scope, approach and success criteria.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206240" y="2286000"/>
            <a:ext cx="3456432" cy="283464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17136" y="2596896"/>
            <a:ext cx="658368" cy="658368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312" y="2768072"/>
            <a:ext cx="316017" cy="316017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4480560" y="3429000"/>
            <a:ext cx="2907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requirements</a:t>
            </a:r>
            <a:endParaRPr lang="en-US" sz="1600" dirty="0"/>
          </a:p>
        </p:txBody>
      </p:sp>
      <p:sp>
        <p:nvSpPr>
          <p:cNvPr id="15" name="Text 11"/>
          <p:cNvSpPr txBox="1"/>
          <p:nvPr/>
        </p:nvSpPr>
        <p:spPr>
          <a:xfrm>
            <a:off x="4480560" y="3931920"/>
            <a:ext cx="29077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testing catches vague &amp; untestable requirements before they become code.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7845552" y="2286000"/>
            <a:ext cx="3456432" cy="283464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156448" y="2596896"/>
            <a:ext cx="658368" cy="658368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7624" y="2768072"/>
            <a:ext cx="316017" cy="316017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8119872" y="3429000"/>
            <a:ext cx="29077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 everything</a:t>
            </a:r>
            <a:endParaRPr lang="en-US" sz="1600" dirty="0"/>
          </a:p>
        </p:txBody>
      </p:sp>
      <p:sp>
        <p:nvSpPr>
          <p:cNvPr id="20" name="Text 15"/>
          <p:cNvSpPr txBox="1"/>
          <p:nvPr/>
        </p:nvSpPr>
        <p:spPr>
          <a:xfrm>
            <a:off x="8119872" y="3931920"/>
            <a:ext cx="290779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RTM links </a:t>
            </a:r>
            <a:r>
              <a:rPr lang="en-US" sz="13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requirement to test case to defect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21" name="Text 16"/>
          <p:cNvSpPr txBox="1"/>
          <p:nvPr/>
        </p:nvSpPr>
        <p:spPr>
          <a:xfrm>
            <a:off x="566928" y="53492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This is Shift-Left in practice: quality embedded before the build.</a:t>
            </a:r>
            <a:endParaRPr lang="en-US" sz="11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TWO DOCUMENTS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TWO DOCUMENTS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Strategy </a:t>
            </a:r>
            <a:r>
              <a:rPr lang="en-US" sz="34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Test Plan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5074920" cy="356616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859536" y="211226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Strategy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859536" y="25877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/ </a:t>
            </a:r>
            <a:r>
              <a:rPr lang="en-US" sz="1250" i="1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level, the </a:t>
            </a: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direction.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59536" y="3136392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SCOPE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2048256" y="3108960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principles &amp; approach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859536" y="3703320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STABILITY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2048256" y="3675888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Rarely changes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859536" y="4270248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ANSWERS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2048256" y="4242816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we test in general?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47104" y="1874520"/>
            <a:ext cx="5074920" cy="356616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6839712" y="211226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Plan</a:t>
            </a:r>
            <a:endParaRPr lang="en-US" sz="1900" dirty="0"/>
          </a:p>
        </p:txBody>
      </p:sp>
      <p:sp>
        <p:nvSpPr>
          <p:cNvPr id="17" name="Text 15"/>
          <p:cNvSpPr txBox="1"/>
          <p:nvPr/>
        </p:nvSpPr>
        <p:spPr>
          <a:xfrm>
            <a:off x="6839712" y="25877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/ </a:t>
            </a:r>
            <a:r>
              <a:rPr lang="en-US" sz="1250" i="1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level, the </a:t>
            </a: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execution.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6839712" y="3136392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SCOPE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8028432" y="3108960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Scope, entry/exit, schedule, resources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6839712" y="3703320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STABILITY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8028432" y="3675888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per release</a:t>
            </a:r>
            <a:endParaRPr lang="en-US" sz="1250" dirty="0"/>
          </a:p>
        </p:txBody>
      </p:sp>
      <p:sp>
        <p:nvSpPr>
          <p:cNvPr id="22" name="Text 20"/>
          <p:cNvSpPr txBox="1"/>
          <p:nvPr/>
        </p:nvSpPr>
        <p:spPr>
          <a:xfrm>
            <a:off x="6839712" y="4270248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ANSWERS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8028432" y="4242816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test for ShopFast?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751576" y="3429000"/>
            <a:ext cx="685800" cy="6858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3CEDC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5" name="Text 23"/>
          <p:cNvSpPr txBox="1"/>
          <p:nvPr/>
        </p:nvSpPr>
        <p:spPr>
          <a:xfrm>
            <a:off x="5751576" y="3410712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CRITERIA &amp; GATES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CRITERIA &amp; QUALITY GATES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</a:t>
            </a:r>
            <a:r>
              <a:rPr lang="en-US" sz="320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Ready to Done to Gate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2377440"/>
            <a:ext cx="2487168" cy="1737360"/>
          </a:xfrm>
          <a:prstGeom prst="roundRect">
            <a:avLst>
              <a:gd name="adj" fmla="val 578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536192" y="257860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838" y="2721254"/>
            <a:ext cx="263347" cy="26334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658368" y="3200400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of Ready</a:t>
            </a:r>
            <a:endParaRPr lang="en-US" sz="1350" dirty="0"/>
          </a:p>
        </p:txBody>
      </p:sp>
      <p:sp>
        <p:nvSpPr>
          <p:cNvPr id="10" name="Text 7"/>
          <p:cNvSpPr txBox="1"/>
          <p:nvPr/>
        </p:nvSpPr>
        <p:spPr>
          <a:xfrm>
            <a:off x="658368" y="3547872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Ready to build?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072384" y="3246120"/>
            <a:ext cx="219456" cy="0"/>
          </a:xfrm>
          <a:prstGeom prst="line">
            <a:avLst/>
          </a:prstGeom>
          <a:noFill/>
          <a:ln w="27940">
            <a:solidFill>
              <a:srgbClr val="5B5FA6"/>
            </a:solidFill>
            <a:prstDash val="solid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3310128" y="2377440"/>
            <a:ext cx="2487168" cy="1737360"/>
          </a:xfrm>
          <a:prstGeom prst="roundRect">
            <a:avLst>
              <a:gd name="adj" fmla="val 578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279392" y="257860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2038" y="2721254"/>
            <a:ext cx="263347" cy="263347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3401568" y="3200400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350" dirty="0"/>
          </a:p>
        </p:txBody>
      </p:sp>
      <p:sp>
        <p:nvSpPr>
          <p:cNvPr id="16" name="Text 12"/>
          <p:cNvSpPr txBox="1"/>
          <p:nvPr/>
        </p:nvSpPr>
        <p:spPr>
          <a:xfrm>
            <a:off x="3401568" y="3547872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Code + tests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5815584" y="3246120"/>
            <a:ext cx="219456" cy="0"/>
          </a:xfrm>
          <a:prstGeom prst="line">
            <a:avLst/>
          </a:prstGeom>
          <a:noFill/>
          <a:ln w="27940">
            <a:solidFill>
              <a:srgbClr val="5B5FA6"/>
            </a:solidFill>
            <a:prstDash val="solid"/>
            <a:tailEnd type="triangle"/>
          </a:ln>
        </p:spPr>
      </p:sp>
      <p:sp>
        <p:nvSpPr>
          <p:cNvPr id="18" name="Shape 14"/>
          <p:cNvSpPr/>
          <p:nvPr/>
        </p:nvSpPr>
        <p:spPr>
          <a:xfrm>
            <a:off x="6053328" y="2377440"/>
            <a:ext cx="2487168" cy="1737360"/>
          </a:xfrm>
          <a:prstGeom prst="roundRect">
            <a:avLst>
              <a:gd name="adj" fmla="val 578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7022592" y="257860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238" y="2721254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6144768" y="3200400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of Done</a:t>
            </a:r>
            <a:endParaRPr lang="en-US" sz="1350" dirty="0"/>
          </a:p>
        </p:txBody>
      </p:sp>
      <p:sp>
        <p:nvSpPr>
          <p:cNvPr id="22" name="Text 17"/>
          <p:cNvSpPr txBox="1"/>
          <p:nvPr/>
        </p:nvSpPr>
        <p:spPr>
          <a:xfrm>
            <a:off x="6144768" y="3547872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Truly done?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8558784" y="3246120"/>
            <a:ext cx="219456" cy="0"/>
          </a:xfrm>
          <a:prstGeom prst="line">
            <a:avLst/>
          </a:prstGeom>
          <a:noFill/>
          <a:ln w="27940">
            <a:solidFill>
              <a:srgbClr val="5B5FA6"/>
            </a:solidFill>
            <a:prstDash val="solid"/>
            <a:tailEnd type="triangle"/>
          </a:ln>
        </p:spPr>
      </p:sp>
      <p:sp>
        <p:nvSpPr>
          <p:cNvPr id="24" name="Shape 19"/>
          <p:cNvSpPr/>
          <p:nvPr/>
        </p:nvSpPr>
        <p:spPr>
          <a:xfrm>
            <a:off x="8796528" y="2377440"/>
            <a:ext cx="2487168" cy="1737360"/>
          </a:xfrm>
          <a:prstGeom prst="roundRect">
            <a:avLst>
              <a:gd name="adj" fmla="val 5789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9765792" y="257860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8438" y="2721254"/>
            <a:ext cx="263347" cy="263347"/>
          </a:xfrm>
          <a:prstGeom prst="rect">
            <a:avLst/>
          </a:prstGeom>
        </p:spPr>
      </p:pic>
      <p:sp>
        <p:nvSpPr>
          <p:cNvPr id="27" name="Text 21"/>
          <p:cNvSpPr txBox="1"/>
          <p:nvPr/>
        </p:nvSpPr>
        <p:spPr>
          <a:xfrm>
            <a:off x="8887968" y="3200400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</a:t>
            </a:r>
            <a:endParaRPr lang="en-US" sz="1350" dirty="0"/>
          </a:p>
        </p:txBody>
      </p:sp>
      <p:sp>
        <p:nvSpPr>
          <p:cNvPr id="28" name="Text 22"/>
          <p:cNvSpPr txBox="1"/>
          <p:nvPr/>
        </p:nvSpPr>
        <p:spPr>
          <a:xfrm>
            <a:off x="8887968" y="3547872"/>
            <a:ext cx="23042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Pass to release?</a:t>
            </a:r>
            <a:endParaRPr lang="en-US" sz="950" dirty="0"/>
          </a:p>
        </p:txBody>
      </p:sp>
      <p:sp>
        <p:nvSpPr>
          <p:cNvPr id="29" name="Text 23"/>
          <p:cNvSpPr txBox="1"/>
          <p:nvPr/>
        </p:nvSpPr>
        <p:spPr>
          <a:xfrm>
            <a:off x="566928" y="4572000"/>
            <a:ext cx="10881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</a:t>
            </a:r>
            <a:r>
              <a:rPr lang="en-US" sz="130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Ready</a:t>
            </a:r>
            <a:r>
              <a:rPr lang="en-US" sz="13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conditions 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start (clear, testable, has acceptance criteria).   </a:t>
            </a:r>
            <a:r>
              <a:rPr lang="en-US" sz="13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</a:t>
            </a:r>
            <a:r>
              <a:rPr lang="en-US" sz="130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Done</a:t>
            </a:r>
            <a:r>
              <a:rPr lang="en-US" sz="130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conditions 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be truly finished. A </a:t>
            </a:r>
            <a:r>
              <a:rPr lang="en-US" sz="13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enforces it.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TESTABLE REQUIREMENTS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TESTABLE REQUIREMENTS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</a:t>
            </a:r>
            <a:r>
              <a:rPr lang="en-US" sz="32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Given / When / Then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1965960"/>
            <a:ext cx="4114800" cy="3566160"/>
          </a:xfrm>
          <a:prstGeom prst="roundRect">
            <a:avLst>
              <a:gd name="adj" fmla="val 282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868680" y="2240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INVEST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868680" y="27432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9" name="Text 7"/>
          <p:cNvSpPr txBox="1"/>
          <p:nvPr/>
        </p:nvSpPr>
        <p:spPr>
          <a:xfrm>
            <a:off x="868680" y="2743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27432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68680" y="32004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868680" y="32004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1417320" y="32004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Negotiable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68680" y="36576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15" name="Text 13"/>
          <p:cNvSpPr txBox="1"/>
          <p:nvPr/>
        </p:nvSpPr>
        <p:spPr>
          <a:xfrm>
            <a:off x="868680" y="3657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1417320" y="36576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Valuable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68680" y="41148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18" name="Text 16"/>
          <p:cNvSpPr txBox="1"/>
          <p:nvPr/>
        </p:nvSpPr>
        <p:spPr>
          <a:xfrm>
            <a:off x="868680" y="41148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1417320" y="41148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Estimable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68680" y="45720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868680" y="4572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</a:t>
            </a:r>
            <a:endParaRPr lang="en-US" sz="1400" dirty="0"/>
          </a:p>
        </p:txBody>
      </p:sp>
      <p:sp>
        <p:nvSpPr>
          <p:cNvPr id="22" name="Text 20"/>
          <p:cNvSpPr txBox="1"/>
          <p:nvPr/>
        </p:nvSpPr>
        <p:spPr>
          <a:xfrm>
            <a:off x="1417320" y="45720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68680" y="502920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4" name="Text 22"/>
          <p:cNvSpPr txBox="1"/>
          <p:nvPr/>
        </p:nvSpPr>
        <p:spPr>
          <a:xfrm>
            <a:off x="868680" y="50292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</a:t>
            </a:r>
            <a:endParaRPr lang="en-US" sz="1400" dirty="0"/>
          </a:p>
        </p:txBody>
      </p:sp>
      <p:sp>
        <p:nvSpPr>
          <p:cNvPr id="25" name="Text 23"/>
          <p:cNvSpPr txBox="1"/>
          <p:nvPr/>
        </p:nvSpPr>
        <p:spPr>
          <a:xfrm>
            <a:off x="1417320" y="502920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Testable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937760" y="1965960"/>
            <a:ext cx="6400800" cy="3566160"/>
          </a:xfrm>
          <a:prstGeom prst="roundRect">
            <a:avLst>
              <a:gd name="adj" fmla="val 2821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7" name="Text 25"/>
          <p:cNvSpPr txBox="1"/>
          <p:nvPr/>
        </p:nvSpPr>
        <p:spPr>
          <a:xfrm>
            <a:off x="5230368" y="22402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 · SHOPFAST CHECKOUT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5230368" y="278892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Given  </a:t>
            </a:r>
            <a:r>
              <a:rPr lang="en-US" sz="14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cart with items and a signed-in user</a:t>
            </a:r>
            <a:endParaRPr lang="en-US" sz="1400" dirty="0"/>
          </a:p>
        </p:txBody>
      </p:sp>
      <p:sp>
        <p:nvSpPr>
          <p:cNvPr id="29" name="Text 27"/>
          <p:cNvSpPr txBox="1"/>
          <p:nvPr/>
        </p:nvSpPr>
        <p:spPr>
          <a:xfrm>
            <a:off x="5230368" y="335584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When  </a:t>
            </a:r>
            <a:r>
              <a:rPr lang="en-US" sz="14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user taps “Pay”</a:t>
            </a:r>
            <a:endParaRPr lang="en-US" sz="1400" dirty="0"/>
          </a:p>
        </p:txBody>
      </p:sp>
      <p:sp>
        <p:nvSpPr>
          <p:cNvPr id="30" name="Text 28"/>
          <p:cNvSpPr txBox="1"/>
          <p:nvPr/>
        </p:nvSpPr>
        <p:spPr>
          <a:xfrm>
            <a:off x="5230368" y="3922776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Then  </a:t>
            </a:r>
            <a:r>
              <a:rPr lang="en-US" sz="14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order is confirmed &amp; a receipt is shown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5230368" y="4617720"/>
            <a:ext cx="5806440" cy="0"/>
          </a:xfrm>
          <a:prstGeom prst="line">
            <a:avLst/>
          </a:prstGeom>
          <a:noFill/>
          <a:ln w="12700">
            <a:solidFill>
              <a:srgbClr val="D8E0EA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5230368" y="4754880"/>
            <a:ext cx="5852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Criteria written like this convert straight into test cases.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STATIC TESTING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STATIC TESTING · REQUIREMENT REVIEW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 </a:t>
            </a:r>
            <a:r>
              <a:rPr lang="en-US" sz="3200" b="1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flawed requirements</a:t>
            </a: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early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566928" y="1481328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testing reads the document without </a:t>
            </a:r>
            <a:r>
              <a:rPr lang="en-US" sz="150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code, hunting </a:t>
            </a:r>
            <a:r>
              <a:rPr lang="en-US" sz="15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ambiguity, contradictions and untestable requirements in a deliberately flawed SRS.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468880"/>
            <a:ext cx="5257800" cy="123444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22960" y="2779776"/>
            <a:ext cx="603504" cy="603504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871" y="2936687"/>
            <a:ext cx="289682" cy="289682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1618488" y="2688336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6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“system must be fast”</a:t>
            </a:r>
            <a:endParaRPr lang="en-US" sz="1400" dirty="0"/>
          </a:p>
        </p:txBody>
      </p:sp>
      <p:sp>
        <p:nvSpPr>
          <p:cNvPr id="11" name="Text 8"/>
          <p:cNvSpPr txBox="1"/>
          <p:nvPr/>
        </p:nvSpPr>
        <p:spPr>
          <a:xfrm>
            <a:off x="1618488" y="314553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</a:t>
            </a:r>
            <a:r>
              <a:rPr lang="en-US" sz="1250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measurable threshold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007608" y="2468880"/>
            <a:ext cx="5257800" cy="123444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263640" y="2779776"/>
            <a:ext cx="603504" cy="603504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551" y="2936687"/>
            <a:ext cx="289682" cy="289682"/>
          </a:xfrm>
          <a:prstGeom prst="rect">
            <a:avLst/>
          </a:prstGeom>
        </p:spPr>
      </p:pic>
      <p:sp>
        <p:nvSpPr>
          <p:cNvPr id="15" name="Text 11"/>
          <p:cNvSpPr txBox="1"/>
          <p:nvPr/>
        </p:nvSpPr>
        <p:spPr>
          <a:xfrm>
            <a:off x="7059168" y="2688336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6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“user-friendly interface”</a:t>
            </a:r>
            <a:endParaRPr lang="en-US" sz="1400" dirty="0"/>
          </a:p>
        </p:txBody>
      </p:sp>
      <p:sp>
        <p:nvSpPr>
          <p:cNvPr id="16" name="Text 12"/>
          <p:cNvSpPr txBox="1"/>
          <p:nvPr/>
        </p:nvSpPr>
        <p:spPr>
          <a:xfrm>
            <a:off x="7059168" y="314553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</a:t>
            </a:r>
            <a:r>
              <a:rPr lang="en-US" sz="1250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subjective · untestable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566928" y="3886200"/>
            <a:ext cx="5257800" cy="123444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822960" y="4197096"/>
            <a:ext cx="603504" cy="603504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871" y="4354007"/>
            <a:ext cx="289682" cy="289682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1618488" y="4105656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6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“handle many users”</a:t>
            </a:r>
            <a:endParaRPr lang="en-US" sz="1400" dirty="0"/>
          </a:p>
        </p:txBody>
      </p:sp>
      <p:sp>
        <p:nvSpPr>
          <p:cNvPr id="21" name="Text 16"/>
          <p:cNvSpPr txBox="1"/>
          <p:nvPr/>
        </p:nvSpPr>
        <p:spPr>
          <a:xfrm>
            <a:off x="1618488" y="456285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</a:t>
            </a:r>
            <a:r>
              <a:rPr lang="en-US" sz="1250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many? no number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007608" y="3886200"/>
            <a:ext cx="5257800" cy="1234440"/>
          </a:xfrm>
          <a:prstGeom prst="roundRect">
            <a:avLst>
              <a:gd name="adj" fmla="val 814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263640" y="4197096"/>
            <a:ext cx="603504" cy="603504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551" y="4354007"/>
            <a:ext cx="289682" cy="289682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7059168" y="4105656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F162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“etc.”</a:t>
            </a:r>
            <a:endParaRPr lang="en-US" sz="1400" dirty="0"/>
          </a:p>
        </p:txBody>
      </p:sp>
      <p:sp>
        <p:nvSpPr>
          <p:cNvPr id="26" name="Text 20"/>
          <p:cNvSpPr txBox="1"/>
          <p:nvPr/>
        </p:nvSpPr>
        <p:spPr>
          <a:xfrm>
            <a:off x="7059168" y="4562856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⚑  </a:t>
            </a:r>
            <a:r>
              <a:rPr lang="en-US" sz="1250" dirty="0">
                <a:solidFill>
                  <a:srgbClr val="B548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left open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RISK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RISK DRIVES PRIORITY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</a:t>
            </a:r>
            <a:r>
              <a:rPr lang="en-US" sz="34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</a:t>
            </a: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risk matrix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1417320" y="2377440"/>
            <a:ext cx="960120" cy="960120"/>
          </a:xfrm>
          <a:prstGeom prst="roundRect">
            <a:avLst>
              <a:gd name="adj" fmla="val 7619"/>
            </a:avLst>
          </a:prstGeom>
          <a:solidFill>
            <a:srgbClr val="A8721E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487168" y="2377440"/>
            <a:ext cx="960120" cy="960120"/>
          </a:xfrm>
          <a:prstGeom prst="roundRect">
            <a:avLst>
              <a:gd name="adj" fmla="val 7619"/>
            </a:avLst>
          </a:prstGeom>
          <a:solidFill>
            <a:srgbClr val="B5484B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557016" y="2377440"/>
            <a:ext cx="960120" cy="960120"/>
          </a:xfrm>
          <a:prstGeom prst="roundRect">
            <a:avLst>
              <a:gd name="adj" fmla="val 7619"/>
            </a:avLst>
          </a:prstGeom>
          <a:solidFill>
            <a:srgbClr val="B5484B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1417320" y="3447288"/>
            <a:ext cx="960120" cy="960120"/>
          </a:xfrm>
          <a:prstGeom prst="roundRect">
            <a:avLst>
              <a:gd name="adj" fmla="val 7619"/>
            </a:avLst>
          </a:prstGeom>
          <a:solidFill>
            <a:srgbClr val="26805A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487168" y="3447288"/>
            <a:ext cx="960120" cy="960120"/>
          </a:xfrm>
          <a:prstGeom prst="roundRect">
            <a:avLst>
              <a:gd name="adj" fmla="val 7619"/>
            </a:avLst>
          </a:prstGeom>
          <a:solidFill>
            <a:srgbClr val="A8721E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557016" y="3447288"/>
            <a:ext cx="960120" cy="960120"/>
          </a:xfrm>
          <a:prstGeom prst="roundRect">
            <a:avLst>
              <a:gd name="adj" fmla="val 7619"/>
            </a:avLst>
          </a:prstGeom>
          <a:solidFill>
            <a:srgbClr val="B5484B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1417320" y="4517136"/>
            <a:ext cx="960120" cy="960120"/>
          </a:xfrm>
          <a:prstGeom prst="roundRect">
            <a:avLst>
              <a:gd name="adj" fmla="val 7619"/>
            </a:avLst>
          </a:prstGeom>
          <a:solidFill>
            <a:srgbClr val="26805A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487168" y="4517136"/>
            <a:ext cx="960120" cy="960120"/>
          </a:xfrm>
          <a:prstGeom prst="roundRect">
            <a:avLst>
              <a:gd name="adj" fmla="val 7619"/>
            </a:avLst>
          </a:prstGeom>
          <a:solidFill>
            <a:srgbClr val="26805A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557016" y="4517136"/>
            <a:ext cx="960120" cy="960120"/>
          </a:xfrm>
          <a:prstGeom prst="roundRect">
            <a:avLst>
              <a:gd name="adj" fmla="val 7619"/>
            </a:avLst>
          </a:prstGeom>
          <a:solidFill>
            <a:srgbClr val="A8721E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1417320" y="5623560"/>
            <a:ext cx="960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2487168" y="5623560"/>
            <a:ext cx="960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</a:t>
            </a:r>
            <a:endParaRPr lang="en-US" sz="1000" dirty="0"/>
          </a:p>
        </p:txBody>
      </p:sp>
      <p:sp>
        <p:nvSpPr>
          <p:cNvPr id="17" name="Text 15"/>
          <p:cNvSpPr txBox="1"/>
          <p:nvPr/>
        </p:nvSpPr>
        <p:spPr>
          <a:xfrm>
            <a:off x="3557016" y="5623560"/>
            <a:ext cx="960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502920" y="2720340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High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502920" y="3790188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</a:t>
            </a:r>
            <a:endParaRPr lang="en-US" sz="1000" dirty="0"/>
          </a:p>
        </p:txBody>
      </p:sp>
      <p:sp>
        <p:nvSpPr>
          <p:cNvPr id="20" name="Text 18"/>
          <p:cNvSpPr txBox="1"/>
          <p:nvPr/>
        </p:nvSpPr>
        <p:spPr>
          <a:xfrm>
            <a:off x="502920" y="4860036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661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Low</a:t>
            </a:r>
            <a:endParaRPr lang="en-US" sz="1000" dirty="0"/>
          </a:p>
        </p:txBody>
      </p:sp>
      <p:sp>
        <p:nvSpPr>
          <p:cNvPr id="21" name="Text 19"/>
          <p:cNvSpPr txBox="1"/>
          <p:nvPr/>
        </p:nvSpPr>
        <p:spPr>
          <a:xfrm>
            <a:off x="1371600" y="199339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LIKELIHOOD ↑</a:t>
            </a:r>
            <a:endParaRPr lang="en-US" sz="950" dirty="0"/>
          </a:p>
        </p:txBody>
      </p:sp>
      <p:sp>
        <p:nvSpPr>
          <p:cNvPr id="22" name="Text 20"/>
          <p:cNvSpPr txBox="1"/>
          <p:nvPr/>
        </p:nvSpPr>
        <p:spPr>
          <a:xfrm>
            <a:off x="1417320" y="5916168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kern="0" spc="10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IMPACT to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852160" y="237744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5B5FA6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6144768" y="224028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risk is scored: likelihood × impact.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852160" y="32004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5B5FA6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144768" y="306324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cells = test first and most thoroughly; green = light coverage.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5852160" y="402336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5B5FA6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6144768" y="388620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ShopFast, payment &amp; security are usually the highest risks.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5852160" y="484632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5B5FA6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6144768" y="4709160"/>
            <a:ext cx="5212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Register makes coverage decisions transparent &amp; defensible.</a:t>
            </a:r>
            <a:endParaRPr 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sk matrix 5x5">
            <a:extLst>
              <a:ext uri="{FF2B5EF4-FFF2-40B4-BE49-F238E27FC236}">
                <a16:creationId xmlns:a16="http://schemas.microsoft.com/office/drawing/2014/main" id="{A8F101A4-A4FC-4A4B-8E46-06839F04C68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AFBD1634-88D0-485D-9320-EFF82A65557E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PPrISA07 template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74AFFBAA-D2A0-4731-918A-3C87EE482493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782168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risa pprisa devops">
            <a:extLst>
              <a:ext uri="{FF2B5EF4-FFF2-40B4-BE49-F238E27FC236}">
                <a16:creationId xmlns:a16="http://schemas.microsoft.com/office/drawing/2014/main" id="{E1C58ECA-B436-4317-A86C-0F23CFA73C7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7E32D823-A4D3-4C76-88A6-036659F1084E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Bab 8 p.1</a:t>
            </a:r>
            <a:endParaRPr lang="en-MY" sz="10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B4B1AAA5-AB6E-4BBB-91C5-9D63809C5D80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029021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TRACEABILITY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DOCUMENT CHAIN &amp; TRACEABILITY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BRS to SRS to SDS</a:t>
            </a: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32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traced by the RTM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868680" y="2148840"/>
            <a:ext cx="3017520" cy="15544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143000" y="244144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646" y="2584094"/>
            <a:ext cx="263347" cy="26334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874520" y="240487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BRS</a:t>
            </a:r>
            <a:endParaRPr lang="en-US" sz="2600" dirty="0"/>
          </a:p>
        </p:txBody>
      </p:sp>
      <p:sp>
        <p:nvSpPr>
          <p:cNvPr id="10" name="Text 7"/>
          <p:cNvSpPr txBox="1"/>
          <p:nvPr/>
        </p:nvSpPr>
        <p:spPr>
          <a:xfrm>
            <a:off x="187452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Req.</a:t>
            </a:r>
            <a:endParaRPr lang="en-US" sz="1300" dirty="0"/>
          </a:p>
        </p:txBody>
      </p:sp>
      <p:sp>
        <p:nvSpPr>
          <p:cNvPr id="11" name="Text 8"/>
          <p:cNvSpPr txBox="1"/>
          <p:nvPr/>
        </p:nvSpPr>
        <p:spPr>
          <a:xfrm>
            <a:off x="3063240" y="2368296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  <a:hlinkClick r:id="rId4"/>
              </a:rPr>
              <a:t>D2.1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941064" y="2926080"/>
            <a:ext cx="393192" cy="0"/>
          </a:xfrm>
          <a:prstGeom prst="line">
            <a:avLst/>
          </a:prstGeom>
          <a:noFill/>
          <a:ln w="2794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4389120" y="2148840"/>
            <a:ext cx="3017520" cy="15544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663440" y="244144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086" y="2584094"/>
            <a:ext cx="263347" cy="263347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5394960" y="240487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SRS</a:t>
            </a:r>
            <a:endParaRPr lang="en-US" sz="2600" dirty="0"/>
          </a:p>
        </p:txBody>
      </p:sp>
      <p:sp>
        <p:nvSpPr>
          <p:cNvPr id="17" name="Text 13"/>
          <p:cNvSpPr txBox="1"/>
          <p:nvPr/>
        </p:nvSpPr>
        <p:spPr>
          <a:xfrm>
            <a:off x="539496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Req.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7461504" y="2926080"/>
            <a:ext cx="393192" cy="0"/>
          </a:xfrm>
          <a:prstGeom prst="line">
            <a:avLst/>
          </a:prstGeom>
          <a:noFill/>
          <a:ln w="2794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19" name="Shape 15"/>
          <p:cNvSpPr/>
          <p:nvPr/>
        </p:nvSpPr>
        <p:spPr>
          <a:xfrm>
            <a:off x="7909560" y="2148840"/>
            <a:ext cx="3017520" cy="1554480"/>
          </a:xfrm>
          <a:prstGeom prst="roundRect">
            <a:avLst>
              <a:gd name="adj" fmla="val 647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183880" y="244144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6526" y="2584094"/>
            <a:ext cx="263347" cy="263347"/>
          </a:xfrm>
          <a:prstGeom prst="rect">
            <a:avLst/>
          </a:prstGeom>
        </p:spPr>
      </p:pic>
      <p:sp>
        <p:nvSpPr>
          <p:cNvPr id="22" name="Text 17"/>
          <p:cNvSpPr txBox="1"/>
          <p:nvPr/>
        </p:nvSpPr>
        <p:spPr>
          <a:xfrm>
            <a:off x="8915400" y="2404872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SDS</a:t>
            </a:r>
            <a:endParaRPr lang="en-US" sz="2600" dirty="0"/>
          </a:p>
        </p:txBody>
      </p:sp>
      <p:sp>
        <p:nvSpPr>
          <p:cNvPr id="23" name="Text 18"/>
          <p:cNvSpPr txBox="1"/>
          <p:nvPr/>
        </p:nvSpPr>
        <p:spPr>
          <a:xfrm>
            <a:off x="8915400" y="29718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Design</a:t>
            </a:r>
            <a:endParaRPr lang="en-US" sz="1300" dirty="0"/>
          </a:p>
        </p:txBody>
      </p:sp>
      <p:sp>
        <p:nvSpPr>
          <p:cNvPr id="24" name="Shape 19"/>
          <p:cNvSpPr/>
          <p:nvPr/>
        </p:nvSpPr>
        <p:spPr>
          <a:xfrm>
            <a:off x="2377440" y="3703320"/>
            <a:ext cx="0" cy="640080"/>
          </a:xfrm>
          <a:prstGeom prst="line">
            <a:avLst/>
          </a:prstGeom>
          <a:noFill/>
          <a:ln w="15240">
            <a:solidFill>
              <a:srgbClr val="5B5FA6"/>
            </a:solidFill>
            <a:prstDash val="dash"/>
          </a:ln>
        </p:spPr>
      </p:sp>
      <p:sp>
        <p:nvSpPr>
          <p:cNvPr id="25" name="Shape 20"/>
          <p:cNvSpPr/>
          <p:nvPr/>
        </p:nvSpPr>
        <p:spPr>
          <a:xfrm>
            <a:off x="5897880" y="3703320"/>
            <a:ext cx="0" cy="640080"/>
          </a:xfrm>
          <a:prstGeom prst="line">
            <a:avLst/>
          </a:prstGeom>
          <a:noFill/>
          <a:ln w="15240">
            <a:solidFill>
              <a:srgbClr val="5B5FA6"/>
            </a:solidFill>
            <a:prstDash val="dash"/>
          </a:ln>
        </p:spPr>
      </p:sp>
      <p:sp>
        <p:nvSpPr>
          <p:cNvPr id="26" name="Shape 21"/>
          <p:cNvSpPr/>
          <p:nvPr/>
        </p:nvSpPr>
        <p:spPr>
          <a:xfrm>
            <a:off x="9418320" y="3703320"/>
            <a:ext cx="0" cy="640080"/>
          </a:xfrm>
          <a:prstGeom prst="line">
            <a:avLst/>
          </a:prstGeom>
          <a:noFill/>
          <a:ln w="15240">
            <a:solidFill>
              <a:srgbClr val="5B5FA6"/>
            </a:solidFill>
            <a:prstDash val="dash"/>
          </a:ln>
        </p:spPr>
      </p:sp>
      <p:sp>
        <p:nvSpPr>
          <p:cNvPr id="27" name="Shape 22"/>
          <p:cNvSpPr/>
          <p:nvPr/>
        </p:nvSpPr>
        <p:spPr>
          <a:xfrm>
            <a:off x="868680" y="4343400"/>
            <a:ext cx="10058400" cy="685800"/>
          </a:xfrm>
          <a:prstGeom prst="roundRect">
            <a:avLst>
              <a:gd name="adj" fmla="val 13333"/>
            </a:avLst>
          </a:prstGeom>
          <a:solidFill>
            <a:srgbClr val="5B5FA6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8" name="Text 23"/>
          <p:cNvSpPr txBox="1"/>
          <p:nvPr/>
        </p:nvSpPr>
        <p:spPr>
          <a:xfrm>
            <a:off x="868680" y="4343400"/>
            <a:ext cx="10058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RTM  </a:t>
            </a:r>
            <a:r>
              <a:rPr lang="en-US" sz="1300" b="1" kern="0" spc="10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·  requirement to test case to defect </a:t>
            </a:r>
            <a:r>
              <a:rPr lang="en-US" sz="1300" b="1" kern="0" spc="1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traceability</a:t>
            </a:r>
            <a:endParaRPr lang="en-US" sz="1300" dirty="0"/>
          </a:p>
        </p:txBody>
      </p:sp>
      <p:sp>
        <p:nvSpPr>
          <p:cNvPr id="29" name="Text 24"/>
          <p:cNvSpPr txBox="1"/>
          <p:nvPr/>
        </p:nvSpPr>
        <p:spPr>
          <a:xfrm>
            <a:off x="868680" y="5257800"/>
            <a:ext cx="10424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BRS / SRS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capture business &amp; system requirements; </a:t>
            </a:r>
            <a:r>
              <a:rPr lang="en-US" sz="12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 Points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give an early size for estimation. The </a:t>
            </a:r>
            <a:r>
              <a:rPr lang="en-US" sz="125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ensures no requirement goes untested.</a:t>
            </a:r>
            <a:endParaRPr lang="en-US" sz="12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tm traceability">
            <a:extLst>
              <a:ext uri="{FF2B5EF4-FFF2-40B4-BE49-F238E27FC236}">
                <a16:creationId xmlns:a16="http://schemas.microsoft.com/office/drawing/2014/main" id="{ABA306DF-AED8-4435-A587-1E557953A11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1CBC636F-E93E-4AB0-9A06-89234C2DE9A7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nn-NO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Bab 2 p.56</a:t>
            </a:r>
            <a:endParaRPr lang="en-MY" sz="10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110DDB69-9FA6-49A8-A9C0-A18C2E38C4CF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0956115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GUIDED LAB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4-STEP GUIDED LAB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Practice: build quality before code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10607040" cy="786384"/>
          </a:xfrm>
          <a:prstGeom prst="roundRect">
            <a:avLst>
              <a:gd name="adj" fmla="val 1279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86384" y="20391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786384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1435608" y="1965960"/>
            <a:ext cx="9509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a </a:t>
            </a: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template for ShopFast: scope, entry &amp; exit criteria, Quality Gate.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66928" y="2788920"/>
            <a:ext cx="10607040" cy="786384"/>
          </a:xfrm>
          <a:prstGeom prst="roundRect">
            <a:avLst>
              <a:gd name="adj" fmla="val 1279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86384" y="29535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86384" y="29535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1435608" y="2880360"/>
            <a:ext cx="9509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 </a:t>
            </a: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deliberately flawed SRS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flag ambiguity &amp; untestable requirements.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566928" y="3703320"/>
            <a:ext cx="10607040" cy="786384"/>
          </a:xfrm>
          <a:prstGeom prst="roundRect">
            <a:avLst>
              <a:gd name="adj" fmla="val 1279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86384" y="38679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16" name="Text 14"/>
          <p:cNvSpPr txBox="1"/>
          <p:nvPr/>
        </p:nvSpPr>
        <p:spPr>
          <a:xfrm>
            <a:off x="786384" y="38679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700" dirty="0"/>
          </a:p>
        </p:txBody>
      </p:sp>
      <p:sp>
        <p:nvSpPr>
          <p:cNvPr id="17" name="Text 15"/>
          <p:cNvSpPr txBox="1"/>
          <p:nvPr/>
        </p:nvSpPr>
        <p:spPr>
          <a:xfrm>
            <a:off x="1435608" y="3794760"/>
            <a:ext cx="9509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Rewrite </a:t>
            </a:r>
            <a:r>
              <a:rPr lang="en-US" sz="135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requirements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into testable form + Acceptance Criteria (Given/When/Then).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66928" y="4617720"/>
            <a:ext cx="10607040" cy="786384"/>
          </a:xfrm>
          <a:prstGeom prst="roundRect">
            <a:avLst>
              <a:gd name="adj" fmla="val 1279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86384" y="47823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786384" y="47823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700" dirty="0"/>
          </a:p>
        </p:txBody>
      </p:sp>
      <p:sp>
        <p:nvSpPr>
          <p:cNvPr id="21" name="Text 19"/>
          <p:cNvSpPr txBox="1"/>
          <p:nvPr/>
        </p:nvSpPr>
        <p:spPr>
          <a:xfrm>
            <a:off x="1435608" y="4709160"/>
            <a:ext cx="950976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the </a:t>
            </a:r>
            <a:r>
              <a:rPr lang="en-US" sz="135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 v0</a:t>
            </a:r>
            <a:r>
              <a:rPr lang="en-US" sz="135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link 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requirement to an ID.</a:t>
            </a:r>
            <a:endParaRPr lang="en-US" sz="1350" dirty="0"/>
          </a:p>
        </p:txBody>
      </p:sp>
      <p:sp>
        <p:nvSpPr>
          <p:cNvPr id="23" name="Text 20"/>
          <p:cNvSpPr txBox="1"/>
          <p:nvPr/>
        </p:nvSpPr>
        <p:spPr>
          <a:xfrm>
            <a:off x="566928" y="55321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566928" y="5833872"/>
            <a:ext cx="1616659" cy="384048"/>
          </a:xfrm>
          <a:prstGeom prst="roundRect">
            <a:avLst>
              <a:gd name="adj" fmla="val 19048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5" name="Text 22"/>
          <p:cNvSpPr txBox="1"/>
          <p:nvPr/>
        </p:nvSpPr>
        <p:spPr>
          <a:xfrm>
            <a:off x="566928" y="5833872"/>
            <a:ext cx="161665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41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QA Plan template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2329891" y="5833872"/>
            <a:ext cx="1463040" cy="384048"/>
          </a:xfrm>
          <a:prstGeom prst="roundRect">
            <a:avLst>
              <a:gd name="adj" fmla="val 19048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7" name="Text 24"/>
          <p:cNvSpPr txBox="1"/>
          <p:nvPr/>
        </p:nvSpPr>
        <p:spPr>
          <a:xfrm>
            <a:off x="2329891" y="583387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41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 SRS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3939235" y="5833872"/>
            <a:ext cx="1616659" cy="384048"/>
          </a:xfrm>
          <a:prstGeom prst="roundRect">
            <a:avLst>
              <a:gd name="adj" fmla="val 19048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9" name="Text 26"/>
          <p:cNvSpPr txBox="1"/>
          <p:nvPr/>
        </p:nvSpPr>
        <p:spPr>
          <a:xfrm>
            <a:off x="3939235" y="5833872"/>
            <a:ext cx="1616659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41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Review checklist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5702198" y="5833872"/>
            <a:ext cx="1463040" cy="384048"/>
          </a:xfrm>
          <a:prstGeom prst="roundRect">
            <a:avLst>
              <a:gd name="adj" fmla="val 19048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1" name="Text 28"/>
          <p:cNvSpPr txBox="1"/>
          <p:nvPr/>
        </p:nvSpPr>
        <p:spPr>
          <a:xfrm>
            <a:off x="5702198" y="5833872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41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RTM (Sheet)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7311542" y="5833872"/>
            <a:ext cx="1701698" cy="384048"/>
          </a:xfrm>
          <a:prstGeom prst="roundRect">
            <a:avLst>
              <a:gd name="adj" fmla="val 19048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3" name="Text 30"/>
          <p:cNvSpPr txBox="1"/>
          <p:nvPr/>
        </p:nvSpPr>
        <p:spPr>
          <a:xfrm>
            <a:off x="7311542" y="5833872"/>
            <a:ext cx="170169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341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  <a:hlinkClick r:id="rId3"/>
              </a:rPr>
              <a:t>Jira</a:t>
            </a:r>
            <a:r>
              <a:rPr lang="en-US" sz="1050" dirty="0">
                <a:solidFill>
                  <a:srgbClr val="33414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Confluence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M2 · OUTPUT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2 DELIVERABLE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carry out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10744200" cy="1051560"/>
          </a:xfrm>
          <a:prstGeom prst="roundRect">
            <a:avLst>
              <a:gd name="adj" fmla="val 10435"/>
            </a:avLst>
          </a:prstGeom>
          <a:solidFill>
            <a:srgbClr val="5B5FA6"/>
          </a:solidFill>
          <a:ln/>
          <a:effectLst>
            <a:outerShdw blurRad="177800" dist="63500" dir="5400000" algn="bl" rotWithShape="0">
              <a:srgbClr val="0F1F3A">
                <a:alpha val="4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2130552"/>
            <a:ext cx="530352" cy="530352"/>
          </a:xfrm>
          <a:prstGeom prst="ellipse">
            <a:avLst/>
          </a:prstGeom>
          <a:solidFill>
            <a:srgbClr val="2A2C52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2267712"/>
            <a:ext cx="256032" cy="256032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572768" y="21762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C9CA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 to</a:t>
            </a:r>
            <a:endParaRPr lang="en-US" sz="1000" dirty="0"/>
          </a:p>
        </p:txBody>
      </p:sp>
      <p:sp>
        <p:nvSpPr>
          <p:cNvPr id="10" name="Text 7"/>
          <p:cNvSpPr txBox="1"/>
          <p:nvPr/>
        </p:nvSpPr>
        <p:spPr>
          <a:xfrm>
            <a:off x="1572768" y="2432304"/>
            <a:ext cx="9509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</a:t>
            </a:r>
            <a:r>
              <a:rPr lang="en-US" sz="1500" dirty="0">
                <a:solidFill>
                  <a:srgbClr val="E1E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 Review Report</a:t>
            </a:r>
            <a:r>
              <a:rPr lang="en-US" sz="1500" dirty="0">
                <a:solidFill>
                  <a:srgbClr val="E1E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</a:t>
            </a:r>
            <a:r>
              <a:rPr lang="en-US" sz="15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 v0</a:t>
            </a:r>
            <a:r>
              <a:rPr lang="en-US" sz="1500">
                <a:solidFill>
                  <a:srgbClr val="E1E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carried </a:t>
            </a:r>
            <a:r>
              <a:rPr lang="en-US" sz="1500" dirty="0">
                <a:solidFill>
                  <a:srgbClr val="E1E2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into every later module.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566928" y="3246120"/>
            <a:ext cx="5257800" cy="2377440"/>
          </a:xfrm>
          <a:prstGeom prst="roundRect">
            <a:avLst>
              <a:gd name="adj" fmla="val 423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868680" y="3520440"/>
            <a:ext cx="548640" cy="548640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26" y="3663086"/>
            <a:ext cx="263347" cy="263347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1572768" y="358444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KRISA 2.0-ALIGNED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1572768" y="3858768"/>
            <a:ext cx="2834640" cy="457200"/>
          </a:xfrm>
          <a:prstGeom prst="roundRect">
            <a:avLst>
              <a:gd name="adj" fmla="val 20000"/>
            </a:avLst>
          </a:prstGeom>
          <a:solidFill>
            <a:srgbClr val="FBF3E3"/>
          </a:solidFill>
          <a:ln w="12700">
            <a:solidFill>
              <a:srgbClr val="EECFA0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1572768" y="3858768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BRS (</a:t>
            </a:r>
            <a:r>
              <a:rPr lang="en-US" sz="1200" b="1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  <a:hlinkClick r:id="rId5"/>
              </a:rPr>
              <a:t>D2.1</a:t>
            </a:r>
            <a:r>
              <a:rPr lang="en-US" sz="1200" b="1" dirty="0">
                <a:solidFill>
                  <a:srgbClr val="A8721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 ·  SRS</a:t>
            </a:r>
            <a:endParaRPr lang="en-US" sz="1200" dirty="0"/>
          </a:p>
        </p:txBody>
      </p:sp>
      <p:sp>
        <p:nvSpPr>
          <p:cNvPr id="17" name="Text 13"/>
          <p:cNvSpPr txBox="1"/>
          <p:nvPr/>
        </p:nvSpPr>
        <p:spPr>
          <a:xfrm>
            <a:off x="868680" y="448056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map to 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KRISA 2.0 Ch.2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(Initiation) &amp; 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7"/>
              </a:rPr>
              <a:t>Ch.3</a:t>
            </a: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(Analysis).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6053328" y="3246120"/>
            <a:ext cx="5257800" cy="2377440"/>
          </a:xfrm>
          <a:prstGeom prst="roundRect">
            <a:avLst>
              <a:gd name="adj" fmla="val 423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6355080" y="3520440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7726" y="3663086"/>
            <a:ext cx="263347" cy="263347"/>
          </a:xfrm>
          <a:prstGeom prst="rect">
            <a:avLst/>
          </a:prstGeom>
        </p:spPr>
      </p:pic>
      <p:sp>
        <p:nvSpPr>
          <p:cNvPr id="21" name="Text 16"/>
          <p:cNvSpPr txBox="1"/>
          <p:nvPr/>
        </p:nvSpPr>
        <p:spPr>
          <a:xfrm>
            <a:off x="7059168" y="358444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FEEDS INTO</a:t>
            </a:r>
            <a:endParaRPr lang="en-US" sz="950" dirty="0"/>
          </a:p>
        </p:txBody>
      </p:sp>
      <p:sp>
        <p:nvSpPr>
          <p:cNvPr id="22" name="Text 17"/>
          <p:cNvSpPr txBox="1"/>
          <p:nvPr/>
        </p:nvSpPr>
        <p:spPr>
          <a:xfrm>
            <a:off x="7059168" y="3840480"/>
            <a:ext cx="4023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3 onward</a:t>
            </a:r>
            <a:endParaRPr lang="en-US" sz="1700" dirty="0"/>
          </a:p>
        </p:txBody>
      </p:sp>
      <p:sp>
        <p:nvSpPr>
          <p:cNvPr id="23" name="Text 18"/>
          <p:cNvSpPr txBox="1"/>
          <p:nvPr/>
        </p:nvSpPr>
        <p:spPr>
          <a:xfrm>
            <a:off x="6355080" y="4389120"/>
            <a:ext cx="4709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RTM v0 becomes the backbone of later test design, automation &amp; audit.</a:t>
            </a:r>
            <a:endParaRPr lang="en-US" sz="1300" dirty="0"/>
          </a:p>
        </p:txBody>
      </p:sp>
      <p:sp>
        <p:nvSpPr>
          <p:cNvPr id="24" name="Text 19"/>
          <p:cNvSpPr txBox="1"/>
          <p:nvPr/>
        </p:nvSpPr>
        <p:spPr>
          <a:xfrm>
            <a:off x="566928" y="585216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Note: KRISA 2.0 is Beta 2026 (JDN); deliverable numbering such as 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  <a:hlinkClick r:id="rId5"/>
              </a:rPr>
              <a:t>D2.1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is still being refined. Confirm the version with your agency.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REFERENCE · SAMPLE ARTIFACTS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SAMPLE MODULE ARTIFACTS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deliverables </a:t>
            </a:r>
            <a:r>
              <a:rPr lang="en-US" sz="32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like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3520440" cy="38404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2103120"/>
            <a:ext cx="512064" cy="512064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97" y="2236257"/>
            <a:ext cx="245791" cy="245791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463040" y="2157984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Plan, outline</a:t>
            </a:r>
            <a:endParaRPr lang="en-US" sz="1450" dirty="0"/>
          </a:p>
        </p:txBody>
      </p:sp>
      <p:sp>
        <p:nvSpPr>
          <p:cNvPr id="10" name="Text 7"/>
          <p:cNvSpPr txBox="1"/>
          <p:nvPr/>
        </p:nvSpPr>
        <p:spPr>
          <a:xfrm>
            <a:off x="868680" y="27889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&amp; objectives</a:t>
            </a:r>
            <a:endParaRPr lang="en-US" sz="1250" dirty="0"/>
          </a:p>
        </p:txBody>
      </p:sp>
      <p:sp>
        <p:nvSpPr>
          <p:cNvPr id="11" name="Text 8"/>
          <p:cNvSpPr txBox="1"/>
          <p:nvPr/>
        </p:nvSpPr>
        <p:spPr>
          <a:xfrm>
            <a:off x="868680" y="3191256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approach</a:t>
            </a:r>
            <a:endParaRPr lang="en-US" sz="1250" dirty="0"/>
          </a:p>
        </p:txBody>
      </p:sp>
      <p:sp>
        <p:nvSpPr>
          <p:cNvPr id="12" name="Text 9"/>
          <p:cNvSpPr txBox="1"/>
          <p:nvPr/>
        </p:nvSpPr>
        <p:spPr>
          <a:xfrm>
            <a:off x="868680" y="3593592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1250" dirty="0"/>
          </a:p>
        </p:txBody>
      </p:sp>
      <p:sp>
        <p:nvSpPr>
          <p:cNvPr id="13" name="Text 10"/>
          <p:cNvSpPr txBox="1"/>
          <p:nvPr/>
        </p:nvSpPr>
        <p:spPr>
          <a:xfrm>
            <a:off x="868680" y="3995928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1250" dirty="0"/>
          </a:p>
        </p:txBody>
      </p:sp>
      <p:sp>
        <p:nvSpPr>
          <p:cNvPr id="14" name="Text 11"/>
          <p:cNvSpPr txBox="1"/>
          <p:nvPr/>
        </p:nvSpPr>
        <p:spPr>
          <a:xfrm>
            <a:off x="868680" y="4398264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</a:t>
            </a:r>
            <a:endParaRPr lang="en-US" sz="1250" dirty="0"/>
          </a:p>
        </p:txBody>
      </p:sp>
      <p:sp>
        <p:nvSpPr>
          <p:cNvPr id="15" name="Text 12"/>
          <p:cNvSpPr txBox="1"/>
          <p:nvPr/>
        </p:nvSpPr>
        <p:spPr>
          <a:xfrm>
            <a:off x="868680" y="480060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Roles &amp; responsibilities</a:t>
            </a:r>
            <a:endParaRPr lang="en-US" sz="1250" dirty="0"/>
          </a:p>
        </p:txBody>
      </p:sp>
      <p:sp>
        <p:nvSpPr>
          <p:cNvPr id="16" name="Text 13"/>
          <p:cNvSpPr txBox="1"/>
          <p:nvPr/>
        </p:nvSpPr>
        <p:spPr>
          <a:xfrm>
            <a:off x="868680" y="5202936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&amp; assumptions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4334256" y="1874520"/>
            <a:ext cx="3520440" cy="384048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4590288" y="2103120"/>
            <a:ext cx="512064" cy="512064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3425" y="2236257"/>
            <a:ext cx="245791" cy="245791"/>
          </a:xfrm>
          <a:prstGeom prst="rect">
            <a:avLst/>
          </a:prstGeom>
        </p:spPr>
      </p:pic>
      <p:sp>
        <p:nvSpPr>
          <p:cNvPr id="20" name="Text 16"/>
          <p:cNvSpPr txBox="1"/>
          <p:nvPr/>
        </p:nvSpPr>
        <p:spPr>
          <a:xfrm>
            <a:off x="5230368" y="2157984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RTM, columns</a:t>
            </a:r>
            <a:endParaRPr lang="en-US" sz="1450" dirty="0"/>
          </a:p>
        </p:txBody>
      </p:sp>
      <p:sp>
        <p:nvSpPr>
          <p:cNvPr id="21" name="Shape 17"/>
          <p:cNvSpPr/>
          <p:nvPr/>
        </p:nvSpPr>
        <p:spPr>
          <a:xfrm>
            <a:off x="4590288" y="278892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4590288" y="27889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</a:t>
            </a:r>
            <a:endParaRPr lang="en-US" sz="1100" dirty="0"/>
          </a:p>
        </p:txBody>
      </p:sp>
      <p:sp>
        <p:nvSpPr>
          <p:cNvPr id="23" name="Text 19"/>
          <p:cNvSpPr txBox="1"/>
          <p:nvPr/>
        </p:nvSpPr>
        <p:spPr>
          <a:xfrm>
            <a:off x="5029200" y="278892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 ID</a:t>
            </a:r>
            <a:endParaRPr lang="en-US" sz="1250" dirty="0"/>
          </a:p>
        </p:txBody>
      </p:sp>
      <p:sp>
        <p:nvSpPr>
          <p:cNvPr id="24" name="Shape 20"/>
          <p:cNvSpPr/>
          <p:nvPr/>
        </p:nvSpPr>
        <p:spPr>
          <a:xfrm>
            <a:off x="4590288" y="326440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5" name="Text 21"/>
          <p:cNvSpPr txBox="1"/>
          <p:nvPr/>
        </p:nvSpPr>
        <p:spPr>
          <a:xfrm>
            <a:off x="4590288" y="32644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</a:t>
            </a:r>
            <a:endParaRPr lang="en-US" sz="1100" dirty="0"/>
          </a:p>
        </p:txBody>
      </p:sp>
      <p:sp>
        <p:nvSpPr>
          <p:cNvPr id="26" name="Text 22"/>
          <p:cNvSpPr txBox="1"/>
          <p:nvPr/>
        </p:nvSpPr>
        <p:spPr>
          <a:xfrm>
            <a:off x="5029200" y="3264408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</a:t>
            </a:r>
            <a:endParaRPr lang="en-US" sz="1250" dirty="0"/>
          </a:p>
        </p:txBody>
      </p:sp>
      <p:sp>
        <p:nvSpPr>
          <p:cNvPr id="27" name="Shape 23"/>
          <p:cNvSpPr/>
          <p:nvPr/>
        </p:nvSpPr>
        <p:spPr>
          <a:xfrm>
            <a:off x="4590288" y="3739896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8" name="Text 24"/>
          <p:cNvSpPr txBox="1"/>
          <p:nvPr/>
        </p:nvSpPr>
        <p:spPr>
          <a:xfrm>
            <a:off x="4590288" y="373989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</a:t>
            </a:r>
            <a:endParaRPr lang="en-US" sz="1100" dirty="0"/>
          </a:p>
        </p:txBody>
      </p:sp>
      <p:sp>
        <p:nvSpPr>
          <p:cNvPr id="29" name="Text 25"/>
          <p:cNvSpPr txBox="1"/>
          <p:nvPr/>
        </p:nvSpPr>
        <p:spPr>
          <a:xfrm>
            <a:off x="5029200" y="3739896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criteria</a:t>
            </a:r>
            <a:endParaRPr lang="en-US" sz="1250" dirty="0"/>
          </a:p>
        </p:txBody>
      </p:sp>
      <p:sp>
        <p:nvSpPr>
          <p:cNvPr id="30" name="Shape 26"/>
          <p:cNvSpPr/>
          <p:nvPr/>
        </p:nvSpPr>
        <p:spPr>
          <a:xfrm>
            <a:off x="4590288" y="4215384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31" name="Text 27"/>
          <p:cNvSpPr txBox="1"/>
          <p:nvPr/>
        </p:nvSpPr>
        <p:spPr>
          <a:xfrm>
            <a:off x="4590288" y="42153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</a:t>
            </a:r>
            <a:endParaRPr lang="en-US" sz="1100" dirty="0"/>
          </a:p>
        </p:txBody>
      </p:sp>
      <p:sp>
        <p:nvSpPr>
          <p:cNvPr id="32" name="Text 28"/>
          <p:cNvSpPr txBox="1"/>
          <p:nvPr/>
        </p:nvSpPr>
        <p:spPr>
          <a:xfrm>
            <a:off x="5029200" y="4215384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case ID</a:t>
            </a:r>
            <a:endParaRPr lang="en-US" sz="1250" dirty="0"/>
          </a:p>
        </p:txBody>
      </p:sp>
      <p:sp>
        <p:nvSpPr>
          <p:cNvPr id="33" name="Shape 29"/>
          <p:cNvSpPr/>
          <p:nvPr/>
        </p:nvSpPr>
        <p:spPr>
          <a:xfrm>
            <a:off x="4590288" y="4690872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34" name="Text 30"/>
          <p:cNvSpPr txBox="1"/>
          <p:nvPr/>
        </p:nvSpPr>
        <p:spPr>
          <a:xfrm>
            <a:off x="4590288" y="46908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</a:t>
            </a:r>
            <a:endParaRPr lang="en-US" sz="1100" dirty="0"/>
          </a:p>
        </p:txBody>
      </p:sp>
      <p:sp>
        <p:nvSpPr>
          <p:cNvPr id="35" name="Text 31"/>
          <p:cNvSpPr txBox="1"/>
          <p:nvPr/>
        </p:nvSpPr>
        <p:spPr>
          <a:xfrm>
            <a:off x="5029200" y="4690872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250" dirty="0"/>
          </a:p>
        </p:txBody>
      </p:sp>
      <p:sp>
        <p:nvSpPr>
          <p:cNvPr id="36" name="Shape 32"/>
          <p:cNvSpPr/>
          <p:nvPr/>
        </p:nvSpPr>
        <p:spPr>
          <a:xfrm>
            <a:off x="4590288" y="5166360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ECEDF7"/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37" name="Text 33"/>
          <p:cNvSpPr txBox="1"/>
          <p:nvPr/>
        </p:nvSpPr>
        <p:spPr>
          <a:xfrm>
            <a:off x="4590288" y="5166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</a:t>
            </a:r>
            <a:endParaRPr lang="en-US" sz="1100" dirty="0"/>
          </a:p>
        </p:txBody>
      </p:sp>
      <p:sp>
        <p:nvSpPr>
          <p:cNvPr id="38" name="Text 34"/>
          <p:cNvSpPr txBox="1"/>
          <p:nvPr/>
        </p:nvSpPr>
        <p:spPr>
          <a:xfrm>
            <a:off x="5029200" y="5166360"/>
            <a:ext cx="2743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ID</a:t>
            </a:r>
            <a:endParaRPr lang="en-US" sz="1250" dirty="0"/>
          </a:p>
        </p:txBody>
      </p:sp>
      <p:sp>
        <p:nvSpPr>
          <p:cNvPr id="39" name="Shape 35"/>
          <p:cNvSpPr/>
          <p:nvPr/>
        </p:nvSpPr>
        <p:spPr>
          <a:xfrm>
            <a:off x="8101584" y="1874520"/>
            <a:ext cx="3520440" cy="3840480"/>
          </a:xfrm>
          <a:prstGeom prst="roundRect">
            <a:avLst>
              <a:gd name="adj" fmla="val 2857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40" name="Shape 36"/>
          <p:cNvSpPr/>
          <p:nvPr/>
        </p:nvSpPr>
        <p:spPr>
          <a:xfrm>
            <a:off x="8357616" y="2103120"/>
            <a:ext cx="512064" cy="512064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4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0753" y="2236257"/>
            <a:ext cx="245791" cy="245791"/>
          </a:xfrm>
          <a:prstGeom prst="rect">
            <a:avLst/>
          </a:prstGeom>
        </p:spPr>
      </p:pic>
      <p:sp>
        <p:nvSpPr>
          <p:cNvPr id="42" name="Text 37"/>
          <p:cNvSpPr txBox="1"/>
          <p:nvPr/>
        </p:nvSpPr>
        <p:spPr>
          <a:xfrm>
            <a:off x="8997696" y="2157984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Rewrite, sample</a:t>
            </a:r>
            <a:endParaRPr lang="en-US" sz="1450" dirty="0"/>
          </a:p>
        </p:txBody>
      </p:sp>
      <p:sp>
        <p:nvSpPr>
          <p:cNvPr id="43" name="Text 38"/>
          <p:cNvSpPr txBox="1"/>
          <p:nvPr/>
        </p:nvSpPr>
        <p:spPr>
          <a:xfrm>
            <a:off x="8357616" y="274320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B54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BEFORE</a:t>
            </a:r>
            <a:endParaRPr lang="en-US" sz="950" dirty="0"/>
          </a:p>
        </p:txBody>
      </p:sp>
      <p:sp>
        <p:nvSpPr>
          <p:cNvPr id="44" name="Text 39"/>
          <p:cNvSpPr txBox="1"/>
          <p:nvPr/>
        </p:nvSpPr>
        <p:spPr>
          <a:xfrm>
            <a:off x="8357616" y="2999232"/>
            <a:ext cx="3017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i="1" dirty="0">
                <a:solidFill>
                  <a:srgbClr val="6B52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“Checkout must be fast and user-friendly.”</a:t>
            </a:r>
            <a:endParaRPr lang="en-US" sz="1250" dirty="0"/>
          </a:p>
        </p:txBody>
      </p:sp>
      <p:sp>
        <p:nvSpPr>
          <p:cNvPr id="45" name="Text 40"/>
          <p:cNvSpPr txBox="1"/>
          <p:nvPr/>
        </p:nvSpPr>
        <p:spPr>
          <a:xfrm>
            <a:off x="8357616" y="379476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00" dirty="0">
                <a:solidFill>
                  <a:srgbClr val="26805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AFTER</a:t>
            </a:r>
            <a:endParaRPr lang="en-US" sz="950" dirty="0"/>
          </a:p>
        </p:txBody>
      </p:sp>
      <p:sp>
        <p:nvSpPr>
          <p:cNvPr id="46" name="Text 41"/>
          <p:cNvSpPr txBox="1"/>
          <p:nvPr/>
        </p:nvSpPr>
        <p:spPr>
          <a:xfrm>
            <a:off x="8357616" y="4050792"/>
            <a:ext cx="30175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8000"/>
              </a:lnSpc>
              <a:buNone/>
            </a:pPr>
            <a:r>
              <a:rPr lang="en-US" sz="12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“Given a cart with ≥1 item, when the user taps Pay, the confirmation shows within 3 seconds.”</a:t>
            </a:r>
            <a:endParaRPr lang="en-US" sz="1250" dirty="0"/>
          </a:p>
        </p:txBody>
      </p:sp>
      <p:sp>
        <p:nvSpPr>
          <p:cNvPr id="47" name="Text 42"/>
          <p:cNvSpPr txBox="1"/>
          <p:nvPr/>
        </p:nvSpPr>
        <p:spPr>
          <a:xfrm>
            <a:off x="566928" y="58978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Illustrative samples </a:t>
            </a:r>
            <a:r>
              <a:rPr lang="en-US" sz="95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 facilitation, adapt 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IDs, thresholds and columns to your agency’s templates.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REFERENCE · STANDARDS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5B5FA6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5B5FA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REFERENCES &amp; STANDARDS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these practices </a:t>
            </a:r>
            <a:r>
              <a:rPr lang="en-US" sz="3200" b="1" dirty="0">
                <a:solidFill>
                  <a:srgbClr val="5B5F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 from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566928" y="1965960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2221992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06" y="2364638"/>
            <a:ext cx="263347" cy="26334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572768" y="2112264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KRISA 2.0 (Beta 2026), JDN</a:t>
            </a:r>
            <a:endParaRPr lang="en-US" sz="1400" dirty="0"/>
          </a:p>
        </p:txBody>
      </p:sp>
      <p:sp>
        <p:nvSpPr>
          <p:cNvPr id="10" name="Text 7"/>
          <p:cNvSpPr txBox="1"/>
          <p:nvPr/>
        </p:nvSpPr>
        <p:spPr>
          <a:xfrm>
            <a:off x="1572768" y="2468880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Ch.</a:t>
            </a:r>
            <a:r>
              <a:rPr lang="en-US" sz="115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2</a:t>
            </a:r>
            <a:r>
              <a:rPr lang="en-US" sz="115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Initiation to BRS </a:t>
            </a: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5"/>
              </a:rPr>
              <a:t>D2.1</a:t>
            </a: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); </a:t>
            </a: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Ch.</a:t>
            </a:r>
            <a:r>
              <a:rPr lang="en-US" sz="115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3</a:t>
            </a:r>
            <a:r>
              <a:rPr lang="en-US" sz="115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Analysis to SRS</a:t>
            </a: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Public-Sector SQA Portal, JDN.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099048" y="1965960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355080" y="2221992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7726" y="2364638"/>
            <a:ext cx="263347" cy="263347"/>
          </a:xfrm>
          <a:prstGeom prst="rect">
            <a:avLst/>
          </a:prstGeom>
        </p:spPr>
      </p:pic>
      <p:sp>
        <p:nvSpPr>
          <p:cNvPr id="14" name="Text 10"/>
          <p:cNvSpPr txBox="1"/>
          <p:nvPr/>
        </p:nvSpPr>
        <p:spPr>
          <a:xfrm>
            <a:off x="7104888" y="2112264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ISO/IEC 25010 · 29119 · ISO 9001</a:t>
            </a:r>
            <a:endParaRPr lang="en-US" sz="1400" dirty="0"/>
          </a:p>
        </p:txBody>
      </p:sp>
      <p:sp>
        <p:nvSpPr>
          <p:cNvPr id="15" name="Text 11"/>
          <p:cNvSpPr txBox="1"/>
          <p:nvPr/>
        </p:nvSpPr>
        <p:spPr>
          <a:xfrm>
            <a:off x="7104888" y="2468880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quality model · software testing · quality management system.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566928" y="3127248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22960" y="3383280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5606" y="3525926"/>
            <a:ext cx="263347" cy="263347"/>
          </a:xfrm>
          <a:prstGeom prst="rect">
            <a:avLst/>
          </a:prstGeom>
        </p:spPr>
      </p:pic>
      <p:sp>
        <p:nvSpPr>
          <p:cNvPr id="19" name="Text 14"/>
          <p:cNvSpPr txBox="1"/>
          <p:nvPr/>
        </p:nvSpPr>
        <p:spPr>
          <a:xfrm>
            <a:off x="1572768" y="3273552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CMMI</a:t>
            </a:r>
            <a:endParaRPr lang="en-US" sz="1400" dirty="0"/>
          </a:p>
        </p:txBody>
      </p:sp>
      <p:sp>
        <p:nvSpPr>
          <p:cNvPr id="20" name="Text 15"/>
          <p:cNvSpPr txBox="1"/>
          <p:nvPr/>
        </p:nvSpPr>
        <p:spPr>
          <a:xfrm>
            <a:off x="1572768" y="363016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maturity model referenced in the audit module.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6099048" y="3127248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6355080" y="3383280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7726" y="3525926"/>
            <a:ext cx="263347" cy="263347"/>
          </a:xfrm>
          <a:prstGeom prst="rect">
            <a:avLst/>
          </a:prstGeom>
        </p:spPr>
      </p:pic>
      <p:sp>
        <p:nvSpPr>
          <p:cNvPr id="24" name="Text 18"/>
          <p:cNvSpPr txBox="1"/>
          <p:nvPr/>
        </p:nvSpPr>
        <p:spPr>
          <a:xfrm>
            <a:off x="7104888" y="3273552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(Bill Wake)</a:t>
            </a:r>
            <a:endParaRPr lang="en-US" sz="1400" dirty="0"/>
          </a:p>
        </p:txBody>
      </p:sp>
      <p:sp>
        <p:nvSpPr>
          <p:cNvPr id="25" name="Text 19"/>
          <p:cNvSpPr txBox="1"/>
          <p:nvPr/>
        </p:nvSpPr>
        <p:spPr>
          <a:xfrm>
            <a:off x="7104888" y="3630168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Criteria for healthy, testable user stories.</a:t>
            </a:r>
            <a:endParaRPr lang="en-US" sz="1150" dirty="0"/>
          </a:p>
        </p:txBody>
      </p:sp>
      <p:sp>
        <p:nvSpPr>
          <p:cNvPr id="26" name="Shape 20"/>
          <p:cNvSpPr/>
          <p:nvPr/>
        </p:nvSpPr>
        <p:spPr>
          <a:xfrm>
            <a:off x="566928" y="4288536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822960" y="454456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606" y="4687214"/>
            <a:ext cx="263347" cy="263347"/>
          </a:xfrm>
          <a:prstGeom prst="rect">
            <a:avLst/>
          </a:prstGeom>
        </p:spPr>
      </p:pic>
      <p:sp>
        <p:nvSpPr>
          <p:cNvPr id="29" name="Text 22"/>
          <p:cNvSpPr txBox="1"/>
          <p:nvPr/>
        </p:nvSpPr>
        <p:spPr>
          <a:xfrm>
            <a:off x="1572768" y="44348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/ When / Then</a:t>
            </a:r>
            <a:endParaRPr lang="en-US" sz="1400" dirty="0"/>
          </a:p>
        </p:txBody>
      </p:sp>
      <p:sp>
        <p:nvSpPr>
          <p:cNvPr id="30" name="Text 23"/>
          <p:cNvSpPr txBox="1"/>
          <p:nvPr/>
        </p:nvSpPr>
        <p:spPr>
          <a:xfrm>
            <a:off x="1572768" y="479145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Gherkin / BDD structure for acceptance criteria.</a:t>
            </a:r>
            <a:endParaRPr lang="en-US" sz="1150" dirty="0"/>
          </a:p>
        </p:txBody>
      </p:sp>
      <p:sp>
        <p:nvSpPr>
          <p:cNvPr id="31" name="Shape 24"/>
          <p:cNvSpPr/>
          <p:nvPr/>
        </p:nvSpPr>
        <p:spPr>
          <a:xfrm>
            <a:off x="6099048" y="4288536"/>
            <a:ext cx="5349240" cy="1051560"/>
          </a:xfrm>
          <a:prstGeom prst="roundRect">
            <a:avLst>
              <a:gd name="adj" fmla="val 956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6355080" y="4544568"/>
            <a:ext cx="548640" cy="548640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7726" y="4687214"/>
            <a:ext cx="263347" cy="263347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7104888" y="443484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Cost-of-quality escalation</a:t>
            </a:r>
            <a:endParaRPr lang="en-US" sz="1400" dirty="0"/>
          </a:p>
        </p:txBody>
      </p:sp>
      <p:sp>
        <p:nvSpPr>
          <p:cNvPr id="35" name="Text 27"/>
          <p:cNvSpPr txBox="1"/>
          <p:nvPr/>
        </p:nvSpPr>
        <p:spPr>
          <a:xfrm>
            <a:off x="7104888" y="4791456"/>
            <a:ext cx="4160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Widely-cited idea (Barry Boehm; IBM </a:t>
            </a:r>
            <a:r>
              <a:rPr lang="en-US" sz="115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SSI), figures </a:t>
            </a:r>
            <a:r>
              <a:rPr lang="en-US" sz="115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illustrative.</a:t>
            </a:r>
            <a:endParaRPr lang="en-US" sz="1150" dirty="0"/>
          </a:p>
        </p:txBody>
      </p:sp>
      <p:sp>
        <p:nvSpPr>
          <p:cNvPr id="36" name="Text 28"/>
          <p:cNvSpPr txBox="1"/>
          <p:nvPr/>
        </p:nvSpPr>
        <p:spPr>
          <a:xfrm>
            <a:off x="566928" y="589788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KRISA 2.0 is a Beta; numbering (e.g. 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  <a:hlinkClick r:id="rId5"/>
              </a:rPr>
              <a:t>D2.1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is still being refined and KRISA 1.0 remains the baseline </a:t>
            </a:r>
            <a:r>
              <a:rPr lang="en-US" sz="95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until finalised, confirm </a:t>
            </a:r>
            <a:r>
              <a:rPr lang="en-US" sz="95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with your agency.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FB5D07-6CBB-4379-936A-F0099163C3F1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CF753B-0D3F-4813-9ABC-CA6624A7FFF1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B5FA6"/>
                </a:solidFill>
                <a:latin typeface="Calibri" panose="020F0502020204030204" pitchFamily="34" charset="0"/>
              </a:rPr>
              <a:t>M02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26096F-9E8C-406E-8579-5586B896D306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Calibri" panose="020F0502020204030204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D7AF43-2A71-40E2-B86D-6B030C2517C1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Calibri" panose="020F0502020204030204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412D8E-EB99-4A19-9BEF-6AC91A22AB73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52C75F47-97F0-454E-BBBF-EB3E231E981E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FCD12169-3D2F-4820-A6A6-F5BEF91065A5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2, 2.4 Kajian Keperluan Bisnes (BRS)
page 10  ·  KRISAv2 Bab 2 Fasa Permulaan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148A2AB2-0D5D-4AAA-8B84-F2BDE52FBF36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FF1C348B-F47B-4912-8A5F-EFD831179406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2, 2.11 Traceability Matrix (RTM) F1.8, Templat T2.8
page 56  ·  KRISAv2 Bab 2 Fasa Permulaan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EF84F3AC-A0BC-484E-8F74-5F4A7E161B1D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E181A339-4D6A-4718-877B-52BA9921F008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3, 3.8 Keperluan Bukan Fungsian F2.4
page 33  ·  KRISAv2 Bab 3 Fasa Analisis</a:t>
            </a: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6BB9643C-B79A-461B-90BA-3E1801B07F40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9600D97A-878F-4D85-8C7D-83DD79DD3E89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3, 3.10 Spesifikasi Keperluan Sistem (SRS)
page 42  ·  KRISAv2 Bab 3 Fasa Analisis</a:t>
            </a:r>
          </a:p>
        </p:txBody>
      </p:sp>
      <p:sp>
        <p:nvSpPr>
          <p:cNvPr id="15" name="Rectangle: Rounded Corners 14">
            <a:hlinkClick r:id="rId7"/>
            <a:extLst>
              <a:ext uri="{FF2B5EF4-FFF2-40B4-BE49-F238E27FC236}">
                <a16:creationId xmlns:a16="http://schemas.microsoft.com/office/drawing/2014/main" id="{B5DC188B-4784-432E-B5DB-A6C3CF55FD69}"/>
              </a:ext>
            </a:extLst>
          </p:cNvPr>
          <p:cNvSpPr/>
          <p:nvPr/>
        </p:nvSpPr>
        <p:spPr>
          <a:xfrm>
            <a:off x="457200" y="424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E09F3B2C-3CF5-45CA-B8E8-B8988E6D11C6}"/>
              </a:ext>
            </a:extLst>
          </p:cNvPr>
          <p:cNvSpPr txBox="1"/>
          <p:nvPr/>
        </p:nvSpPr>
        <p:spPr>
          <a:xfrm>
            <a:off x="584200" y="427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8, 8.3.1 Gate Review dan Definition of Done
page 5  ·  KRISAv2 Bab 8 Penyelarasan DevOps</a:t>
            </a:r>
          </a:p>
        </p:txBody>
      </p:sp>
      <p:sp>
        <p:nvSpPr>
          <p:cNvPr id="17" name="Rectangle: Rounded Corners 16">
            <a:hlinkClick r:id="rId8"/>
            <a:extLst>
              <a:ext uri="{FF2B5EF4-FFF2-40B4-BE49-F238E27FC236}">
                <a16:creationId xmlns:a16="http://schemas.microsoft.com/office/drawing/2014/main" id="{7C70885E-C196-4B4F-B9E2-0AFE6A4DEAC9}"/>
              </a:ext>
            </a:extLst>
          </p:cNvPr>
          <p:cNvSpPr/>
          <p:nvPr/>
        </p:nvSpPr>
        <p:spPr>
          <a:xfrm>
            <a:off x="457200" y="487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hlinkClick r:id="rId8"/>
            <a:extLst>
              <a:ext uri="{FF2B5EF4-FFF2-40B4-BE49-F238E27FC236}">
                <a16:creationId xmlns:a16="http://schemas.microsoft.com/office/drawing/2014/main" id="{5CBE101C-A646-42F6-8068-0BC8CECE1EE3}"/>
              </a:ext>
            </a:extLst>
          </p:cNvPr>
          <p:cNvSpPr txBox="1"/>
          <p:nvPr/>
        </p:nvSpPr>
        <p:spPr>
          <a:xfrm>
            <a:off x="584200" y="491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it-IT" sz="1300">
                <a:solidFill>
                  <a:srgbClr val="0F1620"/>
                </a:solidFill>
                <a:latin typeface="Calibri" panose="020F0502020204030204" pitchFamily="34" charset="0"/>
              </a:rPr>
              <a:t>PPrISA 2.0, 4.2.4 a) Pengurusan Kualiti
page 74  ·  PPrISA 2.0 Versi Beta Feb 2025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CDB0D7-BCAE-4DD6-A5E0-903D9524AB8A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TEMPLATES TO USE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486699D-DA57-4840-9AA0-3149B7DB1C99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34019BA-A836-44C3-8D09-B1F5FA2C13C0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056D6E-F0AA-4636-A528-3F1EEF7E141E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nb-NO" sz="1200" b="1">
                <a:solidFill>
                  <a:srgbClr val="0F1620"/>
                </a:solidFill>
                <a:latin typeface="Calibri" panose="020F0502020204030204" pitchFamily="34" charset="0"/>
              </a:rPr>
              <a:t>D02
Spesifikasi Keperluan Bisnes (BRS)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: Rounded Corners 22">
            <a:hlinkClick r:id="rId9"/>
            <a:extLst>
              <a:ext uri="{FF2B5EF4-FFF2-40B4-BE49-F238E27FC236}">
                <a16:creationId xmlns:a16="http://schemas.microsoft.com/office/drawing/2014/main" id="{AFB6A7E5-4A94-479B-ABFE-679450E31C2A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4" name="Rectangle: Rounded Corners 23">
            <a:hlinkClick r:id="rId10"/>
            <a:extLst>
              <a:ext uri="{FF2B5EF4-FFF2-40B4-BE49-F238E27FC236}">
                <a16:creationId xmlns:a16="http://schemas.microsoft.com/office/drawing/2014/main" id="{9E877B6E-CB1A-4E69-A0C3-B7EF1B12AC55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51AAF00-FDAF-4169-8B8F-9B4724588F14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D588E3-0624-4747-A38E-DC375112F6F3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032D4F-8C92-4F79-91CA-D7D95B140CF7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nb-NO" sz="1200" b="1">
                <a:solidFill>
                  <a:srgbClr val="0F1620"/>
                </a:solidFill>
                <a:latin typeface="Calibri" panose="020F0502020204030204" pitchFamily="34" charset="0"/>
              </a:rPr>
              <a:t>D03
Spesifikasi Keperluan Sistem (SRS)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Rectangle: Rounded Corners 27">
            <a:hlinkClick r:id="rId11"/>
            <a:extLst>
              <a:ext uri="{FF2B5EF4-FFF2-40B4-BE49-F238E27FC236}">
                <a16:creationId xmlns:a16="http://schemas.microsoft.com/office/drawing/2014/main" id="{49CF60BA-3A1B-4B82-8707-0199247816C9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9" name="Rectangle: Rounded Corners 28">
            <a:hlinkClick r:id="rId12"/>
            <a:extLst>
              <a:ext uri="{FF2B5EF4-FFF2-40B4-BE49-F238E27FC236}">
                <a16:creationId xmlns:a16="http://schemas.microsoft.com/office/drawing/2014/main" id="{5AD0C71B-5AE0-43FB-8C6D-FEB319A1EA3D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DD34529-2008-4960-81D1-1D1386955623}"/>
              </a:ext>
            </a:extLst>
          </p:cNvPr>
          <p:cNvSpPr/>
          <p:nvPr/>
        </p:nvSpPr>
        <p:spPr>
          <a:xfrm>
            <a:off x="7366000" y="2870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315DD6-3C36-4163-B550-E4EA578A4CED}"/>
              </a:ext>
            </a:extLst>
          </p:cNvPr>
          <p:cNvSpPr/>
          <p:nvPr/>
        </p:nvSpPr>
        <p:spPr>
          <a:xfrm>
            <a:off x="7366000" y="2870200"/>
            <a:ext cx="76200" cy="508000"/>
          </a:xfrm>
          <a:prstGeom prst="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290BF5-CBD6-46C9-81A3-F4ED0704E2E8}"/>
              </a:ext>
            </a:extLst>
          </p:cNvPr>
          <p:cNvSpPr txBox="1"/>
          <p:nvPr/>
        </p:nvSpPr>
        <p:spPr>
          <a:xfrm>
            <a:off x="7518400" y="2908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D12
Pelan Induk Pengujian</a:t>
            </a:r>
          </a:p>
        </p:txBody>
      </p:sp>
      <p:sp>
        <p:nvSpPr>
          <p:cNvPr id="33" name="Rectangle: Rounded Corners 32">
            <a:hlinkClick r:id="rId13"/>
            <a:extLst>
              <a:ext uri="{FF2B5EF4-FFF2-40B4-BE49-F238E27FC236}">
                <a16:creationId xmlns:a16="http://schemas.microsoft.com/office/drawing/2014/main" id="{6AA67D7D-D11D-4560-A0E2-BDD610FF43EF}"/>
              </a:ext>
            </a:extLst>
          </p:cNvPr>
          <p:cNvSpPr/>
          <p:nvPr/>
        </p:nvSpPr>
        <p:spPr>
          <a:xfrm>
            <a:off x="10490200" y="2984500"/>
            <a:ext cx="558800" cy="2794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4" name="Rectangle: Rounded Corners 33">
            <a:hlinkClick r:id="rId14"/>
            <a:extLst>
              <a:ext uri="{FF2B5EF4-FFF2-40B4-BE49-F238E27FC236}">
                <a16:creationId xmlns:a16="http://schemas.microsoft.com/office/drawing/2014/main" id="{64D83E59-6A93-482F-B341-75A6A6428B31}"/>
              </a:ext>
            </a:extLst>
          </p:cNvPr>
          <p:cNvSpPr/>
          <p:nvPr/>
        </p:nvSpPr>
        <p:spPr>
          <a:xfrm>
            <a:off x="11099800" y="2984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040FACB-C5AC-4A66-B89F-B124EF8C30FC}"/>
              </a:ext>
            </a:extLst>
          </p:cNvPr>
          <p:cNvSpPr/>
          <p:nvPr/>
        </p:nvSpPr>
        <p:spPr>
          <a:xfrm>
            <a:off x="7366000" y="34544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CFDED6D-3F2B-4648-B1DF-FF1D13AEAC1A}"/>
              </a:ext>
            </a:extLst>
          </p:cNvPr>
          <p:cNvSpPr/>
          <p:nvPr/>
        </p:nvSpPr>
        <p:spPr>
          <a:xfrm>
            <a:off x="7366000" y="34544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1CDB383-99DC-4545-8104-8EF5FEEB351C}"/>
              </a:ext>
            </a:extLst>
          </p:cNvPr>
          <p:cNvSpPr txBox="1"/>
          <p:nvPr/>
        </p:nvSpPr>
        <p:spPr>
          <a:xfrm>
            <a:off x="7518400" y="34925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PPrISA05
Pelan Pengurusan Kualiti</a:t>
            </a:r>
          </a:p>
        </p:txBody>
      </p:sp>
      <p:sp>
        <p:nvSpPr>
          <p:cNvPr id="38" name="Rectangle: Rounded Corners 37">
            <a:hlinkClick r:id="rId15"/>
            <a:extLst>
              <a:ext uri="{FF2B5EF4-FFF2-40B4-BE49-F238E27FC236}">
                <a16:creationId xmlns:a16="http://schemas.microsoft.com/office/drawing/2014/main" id="{AF75B1B7-925A-469D-85DC-2EBBBA87B4F7}"/>
              </a:ext>
            </a:extLst>
          </p:cNvPr>
          <p:cNvSpPr/>
          <p:nvPr/>
        </p:nvSpPr>
        <p:spPr>
          <a:xfrm>
            <a:off x="10490200" y="35687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9" name="Rectangle: Rounded Corners 38">
            <a:hlinkClick r:id="rId16"/>
            <a:extLst>
              <a:ext uri="{FF2B5EF4-FFF2-40B4-BE49-F238E27FC236}">
                <a16:creationId xmlns:a16="http://schemas.microsoft.com/office/drawing/2014/main" id="{2ACC4C6F-2DC0-4153-B19B-08925A82F6B7}"/>
              </a:ext>
            </a:extLst>
          </p:cNvPr>
          <p:cNvSpPr/>
          <p:nvPr/>
        </p:nvSpPr>
        <p:spPr>
          <a:xfrm>
            <a:off x="11099800" y="35687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8201EE9-1788-457D-851F-4A41E14D2A9B}"/>
              </a:ext>
            </a:extLst>
          </p:cNvPr>
          <p:cNvSpPr/>
          <p:nvPr/>
        </p:nvSpPr>
        <p:spPr>
          <a:xfrm>
            <a:off x="7366000" y="40386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4C75920-AFC4-41D9-AFB9-BCE71AF39173}"/>
              </a:ext>
            </a:extLst>
          </p:cNvPr>
          <p:cNvSpPr/>
          <p:nvPr/>
        </p:nvSpPr>
        <p:spPr>
          <a:xfrm>
            <a:off x="7366000" y="40386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18BBE4-5FDB-4140-AD00-3D1599EE6F55}"/>
              </a:ext>
            </a:extLst>
          </p:cNvPr>
          <p:cNvSpPr txBox="1"/>
          <p:nvPr/>
        </p:nvSpPr>
        <p:spPr>
          <a:xfrm>
            <a:off x="7518400" y="40767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PPrISA07
Pelan Pengurusan Risiko</a:t>
            </a:r>
          </a:p>
        </p:txBody>
      </p:sp>
      <p:sp>
        <p:nvSpPr>
          <p:cNvPr id="43" name="Rectangle: Rounded Corners 42">
            <a:hlinkClick r:id="rId17"/>
            <a:extLst>
              <a:ext uri="{FF2B5EF4-FFF2-40B4-BE49-F238E27FC236}">
                <a16:creationId xmlns:a16="http://schemas.microsoft.com/office/drawing/2014/main" id="{90B0FA00-8A1B-48F4-8158-AB07939C7D9F}"/>
              </a:ext>
            </a:extLst>
          </p:cNvPr>
          <p:cNvSpPr/>
          <p:nvPr/>
        </p:nvSpPr>
        <p:spPr>
          <a:xfrm>
            <a:off x="10490200" y="41529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44" name="Rectangle: Rounded Corners 43">
            <a:hlinkClick r:id="rId18"/>
            <a:extLst>
              <a:ext uri="{FF2B5EF4-FFF2-40B4-BE49-F238E27FC236}">
                <a16:creationId xmlns:a16="http://schemas.microsoft.com/office/drawing/2014/main" id="{4A987724-BEE3-40E4-8AE6-99E613145DFC}"/>
              </a:ext>
            </a:extLst>
          </p:cNvPr>
          <p:cNvSpPr/>
          <p:nvPr/>
        </p:nvSpPr>
        <p:spPr>
          <a:xfrm>
            <a:off x="11099800" y="41529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5" name="Rectangle: Rounded Corners 44">
            <a:hlinkClick r:id="rId19"/>
            <a:extLst>
              <a:ext uri="{FF2B5EF4-FFF2-40B4-BE49-F238E27FC236}">
                <a16:creationId xmlns:a16="http://schemas.microsoft.com/office/drawing/2014/main" id="{5EB76EB3-3A6F-4759-9C30-38463E5B6393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sqa.jdn.gov.my portal</a:t>
            </a:r>
          </a:p>
        </p:txBody>
      </p:sp>
      <p:sp>
        <p:nvSpPr>
          <p:cNvPr id="46" name="Rectangle: Rounded Corners 45">
            <a:hlinkClick r:id="rId20"/>
            <a:extLst>
              <a:ext uri="{FF2B5EF4-FFF2-40B4-BE49-F238E27FC236}">
                <a16:creationId xmlns:a16="http://schemas.microsoft.com/office/drawing/2014/main" id="{AAC23857-CCB3-4C78-B7A9-872345709541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All references (repo)</a:t>
            </a:r>
          </a:p>
        </p:txBody>
      </p:sp>
      <p:sp>
        <p:nvSpPr>
          <p:cNvPr id="47" name="Rectangle: Rounded Corners 46">
            <a:hlinkClick r:id="rId21"/>
            <a:extLst>
              <a:ext uri="{FF2B5EF4-FFF2-40B4-BE49-F238E27FC236}">
                <a16:creationId xmlns:a16="http://schemas.microsoft.com/office/drawing/2014/main" id="{DDD67B6C-EA8F-4D94-A680-01E6451BDDCE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2CC0D1-F43F-443A-918A-0A4635E64566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Calibri" panose="020F0502020204030204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90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822960"/>
            <a:ext cx="731520" cy="73152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75" y="1013155"/>
            <a:ext cx="351130" cy="351130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658368" y="16916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WRAP-UP · MODULES 1 &amp; 2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21792" y="20116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leave with</a:t>
            </a:r>
            <a:endParaRPr lang="en-US" sz="3800" dirty="0"/>
          </a:p>
        </p:txBody>
      </p:sp>
      <p:sp>
        <p:nvSpPr>
          <p:cNvPr id="6" name="Shape 3"/>
          <p:cNvSpPr/>
          <p:nvPr/>
        </p:nvSpPr>
        <p:spPr>
          <a:xfrm>
            <a:off x="685800" y="3099816"/>
            <a:ext cx="256032" cy="256032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3127248"/>
            <a:ext cx="201168" cy="201168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097280" y="3008376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 </a:t>
            </a:r>
            <a:r>
              <a:rPr lang="en-US" sz="150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vocabulary, QA</a:t>
            </a:r>
            <a:r>
              <a:rPr lang="en-US" sz="1500" dirty="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/QC, V&amp;V, Shift-Left.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685800" y="3666744"/>
            <a:ext cx="256032" cy="256032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3694176"/>
            <a:ext cx="201168" cy="201168"/>
          </a:xfrm>
          <a:prstGeom prst="rect">
            <a:avLst/>
          </a:prstGeom>
        </p:spPr>
      </p:pic>
      <p:sp>
        <p:nvSpPr>
          <p:cNvPr id="11" name="Text 6"/>
          <p:cNvSpPr txBox="1"/>
          <p:nvPr/>
        </p:nvSpPr>
        <p:spPr>
          <a:xfrm>
            <a:off x="1097280" y="3575304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QA Plan with entry/exit criteria and a Quality Gate.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685800" y="4233672"/>
            <a:ext cx="256032" cy="256032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4261104"/>
            <a:ext cx="201168" cy="201168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1097280" y="4142232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Requirement Review Report on a flawed SRS.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685800" y="4800600"/>
            <a:ext cx="256032" cy="256032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32" y="4828032"/>
            <a:ext cx="201168" cy="201168"/>
          </a:xfrm>
          <a:prstGeom prst="rect">
            <a:avLst/>
          </a:prstGeom>
        </p:spPr>
      </p:pic>
      <p:sp>
        <p:nvSpPr>
          <p:cNvPr id="17" name="Text 10"/>
          <p:cNvSpPr txBox="1"/>
          <p:nvPr/>
        </p:nvSpPr>
        <p:spPr>
          <a:xfrm>
            <a:off x="1097280" y="4709160"/>
            <a:ext cx="6766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RTM v0 </a:t>
            </a:r>
            <a:r>
              <a:rPr lang="en-US" sz="150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linking requirements to tests to defects</a:t>
            </a:r>
            <a:r>
              <a:rPr lang="en-US" sz="1500" dirty="0">
                <a:solidFill>
                  <a:srgbClr val="D6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8229600" y="2880360"/>
            <a:ext cx="3383280" cy="3246120"/>
          </a:xfrm>
          <a:prstGeom prst="roundRect">
            <a:avLst>
              <a:gd name="adj" fmla="val 3380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  <a:effectLst>
            <a:outerShdw blurRad="177800" dist="63500" dir="5400000" algn="bl" rotWithShape="0">
              <a:srgbClr val="0F1F3A">
                <a:alpha val="40000"/>
              </a:srgbClr>
            </a:outerShdw>
          </a:effectLst>
        </p:spPr>
      </p:sp>
      <p:sp>
        <p:nvSpPr>
          <p:cNvPr id="19" name="Shape 12"/>
          <p:cNvSpPr/>
          <p:nvPr/>
        </p:nvSpPr>
        <p:spPr>
          <a:xfrm>
            <a:off x="8549640" y="3154680"/>
            <a:ext cx="822960" cy="822960"/>
          </a:xfrm>
          <a:prstGeom prst="ellipse">
            <a:avLst/>
          </a:prstGeom>
          <a:solidFill>
            <a:srgbClr val="1B3B73"/>
          </a:solidFill>
          <a:ln/>
        </p:spPr>
      </p:sp>
      <p:sp>
        <p:nvSpPr>
          <p:cNvPr id="20" name="Text 13"/>
          <p:cNvSpPr txBox="1"/>
          <p:nvPr/>
        </p:nvSpPr>
        <p:spPr>
          <a:xfrm>
            <a:off x="8549640" y="315468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</a:t>
            </a:r>
            <a:endParaRPr lang="en-US" sz="2000" dirty="0"/>
          </a:p>
        </p:txBody>
      </p:sp>
      <p:sp>
        <p:nvSpPr>
          <p:cNvPr id="21" name="Text 14"/>
          <p:cNvSpPr txBox="1"/>
          <p:nvPr/>
        </p:nvSpPr>
        <p:spPr>
          <a:xfrm>
            <a:off x="8549640" y="40690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Al-Abrar bin Abdul Wahid</a:t>
            </a:r>
            <a:endParaRPr lang="en-US" sz="1500" dirty="0"/>
          </a:p>
        </p:txBody>
      </p:sp>
      <p:sp>
        <p:nvSpPr>
          <p:cNvPr id="22" name="Text 15"/>
          <p:cNvSpPr txBox="1"/>
          <p:nvPr/>
        </p:nvSpPr>
        <p:spPr>
          <a:xfrm>
            <a:off x="8549640" y="441655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FC0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SQA Trainer · KRISA 2.0 (JDN)</a:t>
            </a:r>
            <a:endParaRPr lang="en-US" sz="950" dirty="0"/>
          </a:p>
        </p:txBody>
      </p:sp>
      <p:sp>
        <p:nvSpPr>
          <p:cNvPr id="23" name="Shape 16"/>
          <p:cNvSpPr/>
          <p:nvPr/>
        </p:nvSpPr>
        <p:spPr>
          <a:xfrm>
            <a:off x="8549640" y="4846320"/>
            <a:ext cx="274320" cy="274320"/>
          </a:xfrm>
          <a:prstGeom prst="ellipse">
            <a:avLst/>
          </a:prstGeom>
          <a:solidFill>
            <a:srgbClr val="23406E"/>
          </a:solidFill>
          <a:ln/>
        </p:spPr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504" y="4901184"/>
            <a:ext cx="164592" cy="164592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8915400" y="480060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abrar.abdulwahid@gmail.com</a:t>
            </a:r>
            <a:endParaRPr lang="en-US" sz="1000" dirty="0"/>
          </a:p>
        </p:txBody>
      </p:sp>
      <p:sp>
        <p:nvSpPr>
          <p:cNvPr id="26" name="Shape 18"/>
          <p:cNvSpPr/>
          <p:nvPr/>
        </p:nvSpPr>
        <p:spPr>
          <a:xfrm>
            <a:off x="8549640" y="5230368"/>
            <a:ext cx="274320" cy="274320"/>
          </a:xfrm>
          <a:prstGeom prst="ellipse">
            <a:avLst/>
          </a:prstGeom>
          <a:solidFill>
            <a:srgbClr val="23406E"/>
          </a:solidFill>
          <a:ln/>
        </p:spPr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4504" y="5285232"/>
            <a:ext cx="164592" cy="164592"/>
          </a:xfrm>
          <a:prstGeom prst="rect">
            <a:avLst/>
          </a:prstGeom>
        </p:spPr>
      </p:pic>
      <p:sp>
        <p:nvSpPr>
          <p:cNvPr id="28" name="Text 19"/>
          <p:cNvSpPr txBox="1"/>
          <p:nvPr/>
        </p:nvSpPr>
        <p:spPr>
          <a:xfrm>
            <a:off x="8915400" y="5184648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+60 13-283 5415</a:t>
            </a:r>
            <a:endParaRPr lang="en-US" sz="1000" dirty="0"/>
          </a:p>
        </p:txBody>
      </p:sp>
      <p:sp>
        <p:nvSpPr>
          <p:cNvPr id="29" name="Shape 20"/>
          <p:cNvSpPr/>
          <p:nvPr/>
        </p:nvSpPr>
        <p:spPr>
          <a:xfrm>
            <a:off x="8549640" y="5614416"/>
            <a:ext cx="274320" cy="274320"/>
          </a:xfrm>
          <a:prstGeom prst="ellipse">
            <a:avLst/>
          </a:prstGeom>
          <a:solidFill>
            <a:srgbClr val="23406E"/>
          </a:solidFill>
          <a:ln/>
        </p:spPr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4504" y="5669280"/>
            <a:ext cx="164592" cy="164592"/>
          </a:xfrm>
          <a:prstGeom prst="rect">
            <a:avLst/>
          </a:prstGeom>
        </p:spPr>
      </p:pic>
      <p:sp>
        <p:nvSpPr>
          <p:cNvPr id="31" name="Text 21"/>
          <p:cNvSpPr txBox="1"/>
          <p:nvPr/>
        </p:nvSpPr>
        <p:spPr>
          <a:xfrm>
            <a:off x="8915400" y="5568696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FE0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al-abrar-abdul-wahid</a:t>
            </a:r>
            <a:endParaRPr lang="en-US" sz="1000" dirty="0"/>
          </a:p>
        </p:txBody>
      </p:sp>
      <p:sp>
        <p:nvSpPr>
          <p:cNvPr id="32" name="Text 22"/>
          <p:cNvSpPr txBox="1"/>
          <p:nvPr/>
        </p:nvSpPr>
        <p:spPr>
          <a:xfrm>
            <a:off x="658368" y="5852160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i="1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module runs on one </a:t>
            </a:r>
            <a:r>
              <a:rPr lang="en-US" sz="1250" i="1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project, ShopFast checkout, so </a:t>
            </a:r>
            <a:r>
              <a:rPr lang="en-US" sz="1250" i="1" dirty="0">
                <a:solidFill>
                  <a:srgbClr val="9FB3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leave with a connected quality trail.</a:t>
            </a:r>
            <a:endParaRPr lang="en-US" sz="12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4A962-F7C5-4B49-AE2E-5781FDCCD427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1FCE57-76DA-4379-AB9C-B3F6AC466E8B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Calibri" panose="020F0502020204030204" pitchFamily="34" charset="0"/>
              </a:rPr>
              <a:t>M02 · W02 · 25 MINUTES · Hari 1, 12:30 hingga 12:55</a:t>
            </a:r>
            <a:endParaRPr lang="en-MY" sz="1300" b="1">
              <a:solidFill>
                <a:srgbClr val="C98FB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F7DC0-083A-4313-82FF-32C1ABE00957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Calibri" panose="020F0502020204030204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F66545-C34F-4B1A-B865-E82CC9A553AC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>
                <a:solidFill>
                  <a:srgbClr val="E9F0FA"/>
                </a:solidFill>
                <a:latin typeface="Calibri" panose="020F0502020204030204" pitchFamily="34" charset="0"/>
              </a:rPr>
              <a:t>AI-assisted requirement review and RTM</a:t>
            </a:r>
            <a:endParaRPr lang="en-MY" sz="2600">
              <a:solidFill>
                <a:srgbClr val="E9F0FA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39A2C0-639D-4CC8-AAFF-0D169016BB5C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Calibri" panose="020F0502020204030204" pitchFamily="34" charset="0"/>
              </a:rPr>
              <a:t>Let the AI statically review the flawed ShopFast SRS against the BRS, rewrite weak requirements as Given/When/Then and draft the RTM as CSV.</a:t>
            </a:r>
            <a:endParaRPr lang="en-MY" sz="16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0A466-3449-41CE-99AF-0C6497F99FEC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Calibri" panose="020F0502020204030204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57393A-F9DF-4718-8C42-64282F2B04E3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 panose="020F0502020204030204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C0851778-B28F-49CB-892B-E8FDD853813E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A7D1A17B-3EB8-43AF-AF00-C573C8018AF4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Workshop slides (W02)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755CD7BE-E5FC-4DD3-9CFB-DBB18C273047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48E23145-BC6D-412D-B192-D570A889509A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23197111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F74981-4D23-4E18-861E-464E635FE61D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389EA2-045D-4A57-8EC8-66F9A2B20398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Calibri" panose="020F0502020204030204" pitchFamily="34" charset="0"/>
              </a:rPr>
              <a:t>W02 · HANDS-ON SQA-AI ASSISTANT WORKSHOP · 25 MIN</a:t>
            </a:r>
            <a:endParaRPr lang="en-MY" sz="1100" b="1">
              <a:solidFill>
                <a:srgbClr val="9B4D7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55A2EE-86E4-4EC3-B05F-67C6A49A618B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 b="1">
                <a:solidFill>
                  <a:srgbClr val="0F1620"/>
                </a:solidFill>
                <a:latin typeface="Calibri" panose="020F0502020204030204" pitchFamily="34" charset="0"/>
              </a:rPr>
              <a:t>AI-assisted requirement review and RTM</a:t>
            </a:r>
            <a:endParaRPr lang="en-MY" sz="26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205A2A-DEF8-425F-8EF7-AA940E18E89F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E8EC82C-9C15-4036-8559-4666587085AE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BB52C-87B3-447A-99DC-CF963CEAEC40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/review-srs on two checkout requirements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0B9912-78F2-411C-830F-13633EB2BA5E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169C92-B171-4289-9611-F9C9D167789D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Compare the AI findings with your team review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E1EBC14-6558-482F-AF46-C33CFAD267BB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5C0F4F-2153-4F4D-BB3C-A230ACF057D7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/rewrite-gwt and approve the file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9ECA521-A919-4A2C-A812-5E1E34746D39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5795B0-F514-427F-8D88-AF6DD9BFA948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/rtm and open the CSV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FAEFC1-D668-49E4-993F-FC659AF0F661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773C3E8-F8CE-4974-B757-A4687C7FFF2A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492BF-074C-420E-8355-B0A12A59F9E4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/review-srs REQ-CHK-03 dan REQ-CHK-04
opencode&gt; /rewrite-gwt REQ-CHK-03 REQ-CHK-04
opencode&gt; /rtm REQ-CHK-01 hingga REQ-CHK-06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DB6224-5D13-4081-B783-541EC9D46850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9D7CAB-5DAE-4B03-88A0-3FD61C0B0B9B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outputs/m02-gwt-rewrite.md, outputs/m02-rtm.csv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A956F0-62FA-4ED3-A2FC-A28F6AC9EDB7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Calibri" panose="020F0502020204030204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1F8DC2-BFE5-4592-85E3-43B0E2FC98B7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Calibri" panose="020F0502020204030204" pitchFamily="34" charset="0"/>
              </a:rPr>
              <a:t>- Every finding quotes text that really exists in the SRS
- Each Given/When/Then has one observable Then
- RTM rows match the requirement IDs in the SRS, none invented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A1A8EF1A-127D-4730-BAAB-F6DC3BE88E82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A8F4BAEA-50C6-4B8B-AC05-5BD543A24F07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5B5FA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1310623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SQA · MAP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THE TWO MODULES CONNECT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flows through </a:t>
            </a:r>
            <a:r>
              <a:rPr lang="en-US" sz="34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phases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566928" y="155448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 &amp; 2 establish the front of </a:t>
            </a:r>
            <a:r>
              <a:rPr lang="en-US" sz="150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flow, the </a:t>
            </a:r>
            <a:r>
              <a:rPr lang="en-US" sz="15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 foundation. You set the mindset (M1), then plan and prevent (M2) before the build begins.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606040"/>
            <a:ext cx="2048256" cy="1828800"/>
          </a:xfrm>
          <a:prstGeom prst="roundRect">
            <a:avLst>
              <a:gd name="adj" fmla="val 5500"/>
            </a:avLst>
          </a:prstGeom>
          <a:solidFill>
            <a:srgbClr val="F4F7FA"/>
          </a:solidFill>
          <a:ln w="12700">
            <a:solidFill>
              <a:srgbClr val="5B5FA6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289304" y="2825496"/>
            <a:ext cx="603504" cy="603504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215" y="2982407"/>
            <a:ext cx="289682" cy="289682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566928" y="3538728"/>
            <a:ext cx="20482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676656" y="39044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standards &amp; scope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2619756" y="3520440"/>
            <a:ext cx="118872" cy="0"/>
          </a:xfrm>
          <a:prstGeom prst="line">
            <a:avLst/>
          </a:prstGeom>
          <a:noFill/>
          <a:ln w="2794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743200" y="2606040"/>
            <a:ext cx="2048256" cy="1828800"/>
          </a:xfrm>
          <a:prstGeom prst="roundRect">
            <a:avLst>
              <a:gd name="adj" fmla="val 5500"/>
            </a:avLst>
          </a:prstGeom>
          <a:solidFill>
            <a:srgbClr val="F4F7FA"/>
          </a:solidFill>
          <a:ln w="12700">
            <a:solidFill>
              <a:srgbClr val="2F6D9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465576" y="2825496"/>
            <a:ext cx="603504" cy="603504"/>
          </a:xfrm>
          <a:prstGeom prst="ellipse">
            <a:avLst/>
          </a:prstGeom>
          <a:solidFill>
            <a:srgbClr val="2F6D93"/>
          </a:solidFill>
          <a:ln/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2487" y="2982407"/>
            <a:ext cx="289682" cy="289682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2743200" y="3538728"/>
            <a:ext cx="20482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Build-in</a:t>
            </a:r>
            <a:endParaRPr lang="en-US" sz="1600" dirty="0"/>
          </a:p>
        </p:txBody>
      </p:sp>
      <p:sp>
        <p:nvSpPr>
          <p:cNvPr id="17" name="Text 13"/>
          <p:cNvSpPr txBox="1"/>
          <p:nvPr/>
        </p:nvSpPr>
        <p:spPr>
          <a:xfrm>
            <a:off x="2852928" y="39044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 in reqs &amp; design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4796028" y="3520440"/>
            <a:ext cx="118872" cy="0"/>
          </a:xfrm>
          <a:prstGeom prst="line">
            <a:avLst/>
          </a:prstGeom>
          <a:noFill/>
          <a:ln w="2794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19" name="Shape 15"/>
          <p:cNvSpPr/>
          <p:nvPr/>
        </p:nvSpPr>
        <p:spPr>
          <a:xfrm>
            <a:off x="4919472" y="2606040"/>
            <a:ext cx="2048256" cy="1828800"/>
          </a:xfrm>
          <a:prstGeom prst="roundRect">
            <a:avLst>
              <a:gd name="adj" fmla="val 5500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5641848" y="2825496"/>
            <a:ext cx="603504" cy="603504"/>
          </a:xfrm>
          <a:prstGeom prst="ellipse">
            <a:avLst/>
          </a:prstGeom>
          <a:solidFill>
            <a:srgbClr val="26805A"/>
          </a:solidFill>
          <a:ln/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759" y="2982407"/>
            <a:ext cx="289682" cy="289682"/>
          </a:xfrm>
          <a:prstGeom prst="rect">
            <a:avLst/>
          </a:prstGeom>
        </p:spPr>
      </p:pic>
      <p:sp>
        <p:nvSpPr>
          <p:cNvPr id="22" name="Text 17"/>
          <p:cNvSpPr txBox="1"/>
          <p:nvPr/>
        </p:nvSpPr>
        <p:spPr>
          <a:xfrm>
            <a:off x="4919472" y="3538728"/>
            <a:ext cx="20482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</a:t>
            </a:r>
            <a:endParaRPr lang="en-US" sz="1600" dirty="0"/>
          </a:p>
        </p:txBody>
      </p:sp>
      <p:sp>
        <p:nvSpPr>
          <p:cNvPr id="23" name="Text 18"/>
          <p:cNvSpPr txBox="1"/>
          <p:nvPr/>
        </p:nvSpPr>
        <p:spPr>
          <a:xfrm>
            <a:off x="5029200" y="39044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Design, run &amp; automate</a:t>
            </a:r>
            <a:endParaRPr lang="en-US" sz="1100" dirty="0"/>
          </a:p>
        </p:txBody>
      </p:sp>
      <p:sp>
        <p:nvSpPr>
          <p:cNvPr id="24" name="Shape 19"/>
          <p:cNvSpPr/>
          <p:nvPr/>
        </p:nvSpPr>
        <p:spPr>
          <a:xfrm>
            <a:off x="6972300" y="3520440"/>
            <a:ext cx="118872" cy="0"/>
          </a:xfrm>
          <a:prstGeom prst="line">
            <a:avLst/>
          </a:prstGeom>
          <a:noFill/>
          <a:ln w="2794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25" name="Shape 20"/>
          <p:cNvSpPr/>
          <p:nvPr/>
        </p:nvSpPr>
        <p:spPr>
          <a:xfrm>
            <a:off x="7095744" y="2606040"/>
            <a:ext cx="2048256" cy="1828800"/>
          </a:xfrm>
          <a:prstGeom prst="roundRect">
            <a:avLst>
              <a:gd name="adj" fmla="val 5500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7818120" y="2825496"/>
            <a:ext cx="603504" cy="603504"/>
          </a:xfrm>
          <a:prstGeom prst="ellipse">
            <a:avLst/>
          </a:prstGeom>
          <a:solidFill>
            <a:srgbClr val="A8721E"/>
          </a:solidFill>
          <a:ln/>
        </p:spPr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5031" y="2982407"/>
            <a:ext cx="289682" cy="289682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7095744" y="3538728"/>
            <a:ext cx="20482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Assure</a:t>
            </a:r>
            <a:endParaRPr lang="en-US" sz="1600" dirty="0"/>
          </a:p>
        </p:txBody>
      </p:sp>
      <p:sp>
        <p:nvSpPr>
          <p:cNvPr id="29" name="Text 23"/>
          <p:cNvSpPr txBox="1"/>
          <p:nvPr/>
        </p:nvSpPr>
        <p:spPr>
          <a:xfrm>
            <a:off x="7205472" y="39044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&amp; prove for release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9148572" y="3520440"/>
            <a:ext cx="118872" cy="0"/>
          </a:xfrm>
          <a:prstGeom prst="line">
            <a:avLst/>
          </a:prstGeom>
          <a:noFill/>
          <a:ln w="27940">
            <a:solidFill>
              <a:srgbClr val="C3CEDC"/>
            </a:solidFill>
            <a:prstDash val="solid"/>
            <a:tailEnd type="triangle"/>
          </a:ln>
        </p:spPr>
      </p:sp>
      <p:sp>
        <p:nvSpPr>
          <p:cNvPr id="31" name="Shape 25"/>
          <p:cNvSpPr/>
          <p:nvPr/>
        </p:nvSpPr>
        <p:spPr>
          <a:xfrm>
            <a:off x="9272016" y="2606040"/>
            <a:ext cx="2048256" cy="1828800"/>
          </a:xfrm>
          <a:prstGeom prst="roundRect">
            <a:avLst>
              <a:gd name="adj" fmla="val 5500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32" name="Shape 26"/>
          <p:cNvSpPr/>
          <p:nvPr/>
        </p:nvSpPr>
        <p:spPr>
          <a:xfrm>
            <a:off x="9994392" y="2825496"/>
            <a:ext cx="603504" cy="603504"/>
          </a:xfrm>
          <a:prstGeom prst="ellipse">
            <a:avLst/>
          </a:prstGeom>
          <a:solidFill>
            <a:srgbClr val="5B5FA6"/>
          </a:solidFill>
          <a:ln/>
        </p:spPr>
      </p:sp>
      <p:pic>
        <p:nvPicPr>
          <p:cNvPr id="3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1303" y="2982407"/>
            <a:ext cx="289682" cy="289682"/>
          </a:xfrm>
          <a:prstGeom prst="rect">
            <a:avLst/>
          </a:prstGeom>
        </p:spPr>
      </p:pic>
      <p:sp>
        <p:nvSpPr>
          <p:cNvPr id="34" name="Text 27"/>
          <p:cNvSpPr txBox="1"/>
          <p:nvPr/>
        </p:nvSpPr>
        <p:spPr>
          <a:xfrm>
            <a:off x="9272016" y="3538728"/>
            <a:ext cx="204825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</a:t>
            </a:r>
            <a:endParaRPr lang="en-US" sz="1600" dirty="0"/>
          </a:p>
        </p:txBody>
      </p:sp>
      <p:sp>
        <p:nvSpPr>
          <p:cNvPr id="35" name="Text 28"/>
          <p:cNvSpPr txBox="1"/>
          <p:nvPr/>
        </p:nvSpPr>
        <p:spPr>
          <a:xfrm>
            <a:off x="9381744" y="390448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 change &amp; monitor</a:t>
            </a:r>
            <a:endParaRPr lang="en-US" sz="1100" dirty="0"/>
          </a:p>
        </p:txBody>
      </p:sp>
      <p:sp>
        <p:nvSpPr>
          <p:cNvPr id="36" name="Text 29"/>
          <p:cNvSpPr txBox="1"/>
          <p:nvPr/>
        </p:nvSpPr>
        <p:spPr>
          <a:xfrm>
            <a:off x="566928" y="48463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Modules 1 &amp; 2  </a:t>
            </a:r>
            <a:r>
              <a:rPr lang="en-US" sz="13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the </a:t>
            </a:r>
            <a:r>
              <a:rPr lang="en-US" sz="130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foundation, quality </a:t>
            </a:r>
            <a:r>
              <a:rPr lang="en-US" sz="13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before code (Shift-Left).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229600" y="914400"/>
            <a:ext cx="3291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0" b="1" dirty="0">
                <a:solidFill>
                  <a:srgbClr val="2245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0" dirty="0"/>
          </a:p>
        </p:txBody>
      </p:sp>
      <p:sp>
        <p:nvSpPr>
          <p:cNvPr id="3" name="Shape 1"/>
          <p:cNvSpPr/>
          <p:nvPr/>
        </p:nvSpPr>
        <p:spPr>
          <a:xfrm>
            <a:off x="640080" y="1417320"/>
            <a:ext cx="822960" cy="82296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50" y="1631290"/>
            <a:ext cx="395021" cy="395021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658368" y="2514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MODULE 01 · FOUNDATION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621792" y="28803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Quality Mindset</a:t>
            </a:r>
            <a:endParaRPr lang="en-US" sz="4400" dirty="0"/>
          </a:p>
        </p:txBody>
      </p:sp>
      <p:sp>
        <p:nvSpPr>
          <p:cNvPr id="7" name="Text 4"/>
          <p:cNvSpPr txBox="1"/>
          <p:nvPr/>
        </p:nvSpPr>
        <p:spPr>
          <a:xfrm>
            <a:off x="658368" y="397764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C7D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why quality is everyone’s responsibility, and where SQA fits in the SDLC &amp; Agile.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58368" y="5074920"/>
            <a:ext cx="2743200" cy="1005840"/>
          </a:xfrm>
          <a:prstGeom prst="roundRect">
            <a:avLst>
              <a:gd name="adj" fmla="val 9091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877824" y="52395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TIME</a:t>
            </a:r>
            <a:endParaRPr lang="en-US" sz="950" dirty="0"/>
          </a:p>
        </p:txBody>
      </p:sp>
      <p:sp>
        <p:nvSpPr>
          <p:cNvPr id="10" name="Text 7"/>
          <p:cNvSpPr txBox="1"/>
          <p:nvPr/>
        </p:nvSpPr>
        <p:spPr>
          <a:xfrm>
            <a:off x="877824" y="5532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09:30 - 11:00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3566160" y="5074920"/>
            <a:ext cx="2743200" cy="1005840"/>
          </a:xfrm>
          <a:prstGeom prst="roundRect">
            <a:avLst>
              <a:gd name="adj" fmla="val 9091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12" name="Text 9"/>
          <p:cNvSpPr txBox="1"/>
          <p:nvPr/>
        </p:nvSpPr>
        <p:spPr>
          <a:xfrm>
            <a:off x="3785616" y="52395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DURATION</a:t>
            </a:r>
            <a:endParaRPr lang="en-US" sz="950" dirty="0"/>
          </a:p>
        </p:txBody>
      </p:sp>
      <p:sp>
        <p:nvSpPr>
          <p:cNvPr id="13" name="Text 10"/>
          <p:cNvSpPr txBox="1"/>
          <p:nvPr/>
        </p:nvSpPr>
        <p:spPr>
          <a:xfrm>
            <a:off x="3785616" y="5532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1h 30m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6473952" y="5074920"/>
            <a:ext cx="2743200" cy="1005840"/>
          </a:xfrm>
          <a:prstGeom prst="roundRect">
            <a:avLst>
              <a:gd name="adj" fmla="val 9091"/>
            </a:avLst>
          </a:prstGeom>
          <a:solidFill>
            <a:srgbClr val="17335F"/>
          </a:solidFill>
          <a:ln w="12700">
            <a:solidFill>
              <a:srgbClr val="2C5088"/>
            </a:solidFill>
            <a:prstDash val="solid"/>
          </a:ln>
        </p:spPr>
      </p:sp>
      <p:sp>
        <p:nvSpPr>
          <p:cNvPr id="15" name="Text 12"/>
          <p:cNvSpPr txBox="1"/>
          <p:nvPr/>
        </p:nvSpPr>
        <p:spPr>
          <a:xfrm>
            <a:off x="6693408" y="5239512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FB6EC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THEME</a:t>
            </a:r>
            <a:endParaRPr lang="en-US" sz="950" dirty="0"/>
          </a:p>
        </p:txBody>
      </p:sp>
      <p:sp>
        <p:nvSpPr>
          <p:cNvPr id="16" name="Text 13"/>
          <p:cNvSpPr txBox="1"/>
          <p:nvPr/>
        </p:nvSpPr>
        <p:spPr>
          <a:xfrm>
            <a:off x="6693408" y="55321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= everyone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OBJECTIVE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OBJECTIVE &amp; TOPICS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you’ll master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566928" y="1481328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this module you can explain SQA’s role across the SDLC &amp; Agile, and tell apart the core terms people most often confuse.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514600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8" name="Text 6"/>
          <p:cNvSpPr txBox="1"/>
          <p:nvPr/>
        </p:nvSpPr>
        <p:spPr>
          <a:xfrm>
            <a:off x="749808" y="2514600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quality basics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980176" y="2514600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0" name="Text 8"/>
          <p:cNvSpPr txBox="1"/>
          <p:nvPr/>
        </p:nvSpPr>
        <p:spPr>
          <a:xfrm>
            <a:off x="6163056" y="2514600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vs QC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081528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2" name="Text 10"/>
          <p:cNvSpPr txBox="1"/>
          <p:nvPr/>
        </p:nvSpPr>
        <p:spPr>
          <a:xfrm>
            <a:off x="749808" y="3081528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vs Validation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80176" y="3081528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6163056" y="3081528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vs Inspection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3648456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749808" y="3648456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SDLC vs STLC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980176" y="3648456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8" name="Text 16"/>
          <p:cNvSpPr txBox="1"/>
          <p:nvPr/>
        </p:nvSpPr>
        <p:spPr>
          <a:xfrm>
            <a:off x="6163056" y="3648456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Shift-Left / Shift-Right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4215384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0" name="Text 18"/>
          <p:cNvSpPr txBox="1"/>
          <p:nvPr/>
        </p:nvSpPr>
        <p:spPr>
          <a:xfrm>
            <a:off x="749808" y="4215384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Quality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980176" y="4215384"/>
            <a:ext cx="5230368" cy="457200"/>
          </a:xfrm>
          <a:prstGeom prst="roundRect">
            <a:avLst>
              <a:gd name="adj" fmla="val 16000"/>
            </a:avLst>
          </a:prstGeom>
          <a:solidFill>
            <a:srgbClr val="F4F7FA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6163056" y="4215384"/>
            <a:ext cx="49103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  </a:t>
            </a:r>
            <a:r>
              <a:rPr lang="en-US" sz="1250" dirty="0">
                <a:solidFill>
                  <a:srgbClr val="334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DevOps Quality</a:t>
            </a:r>
            <a:endParaRPr lang="en-US" sz="1100" dirty="0"/>
          </a:p>
        </p:txBody>
      </p:sp>
      <p:sp>
        <p:nvSpPr>
          <p:cNvPr id="23" name="Text 21"/>
          <p:cNvSpPr txBox="1"/>
          <p:nvPr/>
        </p:nvSpPr>
        <p:spPr>
          <a:xfrm>
            <a:off x="566928" y="4919472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Every topic is practiced on the </a:t>
            </a:r>
            <a:r>
              <a:rPr lang="en-US" sz="110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ShopFast project, not </a:t>
            </a:r>
            <a:r>
              <a:rPr lang="en-US" sz="1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theory alone.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CORE IDEA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CORE IDEA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is </a:t>
            </a:r>
            <a:r>
              <a:rPr lang="en-US" sz="34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everyone’s job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603504" y="224028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B3B73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896112" y="2084832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isn’t a </a:t>
            </a:r>
            <a:r>
              <a:rPr lang="en-US" sz="14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phase, it’s </a:t>
            </a:r>
            <a:r>
              <a:rPr lang="en-US" sz="14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embedded from requirements through operations.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03504" y="329184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B3B73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96112" y="3136392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role contributes: BA clarifies requirements, Dev builds with tests, QA steers the process.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03504" y="4343400"/>
            <a:ext cx="146304" cy="146304"/>
          </a:xfrm>
          <a:prstGeom prst="roundRect">
            <a:avLst>
              <a:gd name="adj" fmla="val 18750"/>
            </a:avLst>
          </a:prstGeom>
          <a:solidFill>
            <a:srgbClr val="1B3B73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896112" y="4187952"/>
            <a:ext cx="5120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SQA governs the process; it does not replace the team’s ownership of quality.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229600" y="2880360"/>
            <a:ext cx="1371600" cy="1371600"/>
          </a:xfrm>
          <a:prstGeom prst="ellipse">
            <a:avLst/>
          </a:prstGeom>
          <a:solidFill>
            <a:srgbClr val="1B3B73"/>
          </a:solidFill>
          <a:ln/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 flipV="1">
            <a:off x="8915400" y="1993392"/>
            <a:ext cx="0" cy="1572768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 flipV="1">
            <a:off x="8915400" y="2779776"/>
            <a:ext cx="1362057" cy="786384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915400" y="3566160"/>
            <a:ext cx="1362057" cy="786384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915400" y="3566160"/>
            <a:ext cx="0" cy="1572768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flipH="1">
            <a:off x="7553343" y="3566160"/>
            <a:ext cx="1362057" cy="786384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flipH="1" flipV="1">
            <a:off x="7553343" y="2779776"/>
            <a:ext cx="1362057" cy="786384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22208" y="1600200"/>
            <a:ext cx="786384" cy="78638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0" name="Text 18"/>
          <p:cNvSpPr txBox="1"/>
          <p:nvPr/>
        </p:nvSpPr>
        <p:spPr>
          <a:xfrm>
            <a:off x="8522208" y="1600200"/>
            <a:ext cx="7863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9884265" y="2386584"/>
            <a:ext cx="786384" cy="78638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9884265" y="2386584"/>
            <a:ext cx="7863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Dev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9884265" y="3959352"/>
            <a:ext cx="786384" cy="78638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4" name="Text 22"/>
          <p:cNvSpPr txBox="1"/>
          <p:nvPr/>
        </p:nvSpPr>
        <p:spPr>
          <a:xfrm>
            <a:off x="9884265" y="3959352"/>
            <a:ext cx="7863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QA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8522208" y="4745736"/>
            <a:ext cx="786384" cy="78638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6" name="Text 24"/>
          <p:cNvSpPr txBox="1"/>
          <p:nvPr/>
        </p:nvSpPr>
        <p:spPr>
          <a:xfrm>
            <a:off x="8522208" y="4745736"/>
            <a:ext cx="7863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7160151" y="3959352"/>
            <a:ext cx="786384" cy="78638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8" name="Text 26"/>
          <p:cNvSpPr txBox="1"/>
          <p:nvPr/>
        </p:nvSpPr>
        <p:spPr>
          <a:xfrm>
            <a:off x="7160151" y="3959352"/>
            <a:ext cx="7863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DevOps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160151" y="2386584"/>
            <a:ext cx="786384" cy="786384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3B73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30" name="Text 28"/>
          <p:cNvSpPr txBox="1"/>
          <p:nvPr/>
        </p:nvSpPr>
        <p:spPr>
          <a:xfrm>
            <a:off x="7160151" y="2386584"/>
            <a:ext cx="7863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Ops</a:t>
            </a:r>
            <a:endParaRPr lang="en-US" sz="1200" dirty="0"/>
          </a:p>
        </p:txBody>
      </p:sp>
      <p:sp>
        <p:nvSpPr>
          <p:cNvPr id="31" name="Text 29"/>
          <p:cNvSpPr txBox="1"/>
          <p:nvPr/>
        </p:nvSpPr>
        <p:spPr>
          <a:xfrm>
            <a:off x="8229600" y="331012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</a:t>
            </a:r>
            <a:endParaRPr lang="en-US" sz="1500" dirty="0"/>
          </a:p>
        </p:txBody>
      </p:sp>
      <p:sp>
        <p:nvSpPr>
          <p:cNvPr id="32" name="Text 30"/>
          <p:cNvSpPr txBox="1"/>
          <p:nvPr/>
        </p:nvSpPr>
        <p:spPr>
          <a:xfrm>
            <a:off x="8229600" y="358444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CFE0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shared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DISTINGUISH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DISTINGUISH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</a:t>
            </a:r>
            <a:r>
              <a:rPr lang="en-US" sz="34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QC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5074920" cy="3794760"/>
          </a:xfrm>
          <a:prstGeom prst="roundRect">
            <a:avLst>
              <a:gd name="adj" fmla="val 265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859536" y="211226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QA, Quality </a:t>
            </a:r>
            <a:r>
              <a:rPr lang="en-US" sz="19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Assurance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859536" y="25877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“Are we doing things the right way?”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59536" y="3136392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FOCUS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2048256" y="3108960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&amp; prevention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859536" y="3703320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WHEN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2048256" y="3675888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Throughout the SDLC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859536" y="4270248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NATURE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2048256" y="4242816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· prevent defects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859536" y="4837176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</a:t>
            </a:r>
            <a:endParaRPr lang="en-US" sz="900" dirty="0"/>
          </a:p>
        </p:txBody>
      </p:sp>
      <p:sp>
        <p:nvSpPr>
          <p:cNvPr id="16" name="Text 14"/>
          <p:cNvSpPr txBox="1"/>
          <p:nvPr/>
        </p:nvSpPr>
        <p:spPr>
          <a:xfrm>
            <a:off x="2048256" y="4809744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Standards, reviews, quality gates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547104" y="1874520"/>
            <a:ext cx="5074920" cy="3794760"/>
          </a:xfrm>
          <a:prstGeom prst="roundRect">
            <a:avLst>
              <a:gd name="adj" fmla="val 265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8" name="Text 16"/>
          <p:cNvSpPr txBox="1"/>
          <p:nvPr/>
        </p:nvSpPr>
        <p:spPr>
          <a:xfrm>
            <a:off x="6839712" y="211226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QC, Quality </a:t>
            </a:r>
            <a:r>
              <a:rPr lang="en-US" sz="190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839712" y="25877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“Does the product meet requirements?”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6839712" y="3136392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FOCUS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8028432" y="3108960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&amp; detection</a:t>
            </a:r>
            <a:endParaRPr lang="en-US" sz="1250" dirty="0"/>
          </a:p>
        </p:txBody>
      </p:sp>
      <p:sp>
        <p:nvSpPr>
          <p:cNvPr id="22" name="Text 20"/>
          <p:cNvSpPr txBox="1"/>
          <p:nvPr/>
        </p:nvSpPr>
        <p:spPr>
          <a:xfrm>
            <a:off x="6839712" y="3703320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WHEN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8028432" y="3675888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it’s built</a:t>
            </a:r>
            <a:endParaRPr lang="en-US" sz="1250" dirty="0"/>
          </a:p>
        </p:txBody>
      </p:sp>
      <p:sp>
        <p:nvSpPr>
          <p:cNvPr id="24" name="Text 22"/>
          <p:cNvSpPr txBox="1"/>
          <p:nvPr/>
        </p:nvSpPr>
        <p:spPr>
          <a:xfrm>
            <a:off x="6839712" y="4270248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NATURE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8028432" y="4242816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Reactive · find defects</a:t>
            </a:r>
            <a:endParaRPr lang="en-US" sz="1250" dirty="0"/>
          </a:p>
        </p:txBody>
      </p:sp>
      <p:sp>
        <p:nvSpPr>
          <p:cNvPr id="26" name="Text 24"/>
          <p:cNvSpPr txBox="1"/>
          <p:nvPr/>
        </p:nvSpPr>
        <p:spPr>
          <a:xfrm>
            <a:off x="6839712" y="4837176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EXAMPLE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8028432" y="4809744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Executing test cases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5751576" y="3520440"/>
            <a:ext cx="685800" cy="6858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3CEDC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9" name="Text 27"/>
          <p:cNvSpPr txBox="1"/>
          <p:nvPr/>
        </p:nvSpPr>
        <p:spPr>
          <a:xfrm>
            <a:off x="5751576" y="3520440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95360" y="45720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M1 · DISTINGUISH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566928" y="576072"/>
            <a:ext cx="128016" cy="128016"/>
          </a:xfrm>
          <a:prstGeom prst="roundRect">
            <a:avLst>
              <a:gd name="adj" fmla="val 21429"/>
            </a:avLst>
          </a:prstGeom>
          <a:solidFill>
            <a:srgbClr val="1B3B73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04672" y="5029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B3B7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DISTINGUISH</a:t>
            </a:r>
            <a:endParaRPr lang="en-US" sz="11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868680"/>
            <a:ext cx="10881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</a:t>
            </a:r>
            <a:r>
              <a:rPr lang="en-US" sz="34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r>
              <a:rPr lang="en-US" sz="3400" b="1" dirty="0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Validation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566928" y="1874520"/>
            <a:ext cx="5074920" cy="3383280"/>
          </a:xfrm>
          <a:prstGeom prst="roundRect">
            <a:avLst>
              <a:gd name="adj" fmla="val 297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7" name="Text 5"/>
          <p:cNvSpPr txBox="1"/>
          <p:nvPr/>
        </p:nvSpPr>
        <p:spPr>
          <a:xfrm>
            <a:off x="859536" y="211226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859536" y="25877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“Are we building the product right?”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859536" y="3136392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AGAINST</a:t>
            </a:r>
            <a:endParaRPr lang="en-US" sz="900" dirty="0"/>
          </a:p>
        </p:txBody>
      </p:sp>
      <p:sp>
        <p:nvSpPr>
          <p:cNvPr id="10" name="Text 8"/>
          <p:cNvSpPr txBox="1"/>
          <p:nvPr/>
        </p:nvSpPr>
        <p:spPr>
          <a:xfrm>
            <a:off x="2048256" y="3108960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 &amp; design</a:t>
            </a:r>
            <a:endParaRPr lang="en-US" sz="1250" dirty="0"/>
          </a:p>
        </p:txBody>
      </p:sp>
      <p:sp>
        <p:nvSpPr>
          <p:cNvPr id="11" name="Text 9"/>
          <p:cNvSpPr txBox="1"/>
          <p:nvPr/>
        </p:nvSpPr>
        <p:spPr>
          <a:xfrm>
            <a:off x="859536" y="3703320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</a:t>
            </a:r>
            <a:endParaRPr lang="en-US" sz="900" dirty="0"/>
          </a:p>
        </p:txBody>
      </p:sp>
      <p:sp>
        <p:nvSpPr>
          <p:cNvPr id="12" name="Text 10"/>
          <p:cNvSpPr txBox="1"/>
          <p:nvPr/>
        </p:nvSpPr>
        <p:spPr>
          <a:xfrm>
            <a:off x="2048256" y="3675888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Reviews, walkthroughs (static)</a:t>
            </a:r>
            <a:endParaRPr lang="en-US" sz="1250" dirty="0"/>
          </a:p>
        </p:txBody>
      </p:sp>
      <p:sp>
        <p:nvSpPr>
          <p:cNvPr id="13" name="Text 11"/>
          <p:cNvSpPr txBox="1"/>
          <p:nvPr/>
        </p:nvSpPr>
        <p:spPr>
          <a:xfrm>
            <a:off x="859536" y="4270248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ASKS</a:t>
            </a:r>
            <a:endParaRPr lang="en-US" sz="900" dirty="0"/>
          </a:p>
        </p:txBody>
      </p:sp>
      <p:sp>
        <p:nvSpPr>
          <p:cNvPr id="14" name="Text 12"/>
          <p:cNvSpPr txBox="1"/>
          <p:nvPr/>
        </p:nvSpPr>
        <p:spPr>
          <a:xfrm>
            <a:off x="2048256" y="4242816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Conforms to the documents?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6547104" y="1874520"/>
            <a:ext cx="5074920" cy="3383280"/>
          </a:xfrm>
          <a:prstGeom prst="roundRect">
            <a:avLst>
              <a:gd name="adj" fmla="val 2973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6839712" y="211226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680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</a:t>
            </a:r>
            <a:endParaRPr lang="en-US" sz="1900" dirty="0"/>
          </a:p>
        </p:txBody>
      </p:sp>
      <p:sp>
        <p:nvSpPr>
          <p:cNvPr id="17" name="Text 15"/>
          <p:cNvSpPr txBox="1"/>
          <p:nvPr/>
        </p:nvSpPr>
        <p:spPr>
          <a:xfrm>
            <a:off x="6839712" y="2587752"/>
            <a:ext cx="4526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661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“Are we building the right product?”</a:t>
            </a:r>
            <a:endParaRPr lang="en-US" sz="1250" dirty="0"/>
          </a:p>
        </p:txBody>
      </p:sp>
      <p:sp>
        <p:nvSpPr>
          <p:cNvPr id="18" name="Text 16"/>
          <p:cNvSpPr txBox="1"/>
          <p:nvPr/>
        </p:nvSpPr>
        <p:spPr>
          <a:xfrm>
            <a:off x="6839712" y="3136392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AGAINST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8028432" y="3108960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user needs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6839712" y="3703320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8028432" y="3675888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Executing software (dynamic)</a:t>
            </a:r>
            <a:endParaRPr lang="en-US" sz="1250" dirty="0"/>
          </a:p>
        </p:txBody>
      </p:sp>
      <p:sp>
        <p:nvSpPr>
          <p:cNvPr id="22" name="Text 20"/>
          <p:cNvSpPr txBox="1"/>
          <p:nvPr/>
        </p:nvSpPr>
        <p:spPr>
          <a:xfrm>
            <a:off x="6839712" y="4270248"/>
            <a:ext cx="1143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ASKS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8028432" y="4242816"/>
            <a:ext cx="3300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Solves the real problem?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751576" y="3291840"/>
            <a:ext cx="685800" cy="6858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3CEDC"/>
            </a:solidFill>
            <a:prstDash val="solid"/>
          </a:ln>
          <a:effectLst>
            <a:outerShdw blurRad="114300" dist="38100" dir="5400000" algn="bl" rotWithShape="0">
              <a:srgbClr val="9AAEC8">
                <a:alpha val="30000"/>
              </a:srgbClr>
            </a:outerShdw>
          </a:effectLst>
        </p:spPr>
      </p:sp>
      <p:sp>
        <p:nvSpPr>
          <p:cNvPr id="25" name="Text 23"/>
          <p:cNvSpPr txBox="1"/>
          <p:nvPr/>
        </p:nvSpPr>
        <p:spPr>
          <a:xfrm>
            <a:off x="5751576" y="3273552"/>
            <a:ext cx="685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8A97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000" dirty="0"/>
          </a:p>
        </p:txBody>
      </p:sp>
      <p:sp>
        <p:nvSpPr>
          <p:cNvPr id="26" name="Text 24"/>
          <p:cNvSpPr txBox="1"/>
          <p:nvPr/>
        </p:nvSpPr>
        <p:spPr>
          <a:xfrm>
            <a:off x="566928" y="548640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7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◇  Verification catches misinterpretation early; Validation confirms it’s actually useful.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F6FB5"/>
      </a:hlink>
      <a:folHlink>
        <a:srgbClr val="6B4F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4482</Words>
  <Application>Microsoft Office PowerPoint</Application>
  <PresentationFormat>Widescreen</PresentationFormat>
  <Paragraphs>561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Consolas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SQA Modules 1 2 EN v2</dc:title>
  <dc:subject>SQA Bengkel KRISAv2 / PPrISA 2.0, 14 to 15 Sep 2026</dc:subject>
  <dc:creator>Al-Abrar bin Abdul Wahid</dc:creator>
  <cp:lastModifiedBy>user</cp:lastModifiedBy>
  <cp:revision>2</cp:revision>
  <dcterms:created xsi:type="dcterms:W3CDTF">2026-09-13T09:13:57Z</dcterms:created>
  <dcterms:modified xsi:type="dcterms:W3CDTF">2026-09-13T15:14:26Z</dcterms:modified>
</cp:coreProperties>
</file>