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80" r:id="rId3"/>
    <p:sldId id="279" r:id="rId4"/>
    <p:sldId id="257" r:id="rId5"/>
    <p:sldId id="258" r:id="rId6"/>
    <p:sldId id="259" r:id="rId7"/>
    <p:sldId id="260" r:id="rId8"/>
    <p:sldId id="261" r:id="rId9"/>
    <p:sldId id="262" r:id="rId10"/>
    <p:sldId id="263" r:id="rId11"/>
    <p:sldId id="264" r:id="rId12"/>
    <p:sldId id="265" r:id="rId13"/>
    <p:sldId id="266" r:id="rId14"/>
    <p:sldId id="267" r:id="rId15"/>
    <p:sldId id="268" r:id="rId16"/>
    <p:sldId id="278" r:id="rId17"/>
    <p:sldId id="269" r:id="rId18"/>
    <p:sldId id="270" r:id="rId19"/>
    <p:sldId id="271" r:id="rId20"/>
    <p:sldId id="272" r:id="rId21"/>
    <p:sldId id="277" r:id="rId22"/>
    <p:sldId id="273" r:id="rId23"/>
    <p:sldId id="274" r:id="rId24"/>
    <p:sldId id="275" r:id="rId25"/>
    <p:sldId id="276" r:id="rId26"/>
  </p:sldIdLst>
  <p:sldSz cx="12188825" cy="6858000"/>
  <p:notesSz cx="6858000" cy="1218882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005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MODULE 03  ·  BUILD-IN PHASE
- Design Review &amp;
- Risk-Based Test Planning
- Semakan Reka Bentuk &amp; Perancangan Ujian Berasaskan Risiko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API CONTRACT
- Review the contract, not just the happy path
- An OpenAPI / Swagger spec is a testable promise. Read it like a tester: where are the failure paths?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SECURITY REVIEW
- Review the design against OWASP Top 10 : 2025
- The current edition, released November 2025, the first update since 2021. Four categories are decided at design time.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SECURITY REVIEW
- Threat-model the design with STRIDE
- A structured way to ask "what can go wrong?", one threat class at a time, mapped onto ShopFast.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DELIVERABLE
- The Design Review Checklist
- Three lenses you walk on every review. Each unchecked box is a finding, and a candidate test case.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B · RISK-BASED TESTING
- You cannot test everything, so test by risk
- Rank each risk, then match test depth to its rank. Testing is a budget; spend it where failure hurts most.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B · DELIVERABLE
- Plot every risk on the 5 × 5 matrix
- Likelihood × impact places each risk in a zone. The zone sets how hard you test it.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Diagram built from the KRISAv2 Beta 2026 / PPrISA 2.0 references. Use the Open chip to show the source page live.</a:t>
            </a:r>
            <a:endParaRPr lang="en-MY"/>
          </a:p>
        </p:txBody>
      </p:sp>
    </p:spTree>
    <p:extLst>
      <p:ext uri="{BB962C8B-B14F-4D97-AF65-F5344CB8AC3E}">
        <p14:creationId xmlns:p14="http://schemas.microsoft.com/office/powerpoint/2010/main" val="1643841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B · WORKED EXAMPLE
- From risk to test priority, ShopFast
- The same four risks from the matrix, turned into a concrete, defensible testing plan.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HANDS-ON LAB · 40 MIN
- Your guided run on ShopFast
- Three timeboxed steps. You leave with three artifacts that feed straight into Module 4.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OUTPUTS
- What you walk away with
- Three artifacts, added to the ShopFast quality trail, and mapped to a KRISA 2.0 deliverable.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Run sheet for this module. Keep to the slot times; the SQA-AI workshop segment is reserved at the end.</a:t>
            </a:r>
            <a:endParaRPr lang="en-MY"/>
          </a:p>
        </p:txBody>
      </p:sp>
    </p:spTree>
    <p:extLst>
      <p:ext uri="{BB962C8B-B14F-4D97-AF65-F5344CB8AC3E}">
        <p14:creationId xmlns:p14="http://schemas.microsoft.com/office/powerpoint/2010/main" val="2967581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TAKE-HOME
- Sample artifacts, templates &amp; references
- Grab-and-go examples in the format your deliverables should take, plus the standards behind them.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MY"/>
              <a:t>Reference slide for M03. Click through live if time allows; otherwise tell trainees every link is also in the module hub page and in references/README.md of the repo.
- Bab 4, 4.5 Reka Bentuk Seni Bina (PDF page 4): https://fth-abr.github.io/sqa-krisa-bengkel/references/krisa-v2-beta-2026/BAB4-FASA-REKA-BENTUK.pdf#page=4
- Bab 4, Jadual 4.4 Jenis seni bina (DevOps, CI/CD) (PDF page 10): https://fth-abr.github.io/sqa-krisa-bengkel/references/krisa-v2-beta-2026/BAB4-FASA-REKA-BENTUK.pdf#page=10
- Bab 4, 4.12 Spesifikasi Integrasi (PDF page 111): https://fth-abr.github.io/sqa-krisa-bengkel/references/krisa-v2-beta-2026/BAB4-FASA-REKA-BENTUK.pdf#page=111
- Bab 1, 1.6.7 Faktor Keselamatan ICT, Jadual 1.5 (PDF page 24): https://fth-abr.github.io/sqa-krisa-bengkel/references/krisa-v2-beta-2026/BAB1-PERANCANGAN.pdf#page=24
- Bab 5, 5.6.8 Amalan Pengaturcaraan Selamat (PDF page 30): https://fth-abr.github.io/sqa-krisa-bengkel/references/krisa-v2-beta-2026/BAB5-FASA-PEMBANGUNAN.pdf#page=30
- PPrISA 2.0, 4.2.3 a) Pengurusan Risiko (PDF page 71): https://fth-abr.github.io/sqa-krisa-bengkel/references/pprisa-2.0/PPrISA_2.0_Versi_Beta_Februari_2025.pdf#page=71</a:t>
            </a:r>
          </a:p>
        </p:txBody>
      </p:sp>
    </p:spTree>
    <p:extLst>
      <p:ext uri="{BB962C8B-B14F-4D97-AF65-F5344CB8AC3E}">
        <p14:creationId xmlns:p14="http://schemas.microsoft.com/office/powerpoint/2010/main" val="29329563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MODULE 03 · RECAP
- Prevent early. Secure by design. Test by risk.
- Prevention beats detection
- The cheapest defect is one caught while the design is still on paper.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Reserved slot: 20 minutes (Hari 1, 15:05 hingga 15:25). Trainees open lab\ in the terminal and start opencode. Walk the first step live on the projector, then let pairs continue with the web guide. Stop 3 minutes early for the human-check discussion.</a:t>
            </a:r>
            <a:endParaRPr lang="en-MY"/>
          </a:p>
        </p:txBody>
      </p:sp>
    </p:spTree>
    <p:extLst>
      <p:ext uri="{BB962C8B-B14F-4D97-AF65-F5344CB8AC3E}">
        <p14:creationId xmlns:p14="http://schemas.microsoft.com/office/powerpoint/2010/main" val="3422275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Prompts are identical to the web guide and the W deck, so trainees can copy them. Commands starting with / are project commands in lab/.opencode/commands. Ask each pair to show the output file and read out one human-check result before moving on.</a:t>
            </a:r>
            <a:endParaRPr lang="en-MY"/>
          </a:p>
        </p:txBody>
      </p:sp>
    </p:spTree>
    <p:extLst>
      <p:ext uri="{BB962C8B-B14F-4D97-AF65-F5344CB8AC3E}">
        <p14:creationId xmlns:p14="http://schemas.microsoft.com/office/powerpoint/2010/main" val="40283031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Reminder of the rules for every AI workshop: context, prompt, AI draft, human review against the KRISA/PPrISA template, save evidence. Stress the data rule: synthetic data only.</a:t>
            </a:r>
            <a:endParaRPr lang="en-MY"/>
          </a:p>
        </p:txBody>
      </p:sp>
    </p:spTree>
    <p:extLst>
      <p:ext uri="{BB962C8B-B14F-4D97-AF65-F5344CB8AC3E}">
        <p14:creationId xmlns:p14="http://schemas.microsoft.com/office/powerpoint/2010/main" val="1025746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0"/>
            <a:ext cx="7308850" cy="4113213"/>
          </a:xfrm>
          <a:prstGeom prst="rect">
            <a:avLst/>
          </a:prstGeom>
          <a:noFill/>
          <a:ln w="12700">
            <a:solidFill>
              <a:prstClr val="black"/>
            </a:solidFill>
          </a:ln>
        </p:spPr>
      </p:sp>
      <p:sp>
        <p:nvSpPr>
          <p:cNvPr id="3" name="Notes Placeholder 2"/>
          <p:cNvSpPr>
            <a:spLocks noGrp="1"/>
          </p:cNvSpPr>
          <p:nvPr>
            <p:ph type="body" idx="1"/>
          </p:nvPr>
        </p:nvSpPr>
        <p:spPr>
          <a:xfrm>
            <a:off x="685800" y="5865813"/>
            <a:ext cx="5486400" cy="4799012"/>
          </a:xfrm>
          <a:prstGeom prst="rect">
            <a:avLst/>
          </a:prstGeom>
        </p:spPr>
        <p:txBody>
          <a:bodyPr/>
          <a:lstStyle/>
          <a:p>
            <a:r>
              <a:rPr lang="en-US"/>
              <a:t>Diagram built from the KRISAv2 Beta 2026 / PPrISA 2.0 references. Use the Open chip to show the source page live.</a:t>
            </a:r>
            <a:endParaRPr lang="en-MY"/>
          </a:p>
        </p:txBody>
      </p:sp>
    </p:spTree>
    <p:extLst>
      <p:ext uri="{BB962C8B-B14F-4D97-AF65-F5344CB8AC3E}">
        <p14:creationId xmlns:p14="http://schemas.microsoft.com/office/powerpoint/2010/main" val="4067710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THE THROUGH-LINE
- Where this module sits in the quality flow
- Nine SQA activities map onto five phases. You move one feature, ShopFast, left to right. Module 3 lives in Build-in.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LEARNING OBJECTIVES
- What you will be able to do
- By the end of this 90-minute module, on the ShopFast checkout feature.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WHY REVIEW AT ALL
- The cost of a defect grows with every phase
- Fix it in design and it is a conversation. Fix it in production and it is an incident. This is why we shift left.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THE SHAPE OF THIS MODULE
- Two disciplines, one continuous move
- A design review surfaces what could go wrong; risk ranking decides where the testing goes.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DESIGN REVIEW
- What a design review inspects
- Four lenses. Each asks: is this correct, testable and safe, before we build it?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points on this slide:
- PART A · WALKTHROUGH
- The design we review: ShopFast checkout
- Trace one checkout request end-to-end. At every hop, ask what could break, and how you would test it.
- BUILD-IN · CEGAH
Link each point back to the ShopFast project and ask one trainee to give an example from their own agency.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s://swagger.io/tools/swagger-ui/" TargetMode="External"/><Relationship Id="rId4" Type="http://schemas.openxmlformats.org/officeDocument/2006/relationships/hyperlink" Target="https://www.openapis.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hyperlink" Target="https://owasp.org/Top10/"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hyperlink" Target="https://fth-abr.github.io/sqa-krisa-bengkel/slides/M03/index.html" TargetMode="External"/><Relationship Id="rId4" Type="http://schemas.openxmlformats.org/officeDocument/2006/relationships/hyperlink" Target="https://fth-abr.github.io/sqa-krisa-bengkel/references/pprisa-2.0/templates/word/PPrISA07-PelanPengurusanRisiko.docx"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hyperlink" Target="https://swagger.io/tools/swagger-ui/" TargetMode="External"/><Relationship Id="rId4" Type="http://schemas.openxmlformats.org/officeDocument/2006/relationships/hyperlink" Target="https://www.openapis.or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fth-abr.github.io/sqa-krisa-bengkel/slides/M03/index.html"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hyperlink" Target="https://www.atlassian.com/software/jira" TargetMode="External"/><Relationship Id="rId3" Type="http://schemas.openxmlformats.org/officeDocument/2006/relationships/image" Target="../media/image4.png"/><Relationship Id="rId7" Type="http://schemas.openxmlformats.org/officeDocument/2006/relationships/image" Target="../media/image12.png"/><Relationship Id="rId12" Type="http://schemas.openxmlformats.org/officeDocument/2006/relationships/hyperlink" Target="https://www.drawio.com/"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hyperlink" Target="https://www.openapis.org/" TargetMode="External"/><Relationship Id="rId5" Type="http://schemas.openxmlformats.org/officeDocument/2006/relationships/hyperlink" Target="https://owasp.org/Top10/" TargetMode="External"/><Relationship Id="rId10" Type="http://schemas.openxmlformats.org/officeDocument/2006/relationships/hyperlink" Target="https://swagger.io/tools/swagger-ui/" TargetMode="External"/><Relationship Id="rId4" Type="http://schemas.openxmlformats.org/officeDocument/2006/relationships/image" Target="../media/image8.png"/><Relationship Id="rId9" Type="http://schemas.openxmlformats.org/officeDocument/2006/relationships/hyperlink" Target="https://fth-abr.github.io/sqa-krisa-bengkel/references/krisa-v2-beta-2026/BAB4-FASA-REKA-BENTUK.pdf" TargetMode="External"/><Relationship Id="rId14" Type="http://schemas.openxmlformats.org/officeDocument/2006/relationships/hyperlink" Target="https://owasp.org/www-project-threat-dragon/"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fth-abr.github.io/sqa-krisa-bengkel/references/pprisa-2.0/PPrISA_2.0_Versi_Beta_Februari_2025.pdf#page=71" TargetMode="External"/><Relationship Id="rId13" Type="http://schemas.openxmlformats.org/officeDocument/2006/relationships/hyperlink" Target="https://fth-abr.github.io/sqa-krisa-bengkel/references/pprisa-2.0/templates/word/PPrISA07-PelanPengurusanRisiko.docx" TargetMode="External"/><Relationship Id="rId18" Type="http://schemas.openxmlformats.org/officeDocument/2006/relationships/hyperlink" Target="https://fth-abr.github.io/sqa-krisa-bengkel/references/pprisa-2.0/templates/pdf/PPrISA13-Log_Penyelesaian_Risiko.pdf" TargetMode="External"/><Relationship Id="rId3" Type="http://schemas.openxmlformats.org/officeDocument/2006/relationships/hyperlink" Target="https://fth-abr.github.io/sqa-krisa-bengkel/references/krisa-v2-beta-2026/BAB4-FASA-REKA-BENTUK.pdf#page=4" TargetMode="External"/><Relationship Id="rId21" Type="http://schemas.openxmlformats.org/officeDocument/2006/relationships/hyperlink" Target="https://fth-abr.github.io/sqa-krisa-bengkel/slides/M03/index.html" TargetMode="External"/><Relationship Id="rId7" Type="http://schemas.openxmlformats.org/officeDocument/2006/relationships/hyperlink" Target="https://fth-abr.github.io/sqa-krisa-bengkel/references/krisa-v2-beta-2026/BAB5-FASA-PEMBANGUNAN.pdf#page=30" TargetMode="External"/><Relationship Id="rId12" Type="http://schemas.openxmlformats.org/officeDocument/2006/relationships/hyperlink" Target="https://fth-abr.github.io/sqa-krisa-bengkel/references/templates-D01-D18/pdf/D08_DOKUMEN_SPESIFIKASI_INTEGRASI_DATA.pdf" TargetMode="External"/><Relationship Id="rId17" Type="http://schemas.openxmlformats.org/officeDocument/2006/relationships/hyperlink" Target="https://fth-abr.github.io/sqa-krisa-bengkel/references/pprisa-2.0/templates/word/PPrISA13-LogPenyelesaianRisiko.doc" TargetMode="External"/><Relationship Id="rId2" Type="http://schemas.openxmlformats.org/officeDocument/2006/relationships/notesSlide" Target="../notesSlides/notesSlide21.xml"/><Relationship Id="rId16" Type="http://schemas.openxmlformats.org/officeDocument/2006/relationships/hyperlink" Target="https://fth-abr.github.io/sqa-krisa-bengkel/references/pprisa-2.0/templates/pdf/PPrISA12-Borang_Pelaporan_Risiko.pdf" TargetMode="External"/><Relationship Id="rId20" Type="http://schemas.openxmlformats.org/officeDocument/2006/relationships/hyperlink" Target="https://github.com/FTH-ABR/sqa-krisa-bengkel/blob/main/references/README.md" TargetMode="External"/><Relationship Id="rId1" Type="http://schemas.openxmlformats.org/officeDocument/2006/relationships/slideLayout" Target="../slideLayouts/slideLayout1.xml"/><Relationship Id="rId6" Type="http://schemas.openxmlformats.org/officeDocument/2006/relationships/hyperlink" Target="https://fth-abr.github.io/sqa-krisa-bengkel/references/krisa-v2-beta-2026/BAB1-PERANCANGAN.pdf#page=24" TargetMode="External"/><Relationship Id="rId11" Type="http://schemas.openxmlformats.org/officeDocument/2006/relationships/hyperlink" Target="https://fth-abr.github.io/sqa-krisa-bengkel/references/templates-D01-D18/docx/D08_DOKUMEN_SPESIFIKASI_INTEGRASI_DATA.docx" TargetMode="External"/><Relationship Id="rId5" Type="http://schemas.openxmlformats.org/officeDocument/2006/relationships/hyperlink" Target="https://fth-abr.github.io/sqa-krisa-bengkel/references/krisa-v2-beta-2026/BAB4-FASA-REKA-BENTUK.pdf#page=111" TargetMode="External"/><Relationship Id="rId15" Type="http://schemas.openxmlformats.org/officeDocument/2006/relationships/hyperlink" Target="https://fth-abr.github.io/sqa-krisa-bengkel/references/pprisa-2.0/templates/word/PPrISA12-BorangPelaporanRisiko.doc" TargetMode="External"/><Relationship Id="rId10" Type="http://schemas.openxmlformats.org/officeDocument/2006/relationships/hyperlink" Target="https://fth-abr.github.io/sqa-krisa-bengkel/references/templates-D01-D18/pdf/D04_DOKUMEN_SPESIFIKASI_REKABENTUK_SISTEM_SDS.pdf" TargetMode="External"/><Relationship Id="rId19" Type="http://schemas.openxmlformats.org/officeDocument/2006/relationships/hyperlink" Target="https://sqa.jdn.gov.my/index.php/ms/" TargetMode="External"/><Relationship Id="rId4" Type="http://schemas.openxmlformats.org/officeDocument/2006/relationships/hyperlink" Target="https://fth-abr.github.io/sqa-krisa-bengkel/references/krisa-v2-beta-2026/BAB4-FASA-REKA-BENTUK.pdf#page=10" TargetMode="External"/><Relationship Id="rId9" Type="http://schemas.openxmlformats.org/officeDocument/2006/relationships/hyperlink" Target="https://fth-abr.github.io/sqa-krisa-bengkel/references/templates-D01-D18/docx/D04_DOKUMEN_SPESIFIKASI_REKABENTUK_SISTEM_SDS.docx" TargetMode="External"/><Relationship Id="rId14" Type="http://schemas.openxmlformats.org/officeDocument/2006/relationships/hyperlink" Target="https://fth-abr.github.io/sqa-krisa-bengkel/references/pprisa-2.0/templates/pdf/PPrISA07-Pelan_Pengurusan_Risiko.pdf"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fth-abr.github.io/sqa-krisa-bengkel/workshop-ai/W03-semakan-reka-bentuk-risiko/index.html"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hyperlink" Target="https://opencode.ai/docs/" TargetMode="External"/><Relationship Id="rId5" Type="http://schemas.openxmlformats.org/officeDocument/2006/relationships/hyperlink" Target="https://fth-abr.github.io/sqa-krisa-bengkel/workshop-ai/W00-setup/index.html" TargetMode="External"/><Relationship Id="rId4" Type="http://schemas.openxmlformats.org/officeDocument/2006/relationships/hyperlink" Target="https://fth-abr.github.io/sqa-krisa-bengkel/workshop-ai/W03-semakan-reka-bentuk-risiko/W03-semakan-reka-bentuk-risiko.ppt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fth-abr.github.io/sqa-krisa-bengkel/workshop-ai/W03-semakan-reka-bentuk-risiko/index.html"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hyperlink" Target="https://fth-abr.github.io/sqa-krisa-bengkel/slides/M03/index.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hyperlink" Target="https://fth-abr.github.io/sqa-krisa-bengkel/slides/M03/index.html" TargetMode="External"/><Relationship Id="rId4" Type="http://schemas.openxmlformats.org/officeDocument/2006/relationships/hyperlink" Target="https://opencode.ai/doc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fth-abr.github.io/sqa-krisa-bengkel/slides/M03/index.html" TargetMode="External"/><Relationship Id="rId4" Type="http://schemas.openxmlformats.org/officeDocument/2006/relationships/hyperlink" Target="https://sqa.jdn.gov.my/index.php/ms/garis-panduan/garis-panduan-pembangunan-aplikasi-krisa-versi-beta-202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hyperlink" Target="https://owasp.org/Top10/"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Shape 0"/>
          <p:cNvSpPr/>
          <p:nvPr/>
        </p:nvSpPr>
        <p:spPr>
          <a:xfrm>
            <a:off x="640080" y="1170432"/>
            <a:ext cx="3429000" cy="384048"/>
          </a:xfrm>
          <a:prstGeom prst="roundRect">
            <a:avLst>
              <a:gd name="adj" fmla="val 50000"/>
            </a:avLst>
          </a:prstGeom>
          <a:solidFill>
            <a:srgbClr val="13315C"/>
          </a:solidFill>
          <a:ln w="12700">
            <a:solidFill>
              <a:srgbClr val="3A5C93"/>
            </a:solidFill>
            <a:prstDash val="solid"/>
          </a:ln>
        </p:spPr>
      </p:sp>
      <p:sp>
        <p:nvSpPr>
          <p:cNvPr id="4" name="Text 1"/>
          <p:cNvSpPr/>
          <p:nvPr/>
        </p:nvSpPr>
        <p:spPr>
          <a:xfrm>
            <a:off x="640080" y="1170432"/>
            <a:ext cx="3429000" cy="384048"/>
          </a:xfrm>
          <a:prstGeom prst="rect">
            <a:avLst/>
          </a:prstGeom>
          <a:noFill/>
          <a:ln/>
        </p:spPr>
        <p:txBody>
          <a:bodyPr wrap="square" lIns="0" tIns="0" rIns="0" bIns="0" rtlCol="0" anchor="ctr"/>
          <a:lstStyle/>
          <a:p>
            <a:pPr marL="0" indent="0" algn="ctr">
              <a:buNone/>
            </a:pPr>
            <a:r>
              <a:rPr lang="en-US" sz="1050" b="1" kern="0" spc="150" dirty="0">
                <a:solidFill>
                  <a:srgbClr val="BFD2EE"/>
                </a:solidFill>
                <a:latin typeface="Courier New" pitchFamily="34" charset="0"/>
                <a:ea typeface="Courier New" pitchFamily="34" charset="-122"/>
                <a:cs typeface="Courier New" pitchFamily="34" charset="-120"/>
              </a:rPr>
              <a:t>MODULE 03  ·  BUILD-IN PHASE</a:t>
            </a:r>
            <a:endParaRPr lang="en-US" sz="1050" dirty="0"/>
          </a:p>
        </p:txBody>
      </p:sp>
      <p:sp>
        <p:nvSpPr>
          <p:cNvPr id="5" name="Text 2"/>
          <p:cNvSpPr/>
          <p:nvPr/>
        </p:nvSpPr>
        <p:spPr>
          <a:xfrm>
            <a:off x="640080" y="1828800"/>
            <a:ext cx="10515600" cy="868680"/>
          </a:xfrm>
          <a:prstGeom prst="rect">
            <a:avLst/>
          </a:prstGeom>
          <a:noFill/>
          <a:ln/>
        </p:spPr>
        <p:txBody>
          <a:bodyPr wrap="square" lIns="0" tIns="0" rIns="0" bIns="0" rtlCol="0" anchor="ctr"/>
          <a:lstStyle/>
          <a:p>
            <a:pPr marL="0" indent="0">
              <a:lnSpc>
                <a:spcPct val="98000"/>
              </a:lnSpc>
              <a:buNone/>
            </a:pPr>
            <a:r>
              <a:rPr lang="en-US" sz="5200" b="1" dirty="0">
                <a:solidFill>
                  <a:srgbClr val="FFFFFF"/>
                </a:solidFill>
                <a:latin typeface="Arial" pitchFamily="34" charset="0"/>
                <a:ea typeface="Arial" pitchFamily="34" charset="-122"/>
                <a:cs typeface="Arial" pitchFamily="34" charset="-120"/>
              </a:rPr>
              <a:t>Design Review &amp;</a:t>
            </a:r>
            <a:endParaRPr lang="en-US" sz="5200" dirty="0"/>
          </a:p>
        </p:txBody>
      </p:sp>
      <p:sp>
        <p:nvSpPr>
          <p:cNvPr id="6" name="Text 3"/>
          <p:cNvSpPr/>
          <p:nvPr/>
        </p:nvSpPr>
        <p:spPr>
          <a:xfrm>
            <a:off x="640080" y="2615184"/>
            <a:ext cx="10515600" cy="868680"/>
          </a:xfrm>
          <a:prstGeom prst="rect">
            <a:avLst/>
          </a:prstGeom>
          <a:noFill/>
          <a:ln/>
        </p:spPr>
        <p:txBody>
          <a:bodyPr wrap="square" lIns="0" tIns="0" rIns="0" bIns="0" rtlCol="0" anchor="ctr"/>
          <a:lstStyle/>
          <a:p>
            <a:pPr marL="0" indent="0">
              <a:lnSpc>
                <a:spcPct val="98000"/>
              </a:lnSpc>
              <a:buNone/>
            </a:pPr>
            <a:r>
              <a:rPr lang="en-US" sz="5200" b="1" dirty="0">
                <a:solidFill>
                  <a:srgbClr val="FFFFFF"/>
                </a:solidFill>
                <a:latin typeface="Arial" pitchFamily="34" charset="0"/>
                <a:ea typeface="Arial" pitchFamily="34" charset="-122"/>
                <a:cs typeface="Arial" pitchFamily="34" charset="-120"/>
              </a:rPr>
              <a:t>Risk-Based </a:t>
            </a:r>
            <a:r>
              <a:rPr lang="en-US" sz="5200" b="1" dirty="0">
                <a:solidFill>
                  <a:srgbClr val="7FC6DE"/>
                </a:solidFill>
                <a:latin typeface="Arial" pitchFamily="34" charset="0"/>
                <a:ea typeface="Arial" pitchFamily="34" charset="-122"/>
                <a:cs typeface="Arial" pitchFamily="34" charset="-120"/>
              </a:rPr>
              <a:t>Test Planning</a:t>
            </a:r>
            <a:endParaRPr lang="en-US" sz="5200" dirty="0"/>
          </a:p>
        </p:txBody>
      </p:sp>
      <p:sp>
        <p:nvSpPr>
          <p:cNvPr id="7" name="Text 4"/>
          <p:cNvSpPr/>
          <p:nvPr/>
        </p:nvSpPr>
        <p:spPr>
          <a:xfrm>
            <a:off x="640080" y="3611880"/>
            <a:ext cx="10515600" cy="365760"/>
          </a:xfrm>
          <a:prstGeom prst="rect">
            <a:avLst/>
          </a:prstGeom>
          <a:noFill/>
          <a:ln/>
        </p:spPr>
        <p:txBody>
          <a:bodyPr wrap="square" lIns="0" tIns="0" rIns="0" bIns="0" rtlCol="0" anchor="ctr"/>
          <a:lstStyle/>
          <a:p>
            <a:pPr marL="0" indent="0">
              <a:buNone/>
            </a:pPr>
            <a:r>
              <a:rPr lang="en-US" sz="1600" i="1" dirty="0">
                <a:solidFill>
                  <a:srgbClr val="AEC3E2"/>
                </a:solidFill>
                <a:latin typeface="Calibri" pitchFamily="34" charset="0"/>
                <a:ea typeface="Calibri" pitchFamily="34" charset="-122"/>
                <a:cs typeface="Calibri" pitchFamily="34" charset="-120"/>
              </a:rPr>
              <a:t>Semakan Reka Bentuk &amp; Perancangan Ujian Berasaskan Risiko</a:t>
            </a:r>
            <a:endParaRPr lang="en-US" sz="1600" dirty="0"/>
          </a:p>
        </p:txBody>
      </p:sp>
      <p:sp>
        <p:nvSpPr>
          <p:cNvPr id="8" name="Text 5"/>
          <p:cNvSpPr/>
          <p:nvPr/>
        </p:nvSpPr>
        <p:spPr>
          <a:xfrm>
            <a:off x="640080" y="4069080"/>
            <a:ext cx="8778240" cy="640080"/>
          </a:xfrm>
          <a:prstGeom prst="rect">
            <a:avLst/>
          </a:prstGeom>
          <a:noFill/>
          <a:ln/>
        </p:spPr>
        <p:txBody>
          <a:bodyPr wrap="square" lIns="0" tIns="0" rIns="0" bIns="0" rtlCol="0" anchor="ctr"/>
          <a:lstStyle/>
          <a:p>
            <a:pPr marL="0" indent="0">
              <a:lnSpc>
                <a:spcPct val="110000"/>
              </a:lnSpc>
              <a:buNone/>
            </a:pPr>
            <a:r>
              <a:rPr lang="en-US" sz="1450" dirty="0">
                <a:solidFill>
                  <a:srgbClr val="C9D6EC"/>
                </a:solidFill>
                <a:latin typeface="Calibri" pitchFamily="34" charset="0"/>
                <a:ea typeface="Calibri" pitchFamily="34" charset="-122"/>
                <a:cs typeface="Calibri" pitchFamily="34" charset="-120"/>
              </a:rPr>
              <a:t>Evaluate the system design before development, and plan testing where risk </a:t>
            </a:r>
            <a:r>
              <a:rPr lang="en-US" sz="1450">
                <a:solidFill>
                  <a:srgbClr val="C9D6EC"/>
                </a:solidFill>
                <a:latin typeface="Calibri" pitchFamily="34" charset="0"/>
                <a:ea typeface="Calibri" pitchFamily="34" charset="-122"/>
                <a:cs typeface="Calibri" pitchFamily="34" charset="-120"/>
              </a:rPr>
              <a:t>is highest, practised </a:t>
            </a:r>
            <a:r>
              <a:rPr lang="en-US" sz="1450" dirty="0">
                <a:solidFill>
                  <a:srgbClr val="C9D6EC"/>
                </a:solidFill>
                <a:latin typeface="Calibri" pitchFamily="34" charset="0"/>
                <a:ea typeface="Calibri" pitchFamily="34" charset="-122"/>
                <a:cs typeface="Calibri" pitchFamily="34" charset="-120"/>
              </a:rPr>
              <a:t>end-to-end on one project: ShopFast checkout.</a:t>
            </a:r>
            <a:endParaRPr lang="en-US" sz="1450" dirty="0"/>
          </a:p>
        </p:txBody>
      </p:sp>
      <p:sp>
        <p:nvSpPr>
          <p:cNvPr id="9" name="Shape 6"/>
          <p:cNvSpPr/>
          <p:nvPr/>
        </p:nvSpPr>
        <p:spPr>
          <a:xfrm>
            <a:off x="640080" y="5029200"/>
            <a:ext cx="2487168" cy="786384"/>
          </a:xfrm>
          <a:prstGeom prst="roundRect">
            <a:avLst>
              <a:gd name="adj" fmla="val 9302"/>
            </a:avLst>
          </a:prstGeom>
          <a:solidFill>
            <a:srgbClr val="14315B"/>
          </a:solidFill>
          <a:ln w="12700">
            <a:solidFill>
              <a:srgbClr val="335688"/>
            </a:solidFill>
            <a:prstDash val="solid"/>
          </a:ln>
        </p:spPr>
      </p:sp>
      <p:sp>
        <p:nvSpPr>
          <p:cNvPr id="10" name="Text 7"/>
          <p:cNvSpPr/>
          <p:nvPr/>
        </p:nvSpPr>
        <p:spPr>
          <a:xfrm>
            <a:off x="804672" y="5120640"/>
            <a:ext cx="2212848" cy="237744"/>
          </a:xfrm>
          <a:prstGeom prst="rect">
            <a:avLst/>
          </a:prstGeom>
          <a:noFill/>
          <a:ln/>
        </p:spPr>
        <p:txBody>
          <a:bodyPr wrap="square" lIns="0" tIns="0" rIns="0" bIns="0" rtlCol="0" anchor="ctr"/>
          <a:lstStyle/>
          <a:p>
            <a:pPr marL="0" indent="0">
              <a:buNone/>
            </a:pPr>
            <a:r>
              <a:rPr lang="en-US" sz="900" kern="0" spc="150" dirty="0">
                <a:solidFill>
                  <a:srgbClr val="86A2CC"/>
                </a:solidFill>
                <a:latin typeface="Courier New" pitchFamily="34" charset="0"/>
                <a:ea typeface="Courier New" pitchFamily="34" charset="-122"/>
                <a:cs typeface="Courier New" pitchFamily="34" charset="-120"/>
              </a:rPr>
              <a:t>DURATION</a:t>
            </a:r>
            <a:endParaRPr lang="en-US" sz="900" dirty="0"/>
          </a:p>
        </p:txBody>
      </p:sp>
      <p:sp>
        <p:nvSpPr>
          <p:cNvPr id="11" name="Text 8"/>
          <p:cNvSpPr/>
          <p:nvPr/>
        </p:nvSpPr>
        <p:spPr>
          <a:xfrm>
            <a:off x="804672" y="5349240"/>
            <a:ext cx="2212848" cy="402336"/>
          </a:xfrm>
          <a:prstGeom prst="rect">
            <a:avLst/>
          </a:prstGeom>
          <a:noFill/>
          <a:ln/>
        </p:spPr>
        <p:txBody>
          <a:bodyPr wrap="square" lIns="0" tIns="0" rIns="0" bIns="0" rtlCol="0" anchor="ctr"/>
          <a:lstStyle/>
          <a:p>
            <a:pPr marL="0" indent="0">
              <a:buNone/>
            </a:pPr>
            <a:r>
              <a:rPr lang="en-US" sz="1800" b="1" dirty="0">
                <a:solidFill>
                  <a:srgbClr val="FFFFFF"/>
                </a:solidFill>
                <a:latin typeface="Arial" pitchFamily="34" charset="0"/>
                <a:ea typeface="Arial" pitchFamily="34" charset="-122"/>
                <a:cs typeface="Arial" pitchFamily="34" charset="-120"/>
              </a:rPr>
              <a:t>90 min</a:t>
            </a:r>
            <a:endParaRPr lang="en-US" sz="1800" dirty="0"/>
          </a:p>
        </p:txBody>
      </p:sp>
      <p:sp>
        <p:nvSpPr>
          <p:cNvPr id="12" name="Shape 9"/>
          <p:cNvSpPr/>
          <p:nvPr/>
        </p:nvSpPr>
        <p:spPr>
          <a:xfrm>
            <a:off x="3273552" y="5029200"/>
            <a:ext cx="2487168" cy="786384"/>
          </a:xfrm>
          <a:prstGeom prst="roundRect">
            <a:avLst>
              <a:gd name="adj" fmla="val 9302"/>
            </a:avLst>
          </a:prstGeom>
          <a:solidFill>
            <a:srgbClr val="14315B"/>
          </a:solidFill>
          <a:ln w="12700">
            <a:solidFill>
              <a:srgbClr val="335688"/>
            </a:solidFill>
            <a:prstDash val="solid"/>
          </a:ln>
        </p:spPr>
      </p:sp>
      <p:sp>
        <p:nvSpPr>
          <p:cNvPr id="13" name="Text 10"/>
          <p:cNvSpPr/>
          <p:nvPr/>
        </p:nvSpPr>
        <p:spPr>
          <a:xfrm>
            <a:off x="3438144" y="5120640"/>
            <a:ext cx="2212848" cy="237744"/>
          </a:xfrm>
          <a:prstGeom prst="rect">
            <a:avLst/>
          </a:prstGeom>
          <a:noFill/>
          <a:ln/>
        </p:spPr>
        <p:txBody>
          <a:bodyPr wrap="square" lIns="0" tIns="0" rIns="0" bIns="0" rtlCol="0" anchor="ctr"/>
          <a:lstStyle/>
          <a:p>
            <a:pPr marL="0" indent="0">
              <a:buNone/>
            </a:pPr>
            <a:r>
              <a:rPr lang="en-US" sz="900" kern="0" spc="150" dirty="0">
                <a:solidFill>
                  <a:srgbClr val="86A2CC"/>
                </a:solidFill>
                <a:latin typeface="Courier New" pitchFamily="34" charset="0"/>
                <a:ea typeface="Courier New" pitchFamily="34" charset="-122"/>
                <a:cs typeface="Courier New" pitchFamily="34" charset="-120"/>
              </a:rPr>
              <a:t>FORMAT</a:t>
            </a:r>
            <a:endParaRPr lang="en-US" sz="900" dirty="0"/>
          </a:p>
        </p:txBody>
      </p:sp>
      <p:sp>
        <p:nvSpPr>
          <p:cNvPr id="14" name="Text 11"/>
          <p:cNvSpPr/>
          <p:nvPr/>
        </p:nvSpPr>
        <p:spPr>
          <a:xfrm>
            <a:off x="3438144" y="5349240"/>
            <a:ext cx="2212848" cy="402336"/>
          </a:xfrm>
          <a:prstGeom prst="rect">
            <a:avLst/>
          </a:prstGeom>
          <a:noFill/>
          <a:ln/>
        </p:spPr>
        <p:txBody>
          <a:bodyPr wrap="square" lIns="0" tIns="0" rIns="0" bIns="0" rtlCol="0" anchor="ctr"/>
          <a:lstStyle/>
          <a:p>
            <a:pPr marL="0" indent="0">
              <a:buNone/>
            </a:pPr>
            <a:r>
              <a:rPr lang="en-US" sz="1800" b="1" dirty="0">
                <a:solidFill>
                  <a:srgbClr val="FFFFFF"/>
                </a:solidFill>
                <a:latin typeface="Arial" pitchFamily="34" charset="0"/>
                <a:ea typeface="Arial" pitchFamily="34" charset="-122"/>
                <a:cs typeface="Arial" pitchFamily="34" charset="-120"/>
              </a:rPr>
              <a:t>~80% hands-on</a:t>
            </a:r>
            <a:endParaRPr lang="en-US" sz="1800" dirty="0"/>
          </a:p>
        </p:txBody>
      </p:sp>
      <p:sp>
        <p:nvSpPr>
          <p:cNvPr id="15" name="Shape 12"/>
          <p:cNvSpPr/>
          <p:nvPr/>
        </p:nvSpPr>
        <p:spPr>
          <a:xfrm>
            <a:off x="5907024" y="5029200"/>
            <a:ext cx="2487168" cy="786384"/>
          </a:xfrm>
          <a:prstGeom prst="roundRect">
            <a:avLst>
              <a:gd name="adj" fmla="val 9302"/>
            </a:avLst>
          </a:prstGeom>
          <a:solidFill>
            <a:srgbClr val="14315B"/>
          </a:solidFill>
          <a:ln w="12700">
            <a:solidFill>
              <a:srgbClr val="335688"/>
            </a:solidFill>
            <a:prstDash val="solid"/>
          </a:ln>
        </p:spPr>
      </p:sp>
      <p:sp>
        <p:nvSpPr>
          <p:cNvPr id="16" name="Text 13"/>
          <p:cNvSpPr/>
          <p:nvPr/>
        </p:nvSpPr>
        <p:spPr>
          <a:xfrm>
            <a:off x="6071616" y="5120640"/>
            <a:ext cx="2212848" cy="237744"/>
          </a:xfrm>
          <a:prstGeom prst="rect">
            <a:avLst/>
          </a:prstGeom>
          <a:noFill/>
          <a:ln/>
        </p:spPr>
        <p:txBody>
          <a:bodyPr wrap="square" lIns="0" tIns="0" rIns="0" bIns="0" rtlCol="0" anchor="ctr"/>
          <a:lstStyle/>
          <a:p>
            <a:pPr marL="0" indent="0">
              <a:buNone/>
            </a:pPr>
            <a:r>
              <a:rPr lang="en-US" sz="900" kern="0" spc="150" dirty="0">
                <a:solidFill>
                  <a:srgbClr val="86A2CC"/>
                </a:solidFill>
                <a:latin typeface="Courier New" pitchFamily="34" charset="0"/>
                <a:ea typeface="Courier New" pitchFamily="34" charset="-122"/>
                <a:cs typeface="Courier New" pitchFamily="34" charset="-120"/>
              </a:rPr>
              <a:t>PROJECT</a:t>
            </a:r>
            <a:endParaRPr lang="en-US" sz="900" dirty="0"/>
          </a:p>
        </p:txBody>
      </p:sp>
      <p:sp>
        <p:nvSpPr>
          <p:cNvPr id="17" name="Text 14"/>
          <p:cNvSpPr/>
          <p:nvPr/>
        </p:nvSpPr>
        <p:spPr>
          <a:xfrm>
            <a:off x="6071616" y="5349240"/>
            <a:ext cx="2212848" cy="402336"/>
          </a:xfrm>
          <a:prstGeom prst="rect">
            <a:avLst/>
          </a:prstGeom>
          <a:noFill/>
          <a:ln/>
        </p:spPr>
        <p:txBody>
          <a:bodyPr wrap="square" lIns="0" tIns="0" rIns="0" bIns="0" rtlCol="0" anchor="ctr"/>
          <a:lstStyle/>
          <a:p>
            <a:pPr marL="0" indent="0">
              <a:buNone/>
            </a:pPr>
            <a:r>
              <a:rPr lang="en-US" sz="1800" b="1" dirty="0">
                <a:solidFill>
                  <a:srgbClr val="FFFFFF"/>
                </a:solidFill>
                <a:latin typeface="Arial" pitchFamily="34" charset="0"/>
                <a:ea typeface="Arial" pitchFamily="34" charset="-122"/>
                <a:cs typeface="Arial" pitchFamily="34" charset="-120"/>
              </a:rPr>
              <a:t>ShopFast</a:t>
            </a:r>
            <a:endParaRPr lang="en-US" sz="1800" dirty="0"/>
          </a:p>
        </p:txBody>
      </p:sp>
      <p:sp>
        <p:nvSpPr>
          <p:cNvPr id="18" name="Shape 15"/>
          <p:cNvSpPr/>
          <p:nvPr/>
        </p:nvSpPr>
        <p:spPr>
          <a:xfrm>
            <a:off x="8540496" y="5029200"/>
            <a:ext cx="2487168" cy="786384"/>
          </a:xfrm>
          <a:prstGeom prst="roundRect">
            <a:avLst>
              <a:gd name="adj" fmla="val 9302"/>
            </a:avLst>
          </a:prstGeom>
          <a:solidFill>
            <a:srgbClr val="14315B"/>
          </a:solidFill>
          <a:ln w="12700">
            <a:solidFill>
              <a:srgbClr val="335688"/>
            </a:solidFill>
            <a:prstDash val="solid"/>
          </a:ln>
        </p:spPr>
      </p:sp>
      <p:sp>
        <p:nvSpPr>
          <p:cNvPr id="19" name="Text 16"/>
          <p:cNvSpPr/>
          <p:nvPr/>
        </p:nvSpPr>
        <p:spPr>
          <a:xfrm>
            <a:off x="8705088" y="5120640"/>
            <a:ext cx="2212848" cy="237744"/>
          </a:xfrm>
          <a:prstGeom prst="rect">
            <a:avLst/>
          </a:prstGeom>
          <a:noFill/>
          <a:ln/>
        </p:spPr>
        <p:txBody>
          <a:bodyPr wrap="square" lIns="0" tIns="0" rIns="0" bIns="0" rtlCol="0" anchor="ctr"/>
          <a:lstStyle/>
          <a:p>
            <a:pPr marL="0" indent="0">
              <a:buNone/>
            </a:pPr>
            <a:r>
              <a:rPr lang="en-US" sz="900" kern="0" spc="150" dirty="0">
                <a:solidFill>
                  <a:srgbClr val="86A2CC"/>
                </a:solidFill>
                <a:latin typeface="Courier New" pitchFamily="34" charset="0"/>
                <a:ea typeface="Courier New" pitchFamily="34" charset="-122"/>
                <a:cs typeface="Courier New" pitchFamily="34" charset="-120"/>
              </a:rPr>
              <a:t>KRISA 2.0</a:t>
            </a:r>
            <a:endParaRPr lang="en-US" sz="900" dirty="0"/>
          </a:p>
        </p:txBody>
      </p:sp>
      <p:sp>
        <p:nvSpPr>
          <p:cNvPr id="20" name="Text 17"/>
          <p:cNvSpPr/>
          <p:nvPr/>
        </p:nvSpPr>
        <p:spPr>
          <a:xfrm>
            <a:off x="8705088" y="5349240"/>
            <a:ext cx="2212848" cy="402336"/>
          </a:xfrm>
          <a:prstGeom prst="rect">
            <a:avLst/>
          </a:prstGeom>
          <a:noFill/>
          <a:ln/>
        </p:spPr>
        <p:txBody>
          <a:bodyPr wrap="square" lIns="0" tIns="0" rIns="0" bIns="0" rtlCol="0" anchor="ctr"/>
          <a:lstStyle/>
          <a:p>
            <a:pPr marL="0" indent="0">
              <a:buNone/>
            </a:pPr>
            <a:r>
              <a:rPr lang="en-US" sz="1800" b="1" dirty="0">
                <a:solidFill>
                  <a:srgbClr val="FFFFFF"/>
                </a:solidFill>
                <a:latin typeface="Arial" pitchFamily="34" charset="0"/>
                <a:ea typeface="Arial" pitchFamily="34" charset="-122"/>
                <a:cs typeface="Arial" pitchFamily="34" charset="-120"/>
              </a:rPr>
              <a:t>Ch.4 · SDS</a:t>
            </a:r>
            <a:endParaRPr lang="en-US" sz="1800" dirty="0"/>
          </a:p>
        </p:txBody>
      </p:sp>
      <p:sp>
        <p:nvSpPr>
          <p:cNvPr id="21" name="Text 18"/>
          <p:cNvSpPr/>
          <p:nvPr/>
        </p:nvSpPr>
        <p:spPr>
          <a:xfrm>
            <a:off x="640080" y="6144768"/>
            <a:ext cx="10972800" cy="274320"/>
          </a:xfrm>
          <a:prstGeom prst="rect">
            <a:avLst/>
          </a:prstGeom>
          <a:noFill/>
          <a:ln/>
        </p:spPr>
        <p:txBody>
          <a:bodyPr wrap="square" lIns="0" tIns="0" rIns="0" bIns="0" rtlCol="0" anchor="ctr"/>
          <a:lstStyle/>
          <a:p>
            <a:pPr marL="0" indent="0">
              <a:buNone/>
            </a:pPr>
            <a:r>
              <a:rPr lang="en-US" sz="950" kern="0" spc="50" dirty="0">
                <a:solidFill>
                  <a:srgbClr val="7C93B8"/>
                </a:solidFill>
                <a:latin typeface="Courier New" pitchFamily="34" charset="0"/>
                <a:ea typeface="Courier New" pitchFamily="34" charset="-122"/>
                <a:cs typeface="Courier New" pitchFamily="34" charset="-120"/>
              </a:rPr>
              <a:t>SQA Hands-On Workshop  ·  Aligned to KRISA 2.0 (JDN)  ·  Trainer: Al-Abrar bin Abdul Wahid</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API CONTRACT</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Review the contract, not just the happy path</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An </a:t>
            </a:r>
            <a:r>
              <a:rPr lang="en-US" sz="1350" dirty="0">
                <a:solidFill>
                  <a:srgbClr val="5A6879"/>
                </a:solidFill>
                <a:latin typeface="Calibri" pitchFamily="34" charset="0"/>
                <a:ea typeface="Calibri" pitchFamily="34" charset="-122"/>
                <a:cs typeface="Calibri" pitchFamily="34" charset="-120"/>
                <a:hlinkClick r:id="rId4"/>
              </a:rPr>
              <a:t>OpenAPI</a:t>
            </a:r>
            <a:r>
              <a:rPr lang="en-US" sz="1350" dirty="0">
                <a:solidFill>
                  <a:srgbClr val="5A6879"/>
                </a:solidFill>
                <a:latin typeface="Calibri" pitchFamily="34" charset="0"/>
                <a:ea typeface="Calibri" pitchFamily="34" charset="-122"/>
                <a:cs typeface="Calibri" pitchFamily="34" charset="-120"/>
              </a:rPr>
              <a:t> / </a:t>
            </a:r>
            <a:r>
              <a:rPr lang="en-US" sz="1350" dirty="0">
                <a:solidFill>
                  <a:srgbClr val="5A6879"/>
                </a:solidFill>
                <a:latin typeface="Calibri" pitchFamily="34" charset="0"/>
                <a:ea typeface="Calibri" pitchFamily="34" charset="-122"/>
                <a:cs typeface="Calibri" pitchFamily="34" charset="-120"/>
                <a:hlinkClick r:id="rId5"/>
              </a:rPr>
              <a:t>Swagger</a:t>
            </a:r>
            <a:r>
              <a:rPr lang="en-US" sz="1350" dirty="0">
                <a:solidFill>
                  <a:srgbClr val="5A6879"/>
                </a:solidFill>
                <a:latin typeface="Calibri" pitchFamily="34" charset="0"/>
                <a:ea typeface="Calibri" pitchFamily="34" charset="-122"/>
                <a:cs typeface="Calibri" pitchFamily="34" charset="-120"/>
              </a:rPr>
              <a:t> spec is a testable promise. Read it like a tester: where are the failure paths?</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08 / 18</a:t>
            </a:r>
            <a:endParaRPr lang="en-US" sz="800" dirty="0"/>
          </a:p>
        </p:txBody>
      </p:sp>
      <p:sp>
        <p:nvSpPr>
          <p:cNvPr id="10" name="Shape 7"/>
          <p:cNvSpPr/>
          <p:nvPr/>
        </p:nvSpPr>
        <p:spPr>
          <a:xfrm>
            <a:off x="640080" y="1920240"/>
            <a:ext cx="5074920" cy="3886200"/>
          </a:xfrm>
          <a:prstGeom prst="roundRect">
            <a:avLst>
              <a:gd name="adj" fmla="val 2353"/>
            </a:avLst>
          </a:prstGeom>
          <a:solidFill>
            <a:srgbClr val="0F2A52"/>
          </a:solidFill>
          <a:ln w="12700">
            <a:solidFill>
              <a:srgbClr val="0F2A52"/>
            </a:solidFill>
            <a:prstDash val="solid"/>
          </a:ln>
        </p:spPr>
      </p:sp>
      <p:sp>
        <p:nvSpPr>
          <p:cNvPr id="11" name="Text 8"/>
          <p:cNvSpPr/>
          <p:nvPr/>
        </p:nvSpPr>
        <p:spPr>
          <a:xfrm>
            <a:off x="932688" y="2103120"/>
            <a:ext cx="4526280" cy="274320"/>
          </a:xfrm>
          <a:prstGeom prst="rect">
            <a:avLst/>
          </a:prstGeom>
          <a:noFill/>
          <a:ln/>
        </p:spPr>
        <p:txBody>
          <a:bodyPr wrap="square" lIns="0" tIns="0" rIns="0" bIns="0" rtlCol="0" anchor="ctr"/>
          <a:lstStyle/>
          <a:p>
            <a:pPr marL="0" indent="0">
              <a:buNone/>
            </a:pPr>
            <a:r>
              <a:rPr lang="en-US" sz="1000" b="1" dirty="0">
                <a:solidFill>
                  <a:srgbClr val="7FC6DE"/>
                </a:solidFill>
                <a:latin typeface="Courier New" pitchFamily="34" charset="0"/>
                <a:ea typeface="Courier New" pitchFamily="34" charset="-122"/>
                <a:cs typeface="Courier New" pitchFamily="34" charset="-120"/>
              </a:rPr>
              <a:t>checkout.openapi.yaml</a:t>
            </a:r>
            <a:endParaRPr lang="en-US" sz="1000" dirty="0"/>
          </a:p>
        </p:txBody>
      </p:sp>
      <p:sp>
        <p:nvSpPr>
          <p:cNvPr id="12" name="Text 9"/>
          <p:cNvSpPr/>
          <p:nvPr/>
        </p:nvSpPr>
        <p:spPr>
          <a:xfrm>
            <a:off x="932688" y="2487168"/>
            <a:ext cx="4572000" cy="274320"/>
          </a:xfrm>
          <a:prstGeom prst="rect">
            <a:avLst/>
          </a:prstGeom>
          <a:noFill/>
          <a:ln/>
        </p:spPr>
        <p:txBody>
          <a:bodyPr wrap="square" lIns="0" tIns="0" rIns="0" bIns="0" rtlCol="0" anchor="ctr"/>
          <a:lstStyle/>
          <a:p>
            <a:pPr marL="0" indent="0">
              <a:buNone/>
            </a:pPr>
            <a:r>
              <a:rPr lang="en-US" sz="1200" b="1" dirty="0">
                <a:solidFill>
                  <a:srgbClr val="C7E3F2"/>
                </a:solidFill>
                <a:latin typeface="Courier New" pitchFamily="34" charset="0"/>
                <a:ea typeface="Courier New" pitchFamily="34" charset="-122"/>
                <a:cs typeface="Courier New" pitchFamily="34" charset="-120"/>
              </a:rPr>
              <a:t>POST /api/checkout</a:t>
            </a:r>
            <a:endParaRPr lang="en-US" sz="1200" dirty="0"/>
          </a:p>
        </p:txBody>
      </p:sp>
      <p:sp>
        <p:nvSpPr>
          <p:cNvPr id="13" name="Text 10"/>
          <p:cNvSpPr/>
          <p:nvPr/>
        </p:nvSpPr>
        <p:spPr>
          <a:xfrm>
            <a:off x="932688" y="2784348"/>
            <a:ext cx="4572000" cy="274320"/>
          </a:xfrm>
          <a:prstGeom prst="rect">
            <a:avLst/>
          </a:prstGeom>
          <a:noFill/>
          <a:ln/>
        </p:spPr>
        <p:txBody>
          <a:bodyPr wrap="square" lIns="0" tIns="0" rIns="0" bIns="0" rtlCol="0" anchor="ctr"/>
          <a:lstStyle/>
          <a:p>
            <a:pPr marL="0" indent="0">
              <a:buNone/>
            </a:pPr>
            <a:r>
              <a:rPr lang="en-US" sz="1200" dirty="0">
                <a:solidFill>
                  <a:srgbClr val="9FB8DB"/>
                </a:solidFill>
                <a:latin typeface="Courier New" pitchFamily="34" charset="0"/>
                <a:ea typeface="Courier New" pitchFamily="34" charset="-122"/>
                <a:cs typeface="Courier New" pitchFamily="34" charset="-120"/>
              </a:rPr>
              <a:t>  Idempotency-Key: &lt;uuid&gt;</a:t>
            </a:r>
            <a:endParaRPr lang="en-US" sz="1200" dirty="0"/>
          </a:p>
        </p:txBody>
      </p:sp>
      <p:sp>
        <p:nvSpPr>
          <p:cNvPr id="14" name="Text 11"/>
          <p:cNvSpPr/>
          <p:nvPr/>
        </p:nvSpPr>
        <p:spPr>
          <a:xfrm>
            <a:off x="932688" y="3081528"/>
            <a:ext cx="4572000" cy="274320"/>
          </a:xfrm>
          <a:prstGeom prst="rect">
            <a:avLst/>
          </a:prstGeom>
          <a:noFill/>
          <a:ln/>
        </p:spPr>
        <p:txBody>
          <a:bodyPr wrap="square" lIns="0" tIns="0" rIns="0" bIns="0" rtlCol="0" anchor="ctr"/>
          <a:lstStyle/>
          <a:p>
            <a:pPr marL="0" indent="0">
              <a:buNone/>
            </a:pPr>
            <a:r>
              <a:rPr lang="en-US" sz="1200" dirty="0">
                <a:solidFill>
                  <a:srgbClr val="C9D6EC"/>
                </a:solidFill>
                <a:latin typeface="Courier New" pitchFamily="34" charset="0"/>
                <a:ea typeface="Courier New" pitchFamily="34" charset="-122"/>
                <a:cs typeface="Courier New" pitchFamily="34" charset="-120"/>
              </a:rPr>
              <a:t>  body: { cartId, payment,</a:t>
            </a:r>
            <a:endParaRPr lang="en-US" sz="1200" dirty="0"/>
          </a:p>
        </p:txBody>
      </p:sp>
      <p:sp>
        <p:nvSpPr>
          <p:cNvPr id="15" name="Text 12"/>
          <p:cNvSpPr/>
          <p:nvPr/>
        </p:nvSpPr>
        <p:spPr>
          <a:xfrm>
            <a:off x="932688" y="3378708"/>
            <a:ext cx="4572000" cy="274320"/>
          </a:xfrm>
          <a:prstGeom prst="rect">
            <a:avLst/>
          </a:prstGeom>
          <a:noFill/>
          <a:ln/>
        </p:spPr>
        <p:txBody>
          <a:bodyPr wrap="square" lIns="0" tIns="0" rIns="0" bIns="0" rtlCol="0" anchor="ctr"/>
          <a:lstStyle/>
          <a:p>
            <a:pPr marL="0" indent="0">
              <a:buNone/>
            </a:pPr>
            <a:r>
              <a:rPr lang="en-US" sz="1200" dirty="0">
                <a:solidFill>
                  <a:srgbClr val="C9D6EC"/>
                </a:solidFill>
                <a:latin typeface="Courier New" pitchFamily="34" charset="0"/>
                <a:ea typeface="Courier New" pitchFamily="34" charset="-122"/>
                <a:cs typeface="Courier New" pitchFamily="34" charset="-120"/>
              </a:rPr>
              <a:t>         address }</a:t>
            </a:r>
            <a:endParaRPr lang="en-US" sz="1200" dirty="0"/>
          </a:p>
        </p:txBody>
      </p:sp>
      <p:sp>
        <p:nvSpPr>
          <p:cNvPr id="16" name="Text 13"/>
          <p:cNvSpPr/>
          <p:nvPr/>
        </p:nvSpPr>
        <p:spPr>
          <a:xfrm>
            <a:off x="932688" y="3675888"/>
            <a:ext cx="4572000" cy="274320"/>
          </a:xfrm>
          <a:prstGeom prst="rect">
            <a:avLst/>
          </a:prstGeom>
          <a:noFill/>
          <a:ln/>
        </p:spPr>
        <p:txBody>
          <a:bodyPr wrap="square" lIns="0" tIns="0" rIns="0" bIns="0" rtlCol="0" anchor="ctr"/>
          <a:lstStyle/>
          <a:p>
            <a:pPr marL="0" indent="0">
              <a:buNone/>
            </a:pPr>
            <a:r>
              <a:rPr lang="en-US" sz="1200" dirty="0">
                <a:solidFill>
                  <a:srgbClr val="C9D6EC"/>
                </a:solidFill>
                <a:latin typeface="Courier New" pitchFamily="34" charset="0"/>
                <a:ea typeface="Courier New" pitchFamily="34" charset="-122"/>
                <a:cs typeface="Courier New" pitchFamily="34" charset="-120"/>
              </a:rPr>
              <a:t> </a:t>
            </a:r>
            <a:endParaRPr lang="en-US" sz="1200" dirty="0"/>
          </a:p>
        </p:txBody>
      </p:sp>
      <p:sp>
        <p:nvSpPr>
          <p:cNvPr id="17" name="Text 14"/>
          <p:cNvSpPr/>
          <p:nvPr/>
        </p:nvSpPr>
        <p:spPr>
          <a:xfrm>
            <a:off x="932688" y="3973068"/>
            <a:ext cx="4572000" cy="274320"/>
          </a:xfrm>
          <a:prstGeom prst="rect">
            <a:avLst/>
          </a:prstGeom>
          <a:noFill/>
          <a:ln/>
        </p:spPr>
        <p:txBody>
          <a:bodyPr wrap="square" lIns="0" tIns="0" rIns="0" bIns="0" rtlCol="0" anchor="ctr"/>
          <a:lstStyle/>
          <a:p>
            <a:pPr marL="0" indent="0">
              <a:buNone/>
            </a:pPr>
            <a:r>
              <a:rPr lang="en-US" sz="1200" b="1" dirty="0">
                <a:solidFill>
                  <a:srgbClr val="7FC6DE"/>
                </a:solidFill>
                <a:latin typeface="Courier New" pitchFamily="34" charset="0"/>
                <a:ea typeface="Courier New" pitchFamily="34" charset="-122"/>
                <a:cs typeface="Courier New" pitchFamily="34" charset="-120"/>
              </a:rPr>
              <a:t>responses:</a:t>
            </a:r>
            <a:endParaRPr lang="en-US" sz="1200" dirty="0"/>
          </a:p>
        </p:txBody>
      </p:sp>
      <p:sp>
        <p:nvSpPr>
          <p:cNvPr id="18" name="Text 15"/>
          <p:cNvSpPr/>
          <p:nvPr/>
        </p:nvSpPr>
        <p:spPr>
          <a:xfrm>
            <a:off x="932688" y="4270248"/>
            <a:ext cx="4572000" cy="274320"/>
          </a:xfrm>
          <a:prstGeom prst="rect">
            <a:avLst/>
          </a:prstGeom>
          <a:noFill/>
          <a:ln/>
        </p:spPr>
        <p:txBody>
          <a:bodyPr wrap="square" lIns="0" tIns="0" rIns="0" bIns="0" rtlCol="0" anchor="ctr"/>
          <a:lstStyle/>
          <a:p>
            <a:pPr marL="0" indent="0">
              <a:buNone/>
            </a:pPr>
            <a:r>
              <a:rPr lang="en-US" sz="1200" dirty="0">
                <a:solidFill>
                  <a:srgbClr val="9FE0B6"/>
                </a:solidFill>
                <a:latin typeface="Courier New" pitchFamily="34" charset="0"/>
                <a:ea typeface="Courier New" pitchFamily="34" charset="-122"/>
                <a:cs typeface="Courier New" pitchFamily="34" charset="-120"/>
              </a:rPr>
              <a:t>  200  order confirmed</a:t>
            </a:r>
            <a:endParaRPr lang="en-US" sz="1200" dirty="0"/>
          </a:p>
        </p:txBody>
      </p:sp>
      <p:sp>
        <p:nvSpPr>
          <p:cNvPr id="19" name="Text 16"/>
          <p:cNvSpPr/>
          <p:nvPr/>
        </p:nvSpPr>
        <p:spPr>
          <a:xfrm>
            <a:off x="932688" y="4567428"/>
            <a:ext cx="4572000" cy="274320"/>
          </a:xfrm>
          <a:prstGeom prst="rect">
            <a:avLst/>
          </a:prstGeom>
          <a:noFill/>
          <a:ln/>
        </p:spPr>
        <p:txBody>
          <a:bodyPr wrap="square" lIns="0" tIns="0" rIns="0" bIns="0" rtlCol="0" anchor="ctr"/>
          <a:lstStyle/>
          <a:p>
            <a:pPr marL="0" indent="0">
              <a:buNone/>
            </a:pPr>
            <a:r>
              <a:rPr lang="en-US" sz="1200" dirty="0">
                <a:solidFill>
                  <a:srgbClr val="F4C98A"/>
                </a:solidFill>
                <a:latin typeface="Courier New" pitchFamily="34" charset="0"/>
                <a:ea typeface="Courier New" pitchFamily="34" charset="-122"/>
                <a:cs typeface="Courier New" pitchFamily="34" charset="-120"/>
              </a:rPr>
              <a:t>  400  validation error</a:t>
            </a:r>
            <a:endParaRPr lang="en-US" sz="1200" dirty="0"/>
          </a:p>
        </p:txBody>
      </p:sp>
      <p:sp>
        <p:nvSpPr>
          <p:cNvPr id="20" name="Text 17"/>
          <p:cNvSpPr/>
          <p:nvPr/>
        </p:nvSpPr>
        <p:spPr>
          <a:xfrm>
            <a:off x="932688" y="4864608"/>
            <a:ext cx="4572000" cy="274320"/>
          </a:xfrm>
          <a:prstGeom prst="rect">
            <a:avLst/>
          </a:prstGeom>
          <a:noFill/>
          <a:ln/>
        </p:spPr>
        <p:txBody>
          <a:bodyPr wrap="square" lIns="0" tIns="0" rIns="0" bIns="0" rtlCol="0" anchor="ctr"/>
          <a:lstStyle/>
          <a:p>
            <a:pPr marL="0" indent="0">
              <a:buNone/>
            </a:pPr>
            <a:r>
              <a:rPr lang="en-US" sz="1200" dirty="0">
                <a:solidFill>
                  <a:srgbClr val="F4C98A"/>
                </a:solidFill>
                <a:latin typeface="Courier New" pitchFamily="34" charset="0"/>
                <a:ea typeface="Courier New" pitchFamily="34" charset="-122"/>
                <a:cs typeface="Courier New" pitchFamily="34" charset="-120"/>
              </a:rPr>
              <a:t>  409  stock conflict</a:t>
            </a:r>
            <a:endParaRPr lang="en-US" sz="1200" dirty="0"/>
          </a:p>
        </p:txBody>
      </p:sp>
      <p:sp>
        <p:nvSpPr>
          <p:cNvPr id="21" name="Text 18"/>
          <p:cNvSpPr/>
          <p:nvPr/>
        </p:nvSpPr>
        <p:spPr>
          <a:xfrm>
            <a:off x="932688" y="5161788"/>
            <a:ext cx="4572000" cy="274320"/>
          </a:xfrm>
          <a:prstGeom prst="rect">
            <a:avLst/>
          </a:prstGeom>
          <a:noFill/>
          <a:ln/>
        </p:spPr>
        <p:txBody>
          <a:bodyPr wrap="square" lIns="0" tIns="0" rIns="0" bIns="0" rtlCol="0" anchor="ctr"/>
          <a:lstStyle/>
          <a:p>
            <a:pPr marL="0" indent="0">
              <a:buNone/>
            </a:pPr>
            <a:r>
              <a:rPr lang="en-US" sz="1200" dirty="0">
                <a:solidFill>
                  <a:srgbClr val="F0A488"/>
                </a:solidFill>
                <a:latin typeface="Courier New" pitchFamily="34" charset="0"/>
                <a:ea typeface="Courier New" pitchFamily="34" charset="-122"/>
                <a:cs typeface="Courier New" pitchFamily="34" charset="-120"/>
              </a:rPr>
              <a:t>  422  payment declined</a:t>
            </a:r>
            <a:endParaRPr lang="en-US" sz="1200" dirty="0"/>
          </a:p>
        </p:txBody>
      </p:sp>
      <p:sp>
        <p:nvSpPr>
          <p:cNvPr id="22" name="Text 19"/>
          <p:cNvSpPr/>
          <p:nvPr/>
        </p:nvSpPr>
        <p:spPr>
          <a:xfrm>
            <a:off x="932688" y="5458968"/>
            <a:ext cx="4572000" cy="274320"/>
          </a:xfrm>
          <a:prstGeom prst="rect">
            <a:avLst/>
          </a:prstGeom>
          <a:noFill/>
          <a:ln/>
        </p:spPr>
        <p:txBody>
          <a:bodyPr wrap="square" lIns="0" tIns="0" rIns="0" bIns="0" rtlCol="0" anchor="ctr"/>
          <a:lstStyle/>
          <a:p>
            <a:pPr marL="0" indent="0">
              <a:buNone/>
            </a:pPr>
            <a:r>
              <a:rPr lang="en-US" sz="1200" dirty="0">
                <a:solidFill>
                  <a:srgbClr val="F0A488"/>
                </a:solidFill>
                <a:latin typeface="Courier New" pitchFamily="34" charset="0"/>
                <a:ea typeface="Courier New" pitchFamily="34" charset="-122"/>
                <a:cs typeface="Courier New" pitchFamily="34" charset="-120"/>
              </a:rPr>
              <a:t>  5xx  upstream failure</a:t>
            </a:r>
            <a:endParaRPr lang="en-US" sz="1200" dirty="0"/>
          </a:p>
        </p:txBody>
      </p:sp>
      <p:sp>
        <p:nvSpPr>
          <p:cNvPr id="23" name="Text 20"/>
          <p:cNvSpPr/>
          <p:nvPr/>
        </p:nvSpPr>
        <p:spPr>
          <a:xfrm>
            <a:off x="6035040" y="1920240"/>
            <a:ext cx="5513832" cy="274320"/>
          </a:xfrm>
          <a:prstGeom prst="rect">
            <a:avLst/>
          </a:prstGeom>
          <a:noFill/>
          <a:ln/>
        </p:spPr>
        <p:txBody>
          <a:bodyPr wrap="square" lIns="0" tIns="0" rIns="0" bIns="0" rtlCol="0" anchor="ctr"/>
          <a:lstStyle/>
          <a:p>
            <a:pPr marL="0" indent="0">
              <a:buNone/>
            </a:pPr>
            <a:r>
              <a:rPr lang="en-US" sz="1000" b="1" kern="0" spc="140" dirty="0">
                <a:solidFill>
                  <a:srgbClr val="1F6F8B"/>
                </a:solidFill>
                <a:latin typeface="Courier New" pitchFamily="34" charset="0"/>
                <a:ea typeface="Courier New" pitchFamily="34" charset="-122"/>
                <a:cs typeface="Courier New" pitchFamily="34" charset="-120"/>
              </a:rPr>
              <a:t>READ THE SPEC FOR</a:t>
            </a:r>
            <a:endParaRPr lang="en-US" sz="1000" dirty="0"/>
          </a:p>
        </p:txBody>
      </p:sp>
      <p:sp>
        <p:nvSpPr>
          <p:cNvPr id="24" name="Shape 21"/>
          <p:cNvSpPr/>
          <p:nvPr/>
        </p:nvSpPr>
        <p:spPr>
          <a:xfrm>
            <a:off x="6035040" y="2331720"/>
            <a:ext cx="5513832" cy="566928"/>
          </a:xfrm>
          <a:prstGeom prst="roundRect">
            <a:avLst>
              <a:gd name="adj" fmla="val 8065"/>
            </a:avLst>
          </a:prstGeom>
          <a:solidFill>
            <a:srgbClr val="FFFFFF"/>
          </a:solidFill>
          <a:ln w="12700">
            <a:solidFill>
              <a:srgbClr val="D8E0EA"/>
            </a:solidFill>
            <a:prstDash val="solid"/>
          </a:ln>
        </p:spPr>
      </p:sp>
      <p:pic>
        <p:nvPicPr>
          <p:cNvPr id="25" name="Image 1" descr="preencoded.png"/>
          <p:cNvPicPr>
            <a:picLocks noChangeAspect="1"/>
          </p:cNvPicPr>
          <p:nvPr/>
        </p:nvPicPr>
        <p:blipFill>
          <a:blip r:embed="rId6"/>
          <a:stretch>
            <a:fillRect/>
          </a:stretch>
        </p:blipFill>
        <p:spPr>
          <a:xfrm>
            <a:off x="6181344" y="2478024"/>
            <a:ext cx="274320" cy="274320"/>
          </a:xfrm>
          <a:prstGeom prst="rect">
            <a:avLst/>
          </a:prstGeom>
        </p:spPr>
      </p:pic>
      <p:sp>
        <p:nvSpPr>
          <p:cNvPr id="26" name="Text 22"/>
          <p:cNvSpPr/>
          <p:nvPr/>
        </p:nvSpPr>
        <p:spPr>
          <a:xfrm>
            <a:off x="6565392" y="233172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Every </a:t>
            </a:r>
            <a:r>
              <a:rPr lang="en-US" sz="1250">
                <a:solidFill>
                  <a:srgbClr val="26313F"/>
                </a:solidFill>
                <a:latin typeface="Calibri" pitchFamily="34" charset="0"/>
                <a:ea typeface="Calibri" pitchFamily="34" charset="-122"/>
                <a:cs typeface="Calibri" pitchFamily="34" charset="-120"/>
              </a:rPr>
              <a:t>response documented, 2xx</a:t>
            </a:r>
            <a:r>
              <a:rPr lang="en-US" sz="1250" dirty="0">
                <a:solidFill>
                  <a:srgbClr val="26313F"/>
                </a:solidFill>
                <a:latin typeface="Calibri" pitchFamily="34" charset="0"/>
                <a:ea typeface="Calibri" pitchFamily="34" charset="-122"/>
                <a:cs typeface="Calibri" pitchFamily="34" charset="-120"/>
              </a:rPr>
              <a:t>, 4xx and 5xx, not only success</a:t>
            </a:r>
            <a:endParaRPr lang="en-US" sz="1250" dirty="0"/>
          </a:p>
        </p:txBody>
      </p:sp>
      <p:sp>
        <p:nvSpPr>
          <p:cNvPr id="27" name="Shape 23"/>
          <p:cNvSpPr/>
          <p:nvPr/>
        </p:nvSpPr>
        <p:spPr>
          <a:xfrm>
            <a:off x="6035040" y="2971800"/>
            <a:ext cx="5513832" cy="566928"/>
          </a:xfrm>
          <a:prstGeom prst="roundRect">
            <a:avLst>
              <a:gd name="adj" fmla="val 8065"/>
            </a:avLst>
          </a:prstGeom>
          <a:solidFill>
            <a:srgbClr val="FFFFFF"/>
          </a:solidFill>
          <a:ln w="12700">
            <a:solidFill>
              <a:srgbClr val="D8E0EA"/>
            </a:solidFill>
            <a:prstDash val="solid"/>
          </a:ln>
        </p:spPr>
      </p:sp>
      <p:pic>
        <p:nvPicPr>
          <p:cNvPr id="28" name="Image 2" descr="preencoded.png"/>
          <p:cNvPicPr>
            <a:picLocks noChangeAspect="1"/>
          </p:cNvPicPr>
          <p:nvPr/>
        </p:nvPicPr>
        <p:blipFill>
          <a:blip r:embed="rId6"/>
          <a:stretch>
            <a:fillRect/>
          </a:stretch>
        </p:blipFill>
        <p:spPr>
          <a:xfrm>
            <a:off x="6181344" y="3118104"/>
            <a:ext cx="274320" cy="274320"/>
          </a:xfrm>
          <a:prstGeom prst="rect">
            <a:avLst/>
          </a:prstGeom>
        </p:spPr>
      </p:pic>
      <p:sp>
        <p:nvSpPr>
          <p:cNvPr id="29" name="Text 24"/>
          <p:cNvSpPr/>
          <p:nvPr/>
        </p:nvSpPr>
        <p:spPr>
          <a:xfrm>
            <a:off x="6565392" y="297180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A consistent error schema: code · message · field</a:t>
            </a:r>
            <a:endParaRPr lang="en-US" sz="1250" dirty="0"/>
          </a:p>
        </p:txBody>
      </p:sp>
      <p:sp>
        <p:nvSpPr>
          <p:cNvPr id="30" name="Shape 25"/>
          <p:cNvSpPr/>
          <p:nvPr/>
        </p:nvSpPr>
        <p:spPr>
          <a:xfrm>
            <a:off x="6035040" y="3611880"/>
            <a:ext cx="5513832" cy="566928"/>
          </a:xfrm>
          <a:prstGeom prst="roundRect">
            <a:avLst>
              <a:gd name="adj" fmla="val 8065"/>
            </a:avLst>
          </a:prstGeom>
          <a:solidFill>
            <a:srgbClr val="FFFFFF"/>
          </a:solidFill>
          <a:ln w="12700">
            <a:solidFill>
              <a:srgbClr val="D8E0EA"/>
            </a:solidFill>
            <a:prstDash val="solid"/>
          </a:ln>
        </p:spPr>
      </p:sp>
      <p:pic>
        <p:nvPicPr>
          <p:cNvPr id="31" name="Image 3" descr="preencoded.png"/>
          <p:cNvPicPr>
            <a:picLocks noChangeAspect="1"/>
          </p:cNvPicPr>
          <p:nvPr/>
        </p:nvPicPr>
        <p:blipFill>
          <a:blip r:embed="rId6"/>
          <a:stretch>
            <a:fillRect/>
          </a:stretch>
        </p:blipFill>
        <p:spPr>
          <a:xfrm>
            <a:off x="6181344" y="3758184"/>
            <a:ext cx="274320" cy="274320"/>
          </a:xfrm>
          <a:prstGeom prst="rect">
            <a:avLst/>
          </a:prstGeom>
        </p:spPr>
      </p:pic>
      <p:sp>
        <p:nvSpPr>
          <p:cNvPr id="32" name="Text 26"/>
          <p:cNvSpPr/>
          <p:nvPr/>
        </p:nvSpPr>
        <p:spPr>
          <a:xfrm>
            <a:off x="6565392" y="361188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Idempotency on checkout / payment to prevent double-charge</a:t>
            </a:r>
            <a:endParaRPr lang="en-US" sz="1250" dirty="0"/>
          </a:p>
        </p:txBody>
      </p:sp>
      <p:sp>
        <p:nvSpPr>
          <p:cNvPr id="33" name="Shape 27"/>
          <p:cNvSpPr/>
          <p:nvPr/>
        </p:nvSpPr>
        <p:spPr>
          <a:xfrm>
            <a:off x="6035040" y="4251960"/>
            <a:ext cx="5513832" cy="566928"/>
          </a:xfrm>
          <a:prstGeom prst="roundRect">
            <a:avLst>
              <a:gd name="adj" fmla="val 8065"/>
            </a:avLst>
          </a:prstGeom>
          <a:solidFill>
            <a:srgbClr val="FFFFFF"/>
          </a:solidFill>
          <a:ln w="12700">
            <a:solidFill>
              <a:srgbClr val="D8E0EA"/>
            </a:solidFill>
            <a:prstDash val="solid"/>
          </a:ln>
        </p:spPr>
      </p:sp>
      <p:pic>
        <p:nvPicPr>
          <p:cNvPr id="34" name="Image 4" descr="preencoded.png"/>
          <p:cNvPicPr>
            <a:picLocks noChangeAspect="1"/>
          </p:cNvPicPr>
          <p:nvPr/>
        </p:nvPicPr>
        <p:blipFill>
          <a:blip r:embed="rId6"/>
          <a:stretch>
            <a:fillRect/>
          </a:stretch>
        </p:blipFill>
        <p:spPr>
          <a:xfrm>
            <a:off x="6181344" y="4398264"/>
            <a:ext cx="274320" cy="274320"/>
          </a:xfrm>
          <a:prstGeom prst="rect">
            <a:avLst/>
          </a:prstGeom>
        </p:spPr>
      </p:pic>
      <p:sp>
        <p:nvSpPr>
          <p:cNvPr id="35" name="Text 28"/>
          <p:cNvSpPr/>
          <p:nvPr/>
        </p:nvSpPr>
        <p:spPr>
          <a:xfrm>
            <a:off x="6565392" y="425196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Explicit authentication &amp; authorization per endpoint</a:t>
            </a:r>
            <a:endParaRPr lang="en-US" sz="1250" dirty="0"/>
          </a:p>
        </p:txBody>
      </p:sp>
      <p:sp>
        <p:nvSpPr>
          <p:cNvPr id="36" name="Shape 29"/>
          <p:cNvSpPr/>
          <p:nvPr/>
        </p:nvSpPr>
        <p:spPr>
          <a:xfrm>
            <a:off x="6035040" y="4892040"/>
            <a:ext cx="5513832" cy="566928"/>
          </a:xfrm>
          <a:prstGeom prst="roundRect">
            <a:avLst>
              <a:gd name="adj" fmla="val 8065"/>
            </a:avLst>
          </a:prstGeom>
          <a:solidFill>
            <a:srgbClr val="FFFFFF"/>
          </a:solidFill>
          <a:ln w="12700">
            <a:solidFill>
              <a:srgbClr val="D8E0EA"/>
            </a:solidFill>
            <a:prstDash val="solid"/>
          </a:ln>
        </p:spPr>
      </p:sp>
      <p:pic>
        <p:nvPicPr>
          <p:cNvPr id="37" name="Image 5" descr="preencoded.png"/>
          <p:cNvPicPr>
            <a:picLocks noChangeAspect="1"/>
          </p:cNvPicPr>
          <p:nvPr/>
        </p:nvPicPr>
        <p:blipFill>
          <a:blip r:embed="rId6"/>
          <a:stretch>
            <a:fillRect/>
          </a:stretch>
        </p:blipFill>
        <p:spPr>
          <a:xfrm>
            <a:off x="6181344" y="5038344"/>
            <a:ext cx="274320" cy="274320"/>
          </a:xfrm>
          <a:prstGeom prst="rect">
            <a:avLst/>
          </a:prstGeom>
        </p:spPr>
      </p:pic>
      <p:sp>
        <p:nvSpPr>
          <p:cNvPr id="38" name="Text 30"/>
          <p:cNvSpPr/>
          <p:nvPr/>
        </p:nvSpPr>
        <p:spPr>
          <a:xfrm>
            <a:off x="6565392" y="489204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Typed input constraints you can assert against</a:t>
            </a:r>
            <a:endParaRPr lang="en-US" sz="1250" dirty="0"/>
          </a:p>
        </p:txBody>
      </p:sp>
      <p:sp>
        <p:nvSpPr>
          <p:cNvPr id="39" name="Shape 31"/>
          <p:cNvSpPr/>
          <p:nvPr/>
        </p:nvSpPr>
        <p:spPr>
          <a:xfrm>
            <a:off x="6035040" y="5532120"/>
            <a:ext cx="5513832" cy="566928"/>
          </a:xfrm>
          <a:prstGeom prst="roundRect">
            <a:avLst>
              <a:gd name="adj" fmla="val 8065"/>
            </a:avLst>
          </a:prstGeom>
          <a:solidFill>
            <a:srgbClr val="FFFFFF"/>
          </a:solidFill>
          <a:ln w="12700">
            <a:solidFill>
              <a:srgbClr val="D8E0EA"/>
            </a:solidFill>
            <a:prstDash val="solid"/>
          </a:ln>
        </p:spPr>
      </p:sp>
      <p:pic>
        <p:nvPicPr>
          <p:cNvPr id="40" name="Image 6" descr="preencoded.png"/>
          <p:cNvPicPr>
            <a:picLocks noChangeAspect="1"/>
          </p:cNvPicPr>
          <p:nvPr/>
        </p:nvPicPr>
        <p:blipFill>
          <a:blip r:embed="rId6"/>
          <a:stretch>
            <a:fillRect/>
          </a:stretch>
        </p:blipFill>
        <p:spPr>
          <a:xfrm>
            <a:off x="6181344" y="5678424"/>
            <a:ext cx="274320" cy="274320"/>
          </a:xfrm>
          <a:prstGeom prst="rect">
            <a:avLst/>
          </a:prstGeom>
        </p:spPr>
      </p:pic>
      <p:sp>
        <p:nvSpPr>
          <p:cNvPr id="41" name="Text 32"/>
          <p:cNvSpPr/>
          <p:nvPr/>
        </p:nvSpPr>
        <p:spPr>
          <a:xfrm>
            <a:off x="6565392" y="5532120"/>
            <a:ext cx="4828032" cy="566928"/>
          </a:xfrm>
          <a:prstGeom prst="rect">
            <a:avLst/>
          </a:prstGeom>
          <a:noFill/>
          <a:ln/>
        </p:spPr>
        <p:txBody>
          <a:bodyPr wrap="square" lIns="0" tIns="0" rIns="0" bIns="0" rtlCol="0" anchor="ctr"/>
          <a:lstStyle/>
          <a:p>
            <a:pPr marL="0" indent="0">
              <a:lnSpc>
                <a:spcPct val="100000"/>
              </a:lnSpc>
              <a:buNone/>
            </a:pPr>
            <a:r>
              <a:rPr lang="en-US" sz="1250" dirty="0">
                <a:solidFill>
                  <a:srgbClr val="26313F"/>
                </a:solidFill>
                <a:latin typeface="Calibri" pitchFamily="34" charset="0"/>
                <a:ea typeface="Calibri" pitchFamily="34" charset="-122"/>
                <a:cs typeface="Calibri" pitchFamily="34" charset="-120"/>
              </a:rPr>
              <a:t>A versioning strategy for breaking changes</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SECURITY REVIEW</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Review the design against </a:t>
            </a:r>
            <a:r>
              <a:rPr lang="en-US" sz="2700" b="1" dirty="0">
                <a:solidFill>
                  <a:srgbClr val="0F1620"/>
                </a:solidFill>
                <a:latin typeface="Arial" pitchFamily="34" charset="0"/>
                <a:ea typeface="Arial" pitchFamily="34" charset="-122"/>
                <a:cs typeface="Arial" pitchFamily="34" charset="-120"/>
                <a:hlinkClick r:id="rId4"/>
              </a:rPr>
              <a:t>OWASP Top 10</a:t>
            </a:r>
            <a:r>
              <a:rPr lang="en-US" sz="2700" b="1" dirty="0">
                <a:solidFill>
                  <a:srgbClr val="0F1620"/>
                </a:solidFill>
                <a:latin typeface="Arial" pitchFamily="34" charset="0"/>
                <a:ea typeface="Arial" pitchFamily="34" charset="-122"/>
                <a:cs typeface="Arial" pitchFamily="34" charset="-120"/>
              </a:rPr>
              <a:t> : 2025</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The </a:t>
            </a:r>
            <a:r>
              <a:rPr lang="en-US" sz="1350">
                <a:solidFill>
                  <a:srgbClr val="5A6879"/>
                </a:solidFill>
                <a:latin typeface="Calibri" pitchFamily="34" charset="0"/>
                <a:ea typeface="Calibri" pitchFamily="34" charset="-122"/>
                <a:cs typeface="Calibri" pitchFamily="34" charset="-120"/>
              </a:rPr>
              <a:t>current edition, released </a:t>
            </a:r>
            <a:r>
              <a:rPr lang="en-US" sz="1350" dirty="0">
                <a:solidFill>
                  <a:srgbClr val="5A6879"/>
                </a:solidFill>
                <a:latin typeface="Calibri" pitchFamily="34" charset="0"/>
                <a:ea typeface="Calibri" pitchFamily="34" charset="-122"/>
                <a:cs typeface="Calibri" pitchFamily="34" charset="-120"/>
              </a:rPr>
              <a:t>November 2025, the first update since 2021. Four categories are decided at design time.</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09 / 18</a:t>
            </a:r>
            <a:endParaRPr lang="en-US" sz="800" dirty="0"/>
          </a:p>
        </p:txBody>
      </p:sp>
      <p:sp>
        <p:nvSpPr>
          <p:cNvPr id="10" name="Shape 7"/>
          <p:cNvSpPr/>
          <p:nvPr/>
        </p:nvSpPr>
        <p:spPr>
          <a:xfrm>
            <a:off x="640080" y="1965960"/>
            <a:ext cx="5257800" cy="402336"/>
          </a:xfrm>
          <a:prstGeom prst="roundRect">
            <a:avLst>
              <a:gd name="adj" fmla="val 11364"/>
            </a:avLst>
          </a:prstGeom>
          <a:solidFill>
            <a:srgbClr val="E4F0F3"/>
          </a:solidFill>
          <a:ln w="12700">
            <a:solidFill>
              <a:srgbClr val="1F6F8B"/>
            </a:solidFill>
            <a:prstDash val="solid"/>
          </a:ln>
        </p:spPr>
      </p:sp>
      <p:sp>
        <p:nvSpPr>
          <p:cNvPr id="11" name="Text 8"/>
          <p:cNvSpPr/>
          <p:nvPr/>
        </p:nvSpPr>
        <p:spPr>
          <a:xfrm>
            <a:off x="749808" y="1965960"/>
            <a:ext cx="566928" cy="402336"/>
          </a:xfrm>
          <a:prstGeom prst="rect">
            <a:avLst/>
          </a:prstGeom>
          <a:noFill/>
          <a:ln/>
        </p:spPr>
        <p:txBody>
          <a:bodyPr wrap="square" lIns="0" tIns="0" rIns="0" bIns="0" rtlCol="0" anchor="ctr"/>
          <a:lstStyle/>
          <a:p>
            <a:pPr marL="0" indent="0">
              <a:buNone/>
            </a:pPr>
            <a:r>
              <a:rPr lang="en-US" sz="1100" b="1" dirty="0">
                <a:solidFill>
                  <a:srgbClr val="155566"/>
                </a:solidFill>
                <a:latin typeface="Courier New" pitchFamily="34" charset="0"/>
                <a:ea typeface="Courier New" pitchFamily="34" charset="-122"/>
                <a:cs typeface="Courier New" pitchFamily="34" charset="-120"/>
              </a:rPr>
              <a:t>A01</a:t>
            </a:r>
            <a:endParaRPr lang="en-US" sz="1100" dirty="0"/>
          </a:p>
        </p:txBody>
      </p:sp>
      <p:sp>
        <p:nvSpPr>
          <p:cNvPr id="12" name="Text 9"/>
          <p:cNvSpPr/>
          <p:nvPr/>
        </p:nvSpPr>
        <p:spPr>
          <a:xfrm>
            <a:off x="1353312" y="1965960"/>
            <a:ext cx="4434840" cy="402336"/>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Broken Access Control</a:t>
            </a:r>
            <a:endParaRPr lang="en-US" sz="1250" dirty="0"/>
          </a:p>
        </p:txBody>
      </p:sp>
      <p:sp>
        <p:nvSpPr>
          <p:cNvPr id="13" name="Shape 10"/>
          <p:cNvSpPr/>
          <p:nvPr/>
        </p:nvSpPr>
        <p:spPr>
          <a:xfrm>
            <a:off x="640080" y="2414016"/>
            <a:ext cx="5257800" cy="402336"/>
          </a:xfrm>
          <a:prstGeom prst="roundRect">
            <a:avLst>
              <a:gd name="adj" fmla="val 11364"/>
            </a:avLst>
          </a:prstGeom>
          <a:solidFill>
            <a:srgbClr val="E4F0F3"/>
          </a:solidFill>
          <a:ln w="12700">
            <a:solidFill>
              <a:srgbClr val="1F6F8B"/>
            </a:solidFill>
            <a:prstDash val="solid"/>
          </a:ln>
        </p:spPr>
      </p:sp>
      <p:sp>
        <p:nvSpPr>
          <p:cNvPr id="14" name="Text 11"/>
          <p:cNvSpPr/>
          <p:nvPr/>
        </p:nvSpPr>
        <p:spPr>
          <a:xfrm>
            <a:off x="749808" y="2414016"/>
            <a:ext cx="566928" cy="402336"/>
          </a:xfrm>
          <a:prstGeom prst="rect">
            <a:avLst/>
          </a:prstGeom>
          <a:noFill/>
          <a:ln/>
        </p:spPr>
        <p:txBody>
          <a:bodyPr wrap="square" lIns="0" tIns="0" rIns="0" bIns="0" rtlCol="0" anchor="ctr"/>
          <a:lstStyle/>
          <a:p>
            <a:pPr marL="0" indent="0">
              <a:buNone/>
            </a:pPr>
            <a:r>
              <a:rPr lang="en-US" sz="1100" b="1" dirty="0">
                <a:solidFill>
                  <a:srgbClr val="155566"/>
                </a:solidFill>
                <a:latin typeface="Courier New" pitchFamily="34" charset="0"/>
                <a:ea typeface="Courier New" pitchFamily="34" charset="-122"/>
                <a:cs typeface="Courier New" pitchFamily="34" charset="-120"/>
              </a:rPr>
              <a:t>A02</a:t>
            </a:r>
            <a:endParaRPr lang="en-US" sz="1100" dirty="0"/>
          </a:p>
        </p:txBody>
      </p:sp>
      <p:sp>
        <p:nvSpPr>
          <p:cNvPr id="15" name="Text 12"/>
          <p:cNvSpPr/>
          <p:nvPr/>
        </p:nvSpPr>
        <p:spPr>
          <a:xfrm>
            <a:off x="1353312" y="2414016"/>
            <a:ext cx="4434840" cy="402336"/>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Security Misconfiguration</a:t>
            </a:r>
            <a:endParaRPr lang="en-US" sz="1250" dirty="0"/>
          </a:p>
        </p:txBody>
      </p:sp>
      <p:sp>
        <p:nvSpPr>
          <p:cNvPr id="16" name="Shape 13"/>
          <p:cNvSpPr/>
          <p:nvPr/>
        </p:nvSpPr>
        <p:spPr>
          <a:xfrm>
            <a:off x="640080" y="2862072"/>
            <a:ext cx="5257800" cy="402336"/>
          </a:xfrm>
          <a:prstGeom prst="roundRect">
            <a:avLst>
              <a:gd name="adj" fmla="val 11364"/>
            </a:avLst>
          </a:prstGeom>
          <a:solidFill>
            <a:srgbClr val="FFFFFF"/>
          </a:solidFill>
          <a:ln w="12700">
            <a:solidFill>
              <a:srgbClr val="D8E0EA"/>
            </a:solidFill>
            <a:prstDash val="solid"/>
          </a:ln>
        </p:spPr>
      </p:sp>
      <p:sp>
        <p:nvSpPr>
          <p:cNvPr id="17" name="Text 14"/>
          <p:cNvSpPr/>
          <p:nvPr/>
        </p:nvSpPr>
        <p:spPr>
          <a:xfrm>
            <a:off x="749808" y="2862072"/>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A03</a:t>
            </a:r>
            <a:endParaRPr lang="en-US" sz="1100" dirty="0"/>
          </a:p>
        </p:txBody>
      </p:sp>
      <p:sp>
        <p:nvSpPr>
          <p:cNvPr id="18" name="Text 15"/>
          <p:cNvSpPr/>
          <p:nvPr/>
        </p:nvSpPr>
        <p:spPr>
          <a:xfrm>
            <a:off x="1353312" y="2862072"/>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Software Supply Chain Failures</a:t>
            </a:r>
            <a:endParaRPr lang="en-US" sz="1250" dirty="0"/>
          </a:p>
        </p:txBody>
      </p:sp>
      <p:sp>
        <p:nvSpPr>
          <p:cNvPr id="19" name="Shape 16"/>
          <p:cNvSpPr/>
          <p:nvPr/>
        </p:nvSpPr>
        <p:spPr>
          <a:xfrm>
            <a:off x="640080" y="3310128"/>
            <a:ext cx="5257800" cy="402336"/>
          </a:xfrm>
          <a:prstGeom prst="roundRect">
            <a:avLst>
              <a:gd name="adj" fmla="val 11364"/>
            </a:avLst>
          </a:prstGeom>
          <a:solidFill>
            <a:srgbClr val="FFFFFF"/>
          </a:solidFill>
          <a:ln w="12700">
            <a:solidFill>
              <a:srgbClr val="D8E0EA"/>
            </a:solidFill>
            <a:prstDash val="solid"/>
          </a:ln>
        </p:spPr>
      </p:sp>
      <p:sp>
        <p:nvSpPr>
          <p:cNvPr id="20" name="Text 17"/>
          <p:cNvSpPr/>
          <p:nvPr/>
        </p:nvSpPr>
        <p:spPr>
          <a:xfrm>
            <a:off x="749808" y="3310128"/>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A04</a:t>
            </a:r>
            <a:endParaRPr lang="en-US" sz="1100" dirty="0"/>
          </a:p>
        </p:txBody>
      </p:sp>
      <p:sp>
        <p:nvSpPr>
          <p:cNvPr id="21" name="Text 18"/>
          <p:cNvSpPr/>
          <p:nvPr/>
        </p:nvSpPr>
        <p:spPr>
          <a:xfrm>
            <a:off x="1353312" y="3310128"/>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Cryptographic Failures</a:t>
            </a:r>
            <a:endParaRPr lang="en-US" sz="1250" dirty="0"/>
          </a:p>
        </p:txBody>
      </p:sp>
      <p:sp>
        <p:nvSpPr>
          <p:cNvPr id="22" name="Shape 19"/>
          <p:cNvSpPr/>
          <p:nvPr/>
        </p:nvSpPr>
        <p:spPr>
          <a:xfrm>
            <a:off x="640080" y="3758184"/>
            <a:ext cx="5257800" cy="402336"/>
          </a:xfrm>
          <a:prstGeom prst="roundRect">
            <a:avLst>
              <a:gd name="adj" fmla="val 11364"/>
            </a:avLst>
          </a:prstGeom>
          <a:solidFill>
            <a:srgbClr val="FFFFFF"/>
          </a:solidFill>
          <a:ln w="12700">
            <a:solidFill>
              <a:srgbClr val="D8E0EA"/>
            </a:solidFill>
            <a:prstDash val="solid"/>
          </a:ln>
        </p:spPr>
      </p:sp>
      <p:sp>
        <p:nvSpPr>
          <p:cNvPr id="23" name="Text 20"/>
          <p:cNvSpPr/>
          <p:nvPr/>
        </p:nvSpPr>
        <p:spPr>
          <a:xfrm>
            <a:off x="749808" y="3758184"/>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A05</a:t>
            </a:r>
            <a:endParaRPr lang="en-US" sz="1100" dirty="0"/>
          </a:p>
        </p:txBody>
      </p:sp>
      <p:sp>
        <p:nvSpPr>
          <p:cNvPr id="24" name="Text 21"/>
          <p:cNvSpPr/>
          <p:nvPr/>
        </p:nvSpPr>
        <p:spPr>
          <a:xfrm>
            <a:off x="1353312" y="3758184"/>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Injection</a:t>
            </a:r>
            <a:endParaRPr lang="en-US" sz="1250" dirty="0"/>
          </a:p>
        </p:txBody>
      </p:sp>
      <p:sp>
        <p:nvSpPr>
          <p:cNvPr id="25" name="Shape 22"/>
          <p:cNvSpPr/>
          <p:nvPr/>
        </p:nvSpPr>
        <p:spPr>
          <a:xfrm>
            <a:off x="6291072" y="1965960"/>
            <a:ext cx="5257800" cy="402336"/>
          </a:xfrm>
          <a:prstGeom prst="roundRect">
            <a:avLst>
              <a:gd name="adj" fmla="val 11364"/>
            </a:avLst>
          </a:prstGeom>
          <a:solidFill>
            <a:srgbClr val="E4F0F3"/>
          </a:solidFill>
          <a:ln w="12700">
            <a:solidFill>
              <a:srgbClr val="1F6F8B"/>
            </a:solidFill>
            <a:prstDash val="solid"/>
          </a:ln>
        </p:spPr>
      </p:sp>
      <p:sp>
        <p:nvSpPr>
          <p:cNvPr id="26" name="Text 23"/>
          <p:cNvSpPr/>
          <p:nvPr/>
        </p:nvSpPr>
        <p:spPr>
          <a:xfrm>
            <a:off x="6400800" y="1965960"/>
            <a:ext cx="566928" cy="402336"/>
          </a:xfrm>
          <a:prstGeom prst="rect">
            <a:avLst/>
          </a:prstGeom>
          <a:noFill/>
          <a:ln/>
        </p:spPr>
        <p:txBody>
          <a:bodyPr wrap="square" lIns="0" tIns="0" rIns="0" bIns="0" rtlCol="0" anchor="ctr"/>
          <a:lstStyle/>
          <a:p>
            <a:pPr marL="0" indent="0">
              <a:buNone/>
            </a:pPr>
            <a:r>
              <a:rPr lang="en-US" sz="1100" b="1" dirty="0">
                <a:solidFill>
                  <a:srgbClr val="155566"/>
                </a:solidFill>
                <a:latin typeface="Courier New" pitchFamily="34" charset="0"/>
                <a:ea typeface="Courier New" pitchFamily="34" charset="-122"/>
                <a:cs typeface="Courier New" pitchFamily="34" charset="-120"/>
              </a:rPr>
              <a:t>A06</a:t>
            </a:r>
            <a:endParaRPr lang="en-US" sz="1100" dirty="0"/>
          </a:p>
        </p:txBody>
      </p:sp>
      <p:sp>
        <p:nvSpPr>
          <p:cNvPr id="27" name="Text 24"/>
          <p:cNvSpPr/>
          <p:nvPr/>
        </p:nvSpPr>
        <p:spPr>
          <a:xfrm>
            <a:off x="7004304" y="1965960"/>
            <a:ext cx="4434840" cy="402336"/>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Insecure Design</a:t>
            </a:r>
            <a:endParaRPr lang="en-US" sz="1250" dirty="0"/>
          </a:p>
        </p:txBody>
      </p:sp>
      <p:sp>
        <p:nvSpPr>
          <p:cNvPr id="28" name="Shape 25"/>
          <p:cNvSpPr/>
          <p:nvPr/>
        </p:nvSpPr>
        <p:spPr>
          <a:xfrm>
            <a:off x="6291072" y="2414016"/>
            <a:ext cx="5257800" cy="402336"/>
          </a:xfrm>
          <a:prstGeom prst="roundRect">
            <a:avLst>
              <a:gd name="adj" fmla="val 11364"/>
            </a:avLst>
          </a:prstGeom>
          <a:solidFill>
            <a:srgbClr val="FFFFFF"/>
          </a:solidFill>
          <a:ln w="12700">
            <a:solidFill>
              <a:srgbClr val="D8E0EA"/>
            </a:solidFill>
            <a:prstDash val="solid"/>
          </a:ln>
        </p:spPr>
      </p:sp>
      <p:sp>
        <p:nvSpPr>
          <p:cNvPr id="29" name="Text 26"/>
          <p:cNvSpPr/>
          <p:nvPr/>
        </p:nvSpPr>
        <p:spPr>
          <a:xfrm>
            <a:off x="6400800" y="2414016"/>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A07</a:t>
            </a:r>
            <a:endParaRPr lang="en-US" sz="1100" dirty="0"/>
          </a:p>
        </p:txBody>
      </p:sp>
      <p:sp>
        <p:nvSpPr>
          <p:cNvPr id="30" name="Text 27"/>
          <p:cNvSpPr/>
          <p:nvPr/>
        </p:nvSpPr>
        <p:spPr>
          <a:xfrm>
            <a:off x="7004304" y="2414016"/>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Authentication Failures</a:t>
            </a:r>
            <a:endParaRPr lang="en-US" sz="1250" dirty="0"/>
          </a:p>
        </p:txBody>
      </p:sp>
      <p:sp>
        <p:nvSpPr>
          <p:cNvPr id="31" name="Shape 28"/>
          <p:cNvSpPr/>
          <p:nvPr/>
        </p:nvSpPr>
        <p:spPr>
          <a:xfrm>
            <a:off x="6291072" y="2862072"/>
            <a:ext cx="5257800" cy="402336"/>
          </a:xfrm>
          <a:prstGeom prst="roundRect">
            <a:avLst>
              <a:gd name="adj" fmla="val 11364"/>
            </a:avLst>
          </a:prstGeom>
          <a:solidFill>
            <a:srgbClr val="FFFFFF"/>
          </a:solidFill>
          <a:ln w="12700">
            <a:solidFill>
              <a:srgbClr val="D8E0EA"/>
            </a:solidFill>
            <a:prstDash val="solid"/>
          </a:ln>
        </p:spPr>
      </p:sp>
      <p:sp>
        <p:nvSpPr>
          <p:cNvPr id="32" name="Text 29"/>
          <p:cNvSpPr/>
          <p:nvPr/>
        </p:nvSpPr>
        <p:spPr>
          <a:xfrm>
            <a:off x="6400800" y="2862072"/>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A08</a:t>
            </a:r>
            <a:endParaRPr lang="en-US" sz="1100" dirty="0"/>
          </a:p>
        </p:txBody>
      </p:sp>
      <p:sp>
        <p:nvSpPr>
          <p:cNvPr id="33" name="Text 30"/>
          <p:cNvSpPr/>
          <p:nvPr/>
        </p:nvSpPr>
        <p:spPr>
          <a:xfrm>
            <a:off x="7004304" y="2862072"/>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Software / Data Integrity Failures</a:t>
            </a:r>
            <a:endParaRPr lang="en-US" sz="1250" dirty="0"/>
          </a:p>
        </p:txBody>
      </p:sp>
      <p:sp>
        <p:nvSpPr>
          <p:cNvPr id="34" name="Shape 31"/>
          <p:cNvSpPr/>
          <p:nvPr/>
        </p:nvSpPr>
        <p:spPr>
          <a:xfrm>
            <a:off x="6291072" y="3310128"/>
            <a:ext cx="5257800" cy="402336"/>
          </a:xfrm>
          <a:prstGeom prst="roundRect">
            <a:avLst>
              <a:gd name="adj" fmla="val 11364"/>
            </a:avLst>
          </a:prstGeom>
          <a:solidFill>
            <a:srgbClr val="FFFFFF"/>
          </a:solidFill>
          <a:ln w="12700">
            <a:solidFill>
              <a:srgbClr val="D8E0EA"/>
            </a:solidFill>
            <a:prstDash val="solid"/>
          </a:ln>
        </p:spPr>
      </p:sp>
      <p:sp>
        <p:nvSpPr>
          <p:cNvPr id="35" name="Text 32"/>
          <p:cNvSpPr/>
          <p:nvPr/>
        </p:nvSpPr>
        <p:spPr>
          <a:xfrm>
            <a:off x="6400800" y="3310128"/>
            <a:ext cx="566928" cy="402336"/>
          </a:xfrm>
          <a:prstGeom prst="rect">
            <a:avLst/>
          </a:prstGeom>
          <a:noFill/>
          <a:ln/>
        </p:spPr>
        <p:txBody>
          <a:bodyPr wrap="square" lIns="0" tIns="0" rIns="0" bIns="0" rtlCol="0" anchor="ctr"/>
          <a:lstStyle/>
          <a:p>
            <a:pPr marL="0" indent="0">
              <a:buNone/>
            </a:pPr>
            <a:r>
              <a:rPr lang="en-US" sz="1100" b="1" dirty="0">
                <a:solidFill>
                  <a:srgbClr val="8A97A8"/>
                </a:solidFill>
                <a:latin typeface="Courier New" pitchFamily="34" charset="0"/>
                <a:ea typeface="Courier New" pitchFamily="34" charset="-122"/>
                <a:cs typeface="Courier New" pitchFamily="34" charset="-120"/>
              </a:rPr>
              <a:t>A09</a:t>
            </a:r>
            <a:endParaRPr lang="en-US" sz="1100" dirty="0"/>
          </a:p>
        </p:txBody>
      </p:sp>
      <p:sp>
        <p:nvSpPr>
          <p:cNvPr id="36" name="Text 33"/>
          <p:cNvSpPr/>
          <p:nvPr/>
        </p:nvSpPr>
        <p:spPr>
          <a:xfrm>
            <a:off x="7004304" y="3310128"/>
            <a:ext cx="4434840" cy="402336"/>
          </a:xfrm>
          <a:prstGeom prst="rect">
            <a:avLst/>
          </a:prstGeom>
          <a:noFill/>
          <a:ln/>
        </p:spPr>
        <p:txBody>
          <a:bodyPr wrap="square" lIns="0" tIns="0" rIns="0" bIns="0" rtlCol="0" anchor="ctr"/>
          <a:lstStyle/>
          <a:p>
            <a:pPr marL="0" indent="0">
              <a:buNone/>
            </a:pPr>
            <a:r>
              <a:rPr lang="en-US" sz="1250" dirty="0">
                <a:solidFill>
                  <a:srgbClr val="26313F"/>
                </a:solidFill>
                <a:latin typeface="Calibri" pitchFamily="34" charset="0"/>
                <a:ea typeface="Calibri" pitchFamily="34" charset="-122"/>
                <a:cs typeface="Calibri" pitchFamily="34" charset="-120"/>
              </a:rPr>
              <a:t>Security Logging &amp; Alerting Failures</a:t>
            </a:r>
            <a:endParaRPr lang="en-US" sz="1250" dirty="0"/>
          </a:p>
        </p:txBody>
      </p:sp>
      <p:sp>
        <p:nvSpPr>
          <p:cNvPr id="37" name="Shape 34"/>
          <p:cNvSpPr/>
          <p:nvPr/>
        </p:nvSpPr>
        <p:spPr>
          <a:xfrm>
            <a:off x="6291072" y="3758184"/>
            <a:ext cx="5257800" cy="402336"/>
          </a:xfrm>
          <a:prstGeom prst="roundRect">
            <a:avLst>
              <a:gd name="adj" fmla="val 11364"/>
            </a:avLst>
          </a:prstGeom>
          <a:solidFill>
            <a:srgbClr val="E4F0F3"/>
          </a:solidFill>
          <a:ln w="12700">
            <a:solidFill>
              <a:srgbClr val="1F6F8B"/>
            </a:solidFill>
            <a:prstDash val="solid"/>
          </a:ln>
        </p:spPr>
      </p:sp>
      <p:sp>
        <p:nvSpPr>
          <p:cNvPr id="38" name="Text 35"/>
          <p:cNvSpPr/>
          <p:nvPr/>
        </p:nvSpPr>
        <p:spPr>
          <a:xfrm>
            <a:off x="6400800" y="3758184"/>
            <a:ext cx="566928" cy="402336"/>
          </a:xfrm>
          <a:prstGeom prst="rect">
            <a:avLst/>
          </a:prstGeom>
          <a:noFill/>
          <a:ln/>
        </p:spPr>
        <p:txBody>
          <a:bodyPr wrap="square" lIns="0" tIns="0" rIns="0" bIns="0" rtlCol="0" anchor="ctr"/>
          <a:lstStyle/>
          <a:p>
            <a:pPr marL="0" indent="0">
              <a:buNone/>
            </a:pPr>
            <a:r>
              <a:rPr lang="en-US" sz="1100" b="1" dirty="0">
                <a:solidFill>
                  <a:srgbClr val="155566"/>
                </a:solidFill>
                <a:latin typeface="Courier New" pitchFamily="34" charset="0"/>
                <a:ea typeface="Courier New" pitchFamily="34" charset="-122"/>
                <a:cs typeface="Courier New" pitchFamily="34" charset="-120"/>
              </a:rPr>
              <a:t>A10</a:t>
            </a:r>
            <a:endParaRPr lang="en-US" sz="1100" dirty="0"/>
          </a:p>
        </p:txBody>
      </p:sp>
      <p:sp>
        <p:nvSpPr>
          <p:cNvPr id="39" name="Text 36"/>
          <p:cNvSpPr/>
          <p:nvPr/>
        </p:nvSpPr>
        <p:spPr>
          <a:xfrm>
            <a:off x="7004304" y="3758184"/>
            <a:ext cx="4434840" cy="402336"/>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Mishandling of Exceptional Conditions</a:t>
            </a:r>
            <a:endParaRPr lang="en-US" sz="1250" dirty="0"/>
          </a:p>
        </p:txBody>
      </p:sp>
      <p:sp>
        <p:nvSpPr>
          <p:cNvPr id="40" name="Shape 37"/>
          <p:cNvSpPr/>
          <p:nvPr/>
        </p:nvSpPr>
        <p:spPr>
          <a:xfrm>
            <a:off x="640080" y="4480560"/>
            <a:ext cx="10908792" cy="1234440"/>
          </a:xfrm>
          <a:prstGeom prst="roundRect">
            <a:avLst>
              <a:gd name="adj" fmla="val 7407"/>
            </a:avLst>
          </a:prstGeom>
          <a:solidFill>
            <a:srgbClr val="1B3B73"/>
          </a:solidFill>
          <a:ln w="12700">
            <a:solidFill>
              <a:srgbClr val="1B3B73"/>
            </a:solidFill>
            <a:prstDash val="solid"/>
          </a:ln>
        </p:spPr>
      </p:sp>
      <p:pic>
        <p:nvPicPr>
          <p:cNvPr id="41" name="Image 1" descr="preencoded.png"/>
          <p:cNvPicPr>
            <a:picLocks noChangeAspect="1"/>
          </p:cNvPicPr>
          <p:nvPr/>
        </p:nvPicPr>
        <p:blipFill>
          <a:blip r:embed="rId5"/>
          <a:stretch>
            <a:fillRect/>
          </a:stretch>
        </p:blipFill>
        <p:spPr>
          <a:xfrm>
            <a:off x="960120" y="4882896"/>
            <a:ext cx="420624" cy="420624"/>
          </a:xfrm>
          <a:prstGeom prst="rect">
            <a:avLst/>
          </a:prstGeom>
        </p:spPr>
      </p:pic>
      <p:sp>
        <p:nvSpPr>
          <p:cNvPr id="42" name="Text 38"/>
          <p:cNvSpPr/>
          <p:nvPr/>
        </p:nvSpPr>
        <p:spPr>
          <a:xfrm>
            <a:off x="1554480" y="4553712"/>
            <a:ext cx="9720072" cy="1097280"/>
          </a:xfrm>
          <a:prstGeom prst="rect">
            <a:avLst/>
          </a:prstGeom>
          <a:noFill/>
          <a:ln/>
        </p:spPr>
        <p:txBody>
          <a:bodyPr wrap="square" lIns="0" tIns="0" rIns="0" bIns="0" rtlCol="0" anchor="ctr"/>
          <a:lstStyle/>
          <a:p>
            <a:pPr marL="0" indent="0">
              <a:lnSpc>
                <a:spcPct val="112000"/>
              </a:lnSpc>
              <a:buNone/>
            </a:pPr>
            <a:r>
              <a:rPr lang="en-US" sz="1300" b="1" dirty="0">
                <a:solidFill>
                  <a:srgbClr val="9FE0FF"/>
                </a:solidFill>
                <a:latin typeface="Calibri" pitchFamily="34" charset="0"/>
                <a:ea typeface="Calibri" pitchFamily="34" charset="-122"/>
                <a:cs typeface="Calibri" pitchFamily="34" charset="-120"/>
              </a:rPr>
              <a:t>Fix at design, not in a pen-test.  </a:t>
            </a:r>
            <a:r>
              <a:rPr lang="en-US" sz="1300" dirty="0">
                <a:solidFill>
                  <a:srgbClr val="D7E3F4"/>
                </a:solidFill>
                <a:latin typeface="Calibri" pitchFamily="34" charset="0"/>
                <a:ea typeface="Calibri" pitchFamily="34" charset="-122"/>
                <a:cs typeface="Calibri" pitchFamily="34" charset="-120"/>
              </a:rPr>
              <a:t>A01 access control, A02 misconfiguration, A06 insecure design and A10 mishandling of exceptional conditions are </a:t>
            </a:r>
            <a:r>
              <a:rPr lang="en-US" sz="1300">
                <a:solidFill>
                  <a:srgbClr val="D7E3F4"/>
                </a:solidFill>
                <a:latin typeface="Calibri" pitchFamily="34" charset="0"/>
                <a:ea typeface="Calibri" pitchFamily="34" charset="-122"/>
                <a:cs typeface="Calibri" pitchFamily="34" charset="-120"/>
              </a:rPr>
              <a:t>architecture choices, a </a:t>
            </a:r>
            <a:r>
              <a:rPr lang="en-US" sz="1300" dirty="0">
                <a:solidFill>
                  <a:srgbClr val="D7E3F4"/>
                </a:solidFill>
                <a:latin typeface="Calibri" pitchFamily="34" charset="0"/>
                <a:ea typeface="Calibri" pitchFamily="34" charset="-122"/>
                <a:cs typeface="Calibri" pitchFamily="34" charset="-120"/>
              </a:rPr>
              <a:t>review catches them; a scanner mostly cannot.</a:t>
            </a:r>
            <a:endParaRPr lang="en-US" sz="1300" dirty="0"/>
          </a:p>
        </p:txBody>
      </p:sp>
      <p:sp>
        <p:nvSpPr>
          <p:cNvPr id="43" name="Text 39"/>
          <p:cNvSpPr/>
          <p:nvPr/>
        </p:nvSpPr>
        <p:spPr>
          <a:xfrm>
            <a:off x="640080" y="5870448"/>
            <a:ext cx="10058400" cy="274320"/>
          </a:xfrm>
          <a:prstGeom prst="rect">
            <a:avLst/>
          </a:prstGeom>
          <a:noFill/>
          <a:ln/>
        </p:spPr>
        <p:txBody>
          <a:bodyPr wrap="square" lIns="0" tIns="0" rIns="0" bIns="0" rtlCol="0" anchor="ctr"/>
          <a:lstStyle/>
          <a:p>
            <a:pPr marL="0" indent="0">
              <a:buNone/>
            </a:pPr>
            <a:r>
              <a:rPr lang="en-US" sz="850" dirty="0">
                <a:solidFill>
                  <a:srgbClr val="8A97A8"/>
                </a:solidFill>
                <a:latin typeface="Courier New" pitchFamily="34" charset="0"/>
                <a:ea typeface="Courier New" pitchFamily="34" charset="-122"/>
                <a:cs typeface="Courier New" pitchFamily="34" charset="-120"/>
              </a:rPr>
              <a:t>Source: </a:t>
            </a:r>
            <a:r>
              <a:rPr lang="en-US" sz="850" dirty="0">
                <a:solidFill>
                  <a:srgbClr val="8A97A8"/>
                </a:solidFill>
                <a:latin typeface="Courier New" pitchFamily="34" charset="0"/>
                <a:ea typeface="Courier New" pitchFamily="34" charset="-122"/>
                <a:cs typeface="Courier New" pitchFamily="34" charset="-120"/>
                <a:hlinkClick r:id="rId4"/>
              </a:rPr>
              <a:t>OWASP Top 10</a:t>
            </a:r>
            <a:r>
              <a:rPr lang="en-US" sz="850" dirty="0">
                <a:solidFill>
                  <a:srgbClr val="8A97A8"/>
                </a:solidFill>
                <a:latin typeface="Courier New" pitchFamily="34" charset="0"/>
                <a:ea typeface="Courier New" pitchFamily="34" charset="-122"/>
                <a:cs typeface="Courier New" pitchFamily="34" charset="-120"/>
              </a:rPr>
              <a:t> : 2025, </a:t>
            </a:r>
            <a:r>
              <a:rPr lang="en-US" sz="850" dirty="0">
                <a:solidFill>
                  <a:srgbClr val="8A97A8"/>
                </a:solidFill>
                <a:latin typeface="Courier New" pitchFamily="34" charset="0"/>
                <a:ea typeface="Courier New" pitchFamily="34" charset="-122"/>
                <a:cs typeface="Courier New" pitchFamily="34" charset="-120"/>
                <a:hlinkClick r:id="rId4"/>
              </a:rPr>
              <a:t>owasp.org/Top10</a:t>
            </a:r>
            <a:r>
              <a:rPr lang="en-US" sz="850" dirty="0">
                <a:solidFill>
                  <a:srgbClr val="8A97A8"/>
                </a:solidFill>
                <a:latin typeface="Courier New" pitchFamily="34" charset="0"/>
                <a:ea typeface="Courier New" pitchFamily="34" charset="-122"/>
                <a:cs typeface="Courier New" pitchFamily="34" charset="-120"/>
              </a:rPr>
              <a:t> (highlighted = predominantly design-time).</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SECURITY REVIEW</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Threat-model the design with STRIDE</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A structured way to ask "what can go </a:t>
            </a:r>
            <a:r>
              <a:rPr lang="en-US" sz="1350">
                <a:solidFill>
                  <a:srgbClr val="5A6879"/>
                </a:solidFill>
                <a:latin typeface="Calibri" pitchFamily="34" charset="0"/>
                <a:ea typeface="Calibri" pitchFamily="34" charset="-122"/>
                <a:cs typeface="Calibri" pitchFamily="34" charset="-120"/>
              </a:rPr>
              <a:t>wrong?", one </a:t>
            </a:r>
            <a:r>
              <a:rPr lang="en-US" sz="1350" dirty="0">
                <a:solidFill>
                  <a:srgbClr val="5A6879"/>
                </a:solidFill>
                <a:latin typeface="Calibri" pitchFamily="34" charset="0"/>
                <a:ea typeface="Calibri" pitchFamily="34" charset="-122"/>
                <a:cs typeface="Calibri" pitchFamily="34" charset="-120"/>
              </a:rPr>
              <a:t>threat class at a time, mapped onto ShopFast.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10 / 18</a:t>
            </a:r>
            <a:endParaRPr lang="en-US" sz="800" dirty="0"/>
          </a:p>
        </p:txBody>
      </p:sp>
      <p:sp>
        <p:nvSpPr>
          <p:cNvPr id="10" name="Shape 7"/>
          <p:cNvSpPr/>
          <p:nvPr/>
        </p:nvSpPr>
        <p:spPr>
          <a:xfrm>
            <a:off x="640080" y="2011680"/>
            <a:ext cx="10908792" cy="384048"/>
          </a:xfrm>
          <a:prstGeom prst="rect">
            <a:avLst/>
          </a:prstGeom>
          <a:solidFill>
            <a:srgbClr val="1B3B73"/>
          </a:solidFill>
          <a:ln/>
        </p:spPr>
      </p:sp>
      <p:sp>
        <p:nvSpPr>
          <p:cNvPr id="11" name="Text 8"/>
          <p:cNvSpPr/>
          <p:nvPr/>
        </p:nvSpPr>
        <p:spPr>
          <a:xfrm>
            <a:off x="1271016" y="2011680"/>
            <a:ext cx="1783080" cy="384048"/>
          </a:xfrm>
          <a:prstGeom prst="rect">
            <a:avLst/>
          </a:prstGeom>
          <a:noFill/>
          <a:ln/>
        </p:spPr>
        <p:txBody>
          <a:bodyPr wrap="square" lIns="0" tIns="0" rIns="0" bIns="0" rtlCol="0" anchor="ctr"/>
          <a:lstStyle/>
          <a:p>
            <a:pPr marL="0" indent="0">
              <a:buNone/>
            </a:pPr>
            <a:r>
              <a:rPr lang="en-US" sz="950" b="1" kern="0" spc="100" dirty="0">
                <a:solidFill>
                  <a:srgbClr val="BFD2EE"/>
                </a:solidFill>
                <a:latin typeface="Courier New" pitchFamily="34" charset="0"/>
                <a:ea typeface="Courier New" pitchFamily="34" charset="-122"/>
                <a:cs typeface="Courier New" pitchFamily="34" charset="-120"/>
              </a:rPr>
              <a:t>THREAT</a:t>
            </a:r>
            <a:endParaRPr lang="en-US" sz="950" dirty="0"/>
          </a:p>
        </p:txBody>
      </p:sp>
      <p:sp>
        <p:nvSpPr>
          <p:cNvPr id="12" name="Text 9"/>
          <p:cNvSpPr/>
          <p:nvPr/>
        </p:nvSpPr>
        <p:spPr>
          <a:xfrm>
            <a:off x="3236976" y="2011680"/>
            <a:ext cx="4160520" cy="384048"/>
          </a:xfrm>
          <a:prstGeom prst="rect">
            <a:avLst/>
          </a:prstGeom>
          <a:noFill/>
          <a:ln/>
        </p:spPr>
        <p:txBody>
          <a:bodyPr wrap="square" lIns="0" tIns="0" rIns="0" bIns="0" rtlCol="0" anchor="ctr"/>
          <a:lstStyle/>
          <a:p>
            <a:pPr marL="0" indent="0">
              <a:buNone/>
            </a:pPr>
            <a:r>
              <a:rPr lang="en-US" sz="950" b="1" kern="0" spc="100" dirty="0">
                <a:solidFill>
                  <a:srgbClr val="BFD2EE"/>
                </a:solidFill>
                <a:latin typeface="Courier New" pitchFamily="34" charset="0"/>
                <a:ea typeface="Courier New" pitchFamily="34" charset="-122"/>
                <a:cs typeface="Courier New" pitchFamily="34" charset="-120"/>
              </a:rPr>
              <a:t>SHOPFAST EXAMPLE</a:t>
            </a:r>
            <a:endParaRPr lang="en-US" sz="950" dirty="0"/>
          </a:p>
        </p:txBody>
      </p:sp>
      <p:sp>
        <p:nvSpPr>
          <p:cNvPr id="13" name="Text 10"/>
          <p:cNvSpPr/>
          <p:nvPr/>
        </p:nvSpPr>
        <p:spPr>
          <a:xfrm>
            <a:off x="7580376" y="2011680"/>
            <a:ext cx="3913632" cy="384048"/>
          </a:xfrm>
          <a:prstGeom prst="rect">
            <a:avLst/>
          </a:prstGeom>
          <a:noFill/>
          <a:ln/>
        </p:spPr>
        <p:txBody>
          <a:bodyPr wrap="square" lIns="0" tIns="0" rIns="0" bIns="0" rtlCol="0" anchor="ctr"/>
          <a:lstStyle/>
          <a:p>
            <a:pPr marL="0" indent="0">
              <a:buNone/>
            </a:pPr>
            <a:r>
              <a:rPr lang="en-US" sz="950" b="1" kern="0" spc="100" dirty="0">
                <a:solidFill>
                  <a:srgbClr val="BFD2EE"/>
                </a:solidFill>
                <a:latin typeface="Courier New" pitchFamily="34" charset="0"/>
                <a:ea typeface="Courier New" pitchFamily="34" charset="-122"/>
                <a:cs typeface="Courier New" pitchFamily="34" charset="-120"/>
              </a:rPr>
              <a:t>DESIGN MITIGATION</a:t>
            </a:r>
            <a:endParaRPr lang="en-US" sz="950" dirty="0"/>
          </a:p>
        </p:txBody>
      </p:sp>
      <p:sp>
        <p:nvSpPr>
          <p:cNvPr id="14" name="Shape 11"/>
          <p:cNvSpPr/>
          <p:nvPr/>
        </p:nvSpPr>
        <p:spPr>
          <a:xfrm>
            <a:off x="640080" y="2395728"/>
            <a:ext cx="10908792" cy="566928"/>
          </a:xfrm>
          <a:prstGeom prst="rect">
            <a:avLst/>
          </a:prstGeom>
          <a:solidFill>
            <a:srgbClr val="FFFFFF"/>
          </a:solidFill>
          <a:ln w="9525">
            <a:solidFill>
              <a:srgbClr val="D8E0EA"/>
            </a:solidFill>
            <a:prstDash val="solid"/>
          </a:ln>
        </p:spPr>
      </p:sp>
      <p:sp>
        <p:nvSpPr>
          <p:cNvPr id="15" name="Shape 12"/>
          <p:cNvSpPr/>
          <p:nvPr/>
        </p:nvSpPr>
        <p:spPr>
          <a:xfrm>
            <a:off x="731520" y="2505456"/>
            <a:ext cx="347472" cy="347472"/>
          </a:xfrm>
          <a:prstGeom prst="roundRect">
            <a:avLst>
              <a:gd name="adj" fmla="val 13158"/>
            </a:avLst>
          </a:prstGeom>
          <a:solidFill>
            <a:srgbClr val="1F6F8B"/>
          </a:solidFill>
          <a:ln/>
        </p:spPr>
      </p:sp>
      <p:sp>
        <p:nvSpPr>
          <p:cNvPr id="16" name="Text 13"/>
          <p:cNvSpPr/>
          <p:nvPr/>
        </p:nvSpPr>
        <p:spPr>
          <a:xfrm>
            <a:off x="731520" y="2505456"/>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S</a:t>
            </a:r>
            <a:endParaRPr lang="en-US" sz="1500" dirty="0"/>
          </a:p>
        </p:txBody>
      </p:sp>
      <p:sp>
        <p:nvSpPr>
          <p:cNvPr id="17" name="Text 14"/>
          <p:cNvSpPr/>
          <p:nvPr/>
        </p:nvSpPr>
        <p:spPr>
          <a:xfrm>
            <a:off x="1197864" y="2395728"/>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Spoofing</a:t>
            </a:r>
            <a:endParaRPr lang="en-US" sz="1250" dirty="0"/>
          </a:p>
        </p:txBody>
      </p:sp>
      <p:sp>
        <p:nvSpPr>
          <p:cNvPr id="18" name="Text 15"/>
          <p:cNvSpPr/>
          <p:nvPr/>
        </p:nvSpPr>
        <p:spPr>
          <a:xfrm>
            <a:off x="3163824" y="2395728"/>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Someone poses as another shopper at checkout</a:t>
            </a:r>
            <a:endParaRPr lang="en-US" sz="1200" dirty="0"/>
          </a:p>
        </p:txBody>
      </p:sp>
      <p:sp>
        <p:nvSpPr>
          <p:cNvPr id="19" name="Text 16"/>
          <p:cNvSpPr/>
          <p:nvPr/>
        </p:nvSpPr>
        <p:spPr>
          <a:xfrm>
            <a:off x="7507224" y="2395728"/>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Strong auth · session integrity</a:t>
            </a:r>
            <a:endParaRPr lang="en-US" sz="1200" dirty="0"/>
          </a:p>
        </p:txBody>
      </p:sp>
      <p:sp>
        <p:nvSpPr>
          <p:cNvPr id="20" name="Shape 17"/>
          <p:cNvSpPr/>
          <p:nvPr/>
        </p:nvSpPr>
        <p:spPr>
          <a:xfrm>
            <a:off x="640080" y="2962656"/>
            <a:ext cx="10908792" cy="566928"/>
          </a:xfrm>
          <a:prstGeom prst="rect">
            <a:avLst/>
          </a:prstGeom>
          <a:solidFill>
            <a:srgbClr val="F4F7FA"/>
          </a:solidFill>
          <a:ln w="9525">
            <a:solidFill>
              <a:srgbClr val="D8E0EA"/>
            </a:solidFill>
            <a:prstDash val="solid"/>
          </a:ln>
        </p:spPr>
      </p:sp>
      <p:sp>
        <p:nvSpPr>
          <p:cNvPr id="21" name="Shape 18"/>
          <p:cNvSpPr/>
          <p:nvPr/>
        </p:nvSpPr>
        <p:spPr>
          <a:xfrm>
            <a:off x="731520" y="3072384"/>
            <a:ext cx="347472" cy="347472"/>
          </a:xfrm>
          <a:prstGeom prst="roundRect">
            <a:avLst>
              <a:gd name="adj" fmla="val 13158"/>
            </a:avLst>
          </a:prstGeom>
          <a:solidFill>
            <a:srgbClr val="1F6F8B"/>
          </a:solidFill>
          <a:ln/>
        </p:spPr>
      </p:sp>
      <p:sp>
        <p:nvSpPr>
          <p:cNvPr id="22" name="Text 19"/>
          <p:cNvSpPr/>
          <p:nvPr/>
        </p:nvSpPr>
        <p:spPr>
          <a:xfrm>
            <a:off x="731520" y="3072384"/>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T</a:t>
            </a:r>
            <a:endParaRPr lang="en-US" sz="1500" dirty="0"/>
          </a:p>
        </p:txBody>
      </p:sp>
      <p:sp>
        <p:nvSpPr>
          <p:cNvPr id="23" name="Text 20"/>
          <p:cNvSpPr/>
          <p:nvPr/>
        </p:nvSpPr>
        <p:spPr>
          <a:xfrm>
            <a:off x="1197864" y="2962656"/>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Tampering</a:t>
            </a:r>
            <a:endParaRPr lang="en-US" sz="1250" dirty="0"/>
          </a:p>
        </p:txBody>
      </p:sp>
      <p:sp>
        <p:nvSpPr>
          <p:cNvPr id="24" name="Text 21"/>
          <p:cNvSpPr/>
          <p:nvPr/>
        </p:nvSpPr>
        <p:spPr>
          <a:xfrm>
            <a:off x="3163824" y="2962656"/>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Cart total or price altered in transit</a:t>
            </a:r>
            <a:endParaRPr lang="en-US" sz="1200" dirty="0"/>
          </a:p>
        </p:txBody>
      </p:sp>
      <p:sp>
        <p:nvSpPr>
          <p:cNvPr id="25" name="Text 22"/>
          <p:cNvSpPr/>
          <p:nvPr/>
        </p:nvSpPr>
        <p:spPr>
          <a:xfrm>
            <a:off x="7507224" y="2962656"/>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Server-side validation · signing</a:t>
            </a:r>
            <a:endParaRPr lang="en-US" sz="1200" dirty="0"/>
          </a:p>
        </p:txBody>
      </p:sp>
      <p:sp>
        <p:nvSpPr>
          <p:cNvPr id="26" name="Shape 23"/>
          <p:cNvSpPr/>
          <p:nvPr/>
        </p:nvSpPr>
        <p:spPr>
          <a:xfrm>
            <a:off x="640080" y="3529584"/>
            <a:ext cx="10908792" cy="566928"/>
          </a:xfrm>
          <a:prstGeom prst="rect">
            <a:avLst/>
          </a:prstGeom>
          <a:solidFill>
            <a:srgbClr val="FFFFFF"/>
          </a:solidFill>
          <a:ln w="9525">
            <a:solidFill>
              <a:srgbClr val="D8E0EA"/>
            </a:solidFill>
            <a:prstDash val="solid"/>
          </a:ln>
        </p:spPr>
      </p:sp>
      <p:sp>
        <p:nvSpPr>
          <p:cNvPr id="27" name="Shape 24"/>
          <p:cNvSpPr/>
          <p:nvPr/>
        </p:nvSpPr>
        <p:spPr>
          <a:xfrm>
            <a:off x="731520" y="3639312"/>
            <a:ext cx="347472" cy="347472"/>
          </a:xfrm>
          <a:prstGeom prst="roundRect">
            <a:avLst>
              <a:gd name="adj" fmla="val 13158"/>
            </a:avLst>
          </a:prstGeom>
          <a:solidFill>
            <a:srgbClr val="1F6F8B"/>
          </a:solidFill>
          <a:ln/>
        </p:spPr>
      </p:sp>
      <p:sp>
        <p:nvSpPr>
          <p:cNvPr id="28" name="Text 25"/>
          <p:cNvSpPr/>
          <p:nvPr/>
        </p:nvSpPr>
        <p:spPr>
          <a:xfrm>
            <a:off x="731520" y="3639312"/>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R</a:t>
            </a:r>
            <a:endParaRPr lang="en-US" sz="1500" dirty="0"/>
          </a:p>
        </p:txBody>
      </p:sp>
      <p:sp>
        <p:nvSpPr>
          <p:cNvPr id="29" name="Text 26"/>
          <p:cNvSpPr/>
          <p:nvPr/>
        </p:nvSpPr>
        <p:spPr>
          <a:xfrm>
            <a:off x="1197864" y="3529584"/>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Repudiation</a:t>
            </a:r>
            <a:endParaRPr lang="en-US" sz="1250" dirty="0"/>
          </a:p>
        </p:txBody>
      </p:sp>
      <p:sp>
        <p:nvSpPr>
          <p:cNvPr id="30" name="Text 27"/>
          <p:cNvSpPr/>
          <p:nvPr/>
        </p:nvSpPr>
        <p:spPr>
          <a:xfrm>
            <a:off x="3163824" y="3529584"/>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User denies placing a paid order</a:t>
            </a:r>
            <a:endParaRPr lang="en-US" sz="1200" dirty="0"/>
          </a:p>
        </p:txBody>
      </p:sp>
      <p:sp>
        <p:nvSpPr>
          <p:cNvPr id="31" name="Text 28"/>
          <p:cNvSpPr/>
          <p:nvPr/>
        </p:nvSpPr>
        <p:spPr>
          <a:xfrm>
            <a:off x="7507224" y="3529584"/>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Immutable audit logs</a:t>
            </a:r>
            <a:endParaRPr lang="en-US" sz="1200" dirty="0"/>
          </a:p>
        </p:txBody>
      </p:sp>
      <p:sp>
        <p:nvSpPr>
          <p:cNvPr id="32" name="Shape 29"/>
          <p:cNvSpPr/>
          <p:nvPr/>
        </p:nvSpPr>
        <p:spPr>
          <a:xfrm>
            <a:off x="640080" y="4096512"/>
            <a:ext cx="10908792" cy="566928"/>
          </a:xfrm>
          <a:prstGeom prst="rect">
            <a:avLst/>
          </a:prstGeom>
          <a:solidFill>
            <a:srgbClr val="F4F7FA"/>
          </a:solidFill>
          <a:ln w="9525">
            <a:solidFill>
              <a:srgbClr val="D8E0EA"/>
            </a:solidFill>
            <a:prstDash val="solid"/>
          </a:ln>
        </p:spPr>
      </p:sp>
      <p:sp>
        <p:nvSpPr>
          <p:cNvPr id="33" name="Shape 30"/>
          <p:cNvSpPr/>
          <p:nvPr/>
        </p:nvSpPr>
        <p:spPr>
          <a:xfrm>
            <a:off x="731520" y="4206240"/>
            <a:ext cx="347472" cy="347472"/>
          </a:xfrm>
          <a:prstGeom prst="roundRect">
            <a:avLst>
              <a:gd name="adj" fmla="val 13158"/>
            </a:avLst>
          </a:prstGeom>
          <a:solidFill>
            <a:srgbClr val="1F6F8B"/>
          </a:solidFill>
          <a:ln/>
        </p:spPr>
      </p:sp>
      <p:sp>
        <p:nvSpPr>
          <p:cNvPr id="34" name="Text 31"/>
          <p:cNvSpPr/>
          <p:nvPr/>
        </p:nvSpPr>
        <p:spPr>
          <a:xfrm>
            <a:off x="731520" y="4206240"/>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I</a:t>
            </a:r>
            <a:endParaRPr lang="en-US" sz="1500" dirty="0"/>
          </a:p>
        </p:txBody>
      </p:sp>
      <p:sp>
        <p:nvSpPr>
          <p:cNvPr id="35" name="Text 32"/>
          <p:cNvSpPr/>
          <p:nvPr/>
        </p:nvSpPr>
        <p:spPr>
          <a:xfrm>
            <a:off x="1197864" y="4096512"/>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Info disclosure</a:t>
            </a:r>
            <a:endParaRPr lang="en-US" sz="1250" dirty="0"/>
          </a:p>
        </p:txBody>
      </p:sp>
      <p:sp>
        <p:nvSpPr>
          <p:cNvPr id="36" name="Text 33"/>
          <p:cNvSpPr/>
          <p:nvPr/>
        </p:nvSpPr>
        <p:spPr>
          <a:xfrm>
            <a:off x="3163824" y="4096512"/>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Card data or PII leaks from Orders DB</a:t>
            </a:r>
            <a:endParaRPr lang="en-US" sz="1200" dirty="0"/>
          </a:p>
        </p:txBody>
      </p:sp>
      <p:sp>
        <p:nvSpPr>
          <p:cNvPr id="37" name="Text 34"/>
          <p:cNvSpPr/>
          <p:nvPr/>
        </p:nvSpPr>
        <p:spPr>
          <a:xfrm>
            <a:off x="7507224" y="4096512"/>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Encryption · data minimisation</a:t>
            </a:r>
            <a:endParaRPr lang="en-US" sz="1200" dirty="0"/>
          </a:p>
        </p:txBody>
      </p:sp>
      <p:sp>
        <p:nvSpPr>
          <p:cNvPr id="38" name="Shape 35"/>
          <p:cNvSpPr/>
          <p:nvPr/>
        </p:nvSpPr>
        <p:spPr>
          <a:xfrm>
            <a:off x="640080" y="4663440"/>
            <a:ext cx="10908792" cy="566928"/>
          </a:xfrm>
          <a:prstGeom prst="rect">
            <a:avLst/>
          </a:prstGeom>
          <a:solidFill>
            <a:srgbClr val="FFFFFF"/>
          </a:solidFill>
          <a:ln w="9525">
            <a:solidFill>
              <a:srgbClr val="D8E0EA"/>
            </a:solidFill>
            <a:prstDash val="solid"/>
          </a:ln>
        </p:spPr>
      </p:sp>
      <p:sp>
        <p:nvSpPr>
          <p:cNvPr id="39" name="Shape 36"/>
          <p:cNvSpPr/>
          <p:nvPr/>
        </p:nvSpPr>
        <p:spPr>
          <a:xfrm>
            <a:off x="731520" y="4773168"/>
            <a:ext cx="347472" cy="347472"/>
          </a:xfrm>
          <a:prstGeom prst="roundRect">
            <a:avLst>
              <a:gd name="adj" fmla="val 13158"/>
            </a:avLst>
          </a:prstGeom>
          <a:solidFill>
            <a:srgbClr val="1F6F8B"/>
          </a:solidFill>
          <a:ln/>
        </p:spPr>
      </p:sp>
      <p:sp>
        <p:nvSpPr>
          <p:cNvPr id="40" name="Text 37"/>
          <p:cNvSpPr/>
          <p:nvPr/>
        </p:nvSpPr>
        <p:spPr>
          <a:xfrm>
            <a:off x="731520" y="4773168"/>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D</a:t>
            </a:r>
            <a:endParaRPr lang="en-US" sz="1500" dirty="0"/>
          </a:p>
        </p:txBody>
      </p:sp>
      <p:sp>
        <p:nvSpPr>
          <p:cNvPr id="41" name="Text 38"/>
          <p:cNvSpPr/>
          <p:nvPr/>
        </p:nvSpPr>
        <p:spPr>
          <a:xfrm>
            <a:off x="1197864" y="4663440"/>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Denial of service</a:t>
            </a:r>
            <a:endParaRPr lang="en-US" sz="1250" dirty="0"/>
          </a:p>
        </p:txBody>
      </p:sp>
      <p:sp>
        <p:nvSpPr>
          <p:cNvPr id="42" name="Text 39"/>
          <p:cNvSpPr/>
          <p:nvPr/>
        </p:nvSpPr>
        <p:spPr>
          <a:xfrm>
            <a:off x="3163824" y="4663440"/>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Checkout flooded, real buyers blocked</a:t>
            </a:r>
            <a:endParaRPr lang="en-US" sz="1200" dirty="0"/>
          </a:p>
        </p:txBody>
      </p:sp>
      <p:sp>
        <p:nvSpPr>
          <p:cNvPr id="43" name="Text 40"/>
          <p:cNvSpPr/>
          <p:nvPr/>
        </p:nvSpPr>
        <p:spPr>
          <a:xfrm>
            <a:off x="7507224" y="4663440"/>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Rate limiting · quotas</a:t>
            </a:r>
            <a:endParaRPr lang="en-US" sz="1200" dirty="0"/>
          </a:p>
        </p:txBody>
      </p:sp>
      <p:sp>
        <p:nvSpPr>
          <p:cNvPr id="44" name="Shape 41"/>
          <p:cNvSpPr/>
          <p:nvPr/>
        </p:nvSpPr>
        <p:spPr>
          <a:xfrm>
            <a:off x="640080" y="5230368"/>
            <a:ext cx="10908792" cy="566928"/>
          </a:xfrm>
          <a:prstGeom prst="rect">
            <a:avLst/>
          </a:prstGeom>
          <a:solidFill>
            <a:srgbClr val="F4F7FA"/>
          </a:solidFill>
          <a:ln w="9525">
            <a:solidFill>
              <a:srgbClr val="D8E0EA"/>
            </a:solidFill>
            <a:prstDash val="solid"/>
          </a:ln>
        </p:spPr>
      </p:sp>
      <p:sp>
        <p:nvSpPr>
          <p:cNvPr id="45" name="Shape 42"/>
          <p:cNvSpPr/>
          <p:nvPr/>
        </p:nvSpPr>
        <p:spPr>
          <a:xfrm>
            <a:off x="731520" y="5340096"/>
            <a:ext cx="347472" cy="347472"/>
          </a:xfrm>
          <a:prstGeom prst="roundRect">
            <a:avLst>
              <a:gd name="adj" fmla="val 13158"/>
            </a:avLst>
          </a:prstGeom>
          <a:solidFill>
            <a:srgbClr val="1F6F8B"/>
          </a:solidFill>
          <a:ln/>
        </p:spPr>
      </p:sp>
      <p:sp>
        <p:nvSpPr>
          <p:cNvPr id="46" name="Text 43"/>
          <p:cNvSpPr/>
          <p:nvPr/>
        </p:nvSpPr>
        <p:spPr>
          <a:xfrm>
            <a:off x="731520" y="5340096"/>
            <a:ext cx="347472" cy="347472"/>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E</a:t>
            </a:r>
            <a:endParaRPr lang="en-US" sz="1500" dirty="0"/>
          </a:p>
        </p:txBody>
      </p:sp>
      <p:sp>
        <p:nvSpPr>
          <p:cNvPr id="47" name="Text 44"/>
          <p:cNvSpPr/>
          <p:nvPr/>
        </p:nvSpPr>
        <p:spPr>
          <a:xfrm>
            <a:off x="1197864" y="5230368"/>
            <a:ext cx="1828800" cy="56692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Elevation of priv.</a:t>
            </a:r>
            <a:endParaRPr lang="en-US" sz="1250" dirty="0"/>
          </a:p>
        </p:txBody>
      </p:sp>
      <p:sp>
        <p:nvSpPr>
          <p:cNvPr id="48" name="Text 45"/>
          <p:cNvSpPr/>
          <p:nvPr/>
        </p:nvSpPr>
        <p:spPr>
          <a:xfrm>
            <a:off x="3163824" y="5230368"/>
            <a:ext cx="4160520" cy="566928"/>
          </a:xfrm>
          <a:prstGeom prst="rect">
            <a:avLst/>
          </a:prstGeom>
          <a:noFill/>
          <a:ln/>
        </p:spPr>
        <p:txBody>
          <a:bodyPr wrap="square" lIns="0" tIns="0" rIns="0" bIns="0" rtlCol="0" anchor="ctr"/>
          <a:lstStyle/>
          <a:p>
            <a:pPr marL="0" indent="0">
              <a:lnSpc>
                <a:spcPct val="98000"/>
              </a:lnSpc>
              <a:buNone/>
            </a:pPr>
            <a:r>
              <a:rPr lang="en-US" sz="1200" dirty="0">
                <a:solidFill>
                  <a:srgbClr val="26313F"/>
                </a:solidFill>
                <a:latin typeface="Calibri" pitchFamily="34" charset="0"/>
                <a:ea typeface="Calibri" pitchFamily="34" charset="-122"/>
                <a:cs typeface="Calibri" pitchFamily="34" charset="-120"/>
              </a:rPr>
              <a:t>A shopper reaches admin actions</a:t>
            </a:r>
            <a:endParaRPr lang="en-US" sz="1200" dirty="0"/>
          </a:p>
        </p:txBody>
      </p:sp>
      <p:sp>
        <p:nvSpPr>
          <p:cNvPr id="49" name="Text 46"/>
          <p:cNvSpPr/>
          <p:nvPr/>
        </p:nvSpPr>
        <p:spPr>
          <a:xfrm>
            <a:off x="7507224" y="5230368"/>
            <a:ext cx="3913632" cy="566928"/>
          </a:xfrm>
          <a:prstGeom prst="rect">
            <a:avLst/>
          </a:prstGeom>
          <a:noFill/>
          <a:ln/>
        </p:spPr>
        <p:txBody>
          <a:bodyPr wrap="square" lIns="0" tIns="0" rIns="0" bIns="0" rtlCol="0" anchor="ctr"/>
          <a:lstStyle/>
          <a:p>
            <a:pPr marL="0" indent="0">
              <a:lnSpc>
                <a:spcPct val="98000"/>
              </a:lnSpc>
              <a:buNone/>
            </a:pPr>
            <a:r>
              <a:rPr lang="en-US" sz="1200" b="1" dirty="0">
                <a:solidFill>
                  <a:srgbClr val="155566"/>
                </a:solidFill>
                <a:latin typeface="Calibri" pitchFamily="34" charset="0"/>
                <a:ea typeface="Calibri" pitchFamily="34" charset="-122"/>
                <a:cs typeface="Calibri" pitchFamily="34" charset="-120"/>
              </a:rPr>
              <a:t>Least privilege · authz checks</a:t>
            </a:r>
            <a:endParaRPr lang="en-US" sz="1200" dirty="0"/>
          </a:p>
        </p:txBody>
      </p:sp>
      <p:sp>
        <p:nvSpPr>
          <p:cNvPr id="50" name="Text 47"/>
          <p:cNvSpPr/>
          <p:nvPr/>
        </p:nvSpPr>
        <p:spPr>
          <a:xfrm>
            <a:off x="640080" y="5852160"/>
            <a:ext cx="10908792" cy="320040"/>
          </a:xfrm>
          <a:prstGeom prst="rect">
            <a:avLst/>
          </a:prstGeom>
          <a:noFill/>
          <a:ln/>
        </p:spPr>
        <p:txBody>
          <a:bodyPr wrap="square" lIns="0" tIns="0" rIns="0" bIns="0" rtlCol="0" anchor="ctr"/>
          <a:lstStyle/>
          <a:p>
            <a:pPr marL="0" indent="0" algn="l">
              <a:buNone/>
            </a:pPr>
            <a:r>
              <a:rPr lang="en-US" sz="1050" b="1" kern="0" spc="50" dirty="0">
                <a:solidFill>
                  <a:srgbClr val="1B3B73"/>
                </a:solidFill>
                <a:latin typeface="Courier New" pitchFamily="34" charset="0"/>
                <a:ea typeface="Courier New" pitchFamily="34" charset="-122"/>
                <a:cs typeface="Courier New" pitchFamily="34" charset="-120"/>
              </a:rPr>
              <a:t>The four questions:  </a:t>
            </a:r>
            <a:r>
              <a:rPr lang="en-US" sz="1200" i="1" dirty="0">
                <a:solidFill>
                  <a:srgbClr val="5A6879"/>
                </a:solidFill>
                <a:latin typeface="Calibri" pitchFamily="34" charset="0"/>
                <a:ea typeface="Calibri" pitchFamily="34" charset="-122"/>
                <a:cs typeface="Calibri" pitchFamily="34" charset="-120"/>
              </a:rPr>
              <a:t>What are we building?  ·  What can go wrong?  ·  What will we do about it?  ·  Did we do a good job?</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DELIVERABLE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The Design Review Checklist</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Three lenses you walk on every review. Each unchecked box is </a:t>
            </a:r>
            <a:r>
              <a:rPr lang="en-US" sz="1350">
                <a:solidFill>
                  <a:srgbClr val="5A6879"/>
                </a:solidFill>
                <a:latin typeface="Calibri" pitchFamily="34" charset="0"/>
                <a:ea typeface="Calibri" pitchFamily="34" charset="-122"/>
                <a:cs typeface="Calibri" pitchFamily="34" charset="-120"/>
              </a:rPr>
              <a:t>a finding, and </a:t>
            </a:r>
            <a:r>
              <a:rPr lang="en-US" sz="1350" dirty="0">
                <a:solidFill>
                  <a:srgbClr val="5A6879"/>
                </a:solidFill>
                <a:latin typeface="Calibri" pitchFamily="34" charset="0"/>
                <a:ea typeface="Calibri" pitchFamily="34" charset="-122"/>
                <a:cs typeface="Calibri" pitchFamily="34" charset="-120"/>
              </a:rPr>
              <a:t>a candidate test case.</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11 / 18</a:t>
            </a:r>
            <a:endParaRPr lang="en-US" sz="800" dirty="0"/>
          </a:p>
        </p:txBody>
      </p:sp>
      <p:sp>
        <p:nvSpPr>
          <p:cNvPr id="10" name="Shape 7"/>
          <p:cNvSpPr/>
          <p:nvPr/>
        </p:nvSpPr>
        <p:spPr>
          <a:xfrm>
            <a:off x="640080" y="1920240"/>
            <a:ext cx="3502152" cy="3840480"/>
          </a:xfrm>
          <a:prstGeom prst="roundRect">
            <a:avLst>
              <a:gd name="adj" fmla="val 2611"/>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640080" y="1920240"/>
            <a:ext cx="3502152" cy="64008"/>
          </a:xfrm>
          <a:prstGeom prst="rect">
            <a:avLst/>
          </a:prstGeom>
          <a:solidFill>
            <a:srgbClr val="1F6F8B"/>
          </a:solidFill>
          <a:ln/>
        </p:spPr>
      </p:sp>
      <p:sp>
        <p:nvSpPr>
          <p:cNvPr id="12" name="Shape 9"/>
          <p:cNvSpPr/>
          <p:nvPr/>
        </p:nvSpPr>
        <p:spPr>
          <a:xfrm>
            <a:off x="877824" y="2176272"/>
            <a:ext cx="621792" cy="621792"/>
          </a:xfrm>
          <a:prstGeom prst="ellipse">
            <a:avLst/>
          </a:prstGeom>
          <a:solidFill>
            <a:srgbClr val="1F6F8B"/>
          </a:solidFill>
          <a:ln/>
        </p:spPr>
      </p:sp>
      <p:pic>
        <p:nvPicPr>
          <p:cNvPr id="13" name="Image 1" descr="preencoded.png"/>
          <p:cNvPicPr>
            <a:picLocks noChangeAspect="1"/>
          </p:cNvPicPr>
          <p:nvPr/>
        </p:nvPicPr>
        <p:blipFill>
          <a:blip r:embed="rId4"/>
          <a:stretch>
            <a:fillRect/>
          </a:stretch>
        </p:blipFill>
        <p:spPr>
          <a:xfrm>
            <a:off x="1025500" y="2323948"/>
            <a:ext cx="326441" cy="326441"/>
          </a:xfrm>
          <a:prstGeom prst="rect">
            <a:avLst/>
          </a:prstGeom>
        </p:spPr>
      </p:pic>
      <p:sp>
        <p:nvSpPr>
          <p:cNvPr id="14" name="Text 10"/>
          <p:cNvSpPr/>
          <p:nvPr/>
        </p:nvSpPr>
        <p:spPr>
          <a:xfrm>
            <a:off x="1600200" y="2231136"/>
            <a:ext cx="2404872" cy="502920"/>
          </a:xfrm>
          <a:prstGeom prst="rect">
            <a:avLst/>
          </a:prstGeom>
          <a:noFill/>
          <a:ln/>
        </p:spPr>
        <p:txBody>
          <a:bodyPr wrap="square" lIns="0" tIns="0" rIns="0" bIns="0" rtlCol="0" anchor="ctr"/>
          <a:lstStyle/>
          <a:p>
            <a:pPr marL="0" indent="0">
              <a:buNone/>
            </a:pPr>
            <a:r>
              <a:rPr lang="en-US" sz="1600" b="1" dirty="0">
                <a:solidFill>
                  <a:srgbClr val="0F1620"/>
                </a:solidFill>
                <a:latin typeface="Arial" pitchFamily="34" charset="0"/>
                <a:ea typeface="Arial" pitchFamily="34" charset="-122"/>
                <a:cs typeface="Arial" pitchFamily="34" charset="-120"/>
              </a:rPr>
              <a:t>Testability</a:t>
            </a:r>
            <a:endParaRPr lang="en-US" sz="1600" dirty="0"/>
          </a:p>
        </p:txBody>
      </p:sp>
      <p:pic>
        <p:nvPicPr>
          <p:cNvPr id="15" name="Image 2" descr="preencoded.png"/>
          <p:cNvPicPr>
            <a:picLocks noChangeAspect="1"/>
          </p:cNvPicPr>
          <p:nvPr/>
        </p:nvPicPr>
        <p:blipFill>
          <a:blip r:embed="rId5"/>
          <a:stretch>
            <a:fillRect/>
          </a:stretch>
        </p:blipFill>
        <p:spPr>
          <a:xfrm>
            <a:off x="896112" y="3035808"/>
            <a:ext cx="237744" cy="237744"/>
          </a:xfrm>
          <a:prstGeom prst="rect">
            <a:avLst/>
          </a:prstGeom>
        </p:spPr>
      </p:pic>
      <p:sp>
        <p:nvSpPr>
          <p:cNvPr id="16" name="Text 11"/>
          <p:cNvSpPr/>
          <p:nvPr/>
        </p:nvSpPr>
        <p:spPr>
          <a:xfrm>
            <a:off x="1243584" y="2962656"/>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Observable output for each function</a:t>
            </a:r>
            <a:endParaRPr lang="en-US" sz="1200" dirty="0"/>
          </a:p>
        </p:txBody>
      </p:sp>
      <p:pic>
        <p:nvPicPr>
          <p:cNvPr id="17" name="Image 3" descr="preencoded.png"/>
          <p:cNvPicPr>
            <a:picLocks noChangeAspect="1"/>
          </p:cNvPicPr>
          <p:nvPr/>
        </p:nvPicPr>
        <p:blipFill>
          <a:blip r:embed="rId5"/>
          <a:stretch>
            <a:fillRect/>
          </a:stretch>
        </p:blipFill>
        <p:spPr>
          <a:xfrm>
            <a:off x="896112" y="3694176"/>
            <a:ext cx="237744" cy="237744"/>
          </a:xfrm>
          <a:prstGeom prst="rect">
            <a:avLst/>
          </a:prstGeom>
        </p:spPr>
      </p:pic>
      <p:sp>
        <p:nvSpPr>
          <p:cNvPr id="18" name="Text 12"/>
          <p:cNvSpPr/>
          <p:nvPr/>
        </p:nvSpPr>
        <p:spPr>
          <a:xfrm>
            <a:off x="1243584" y="3621024"/>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Test data &amp; environments definable</a:t>
            </a:r>
            <a:endParaRPr lang="en-US" sz="1200" dirty="0"/>
          </a:p>
        </p:txBody>
      </p:sp>
      <p:pic>
        <p:nvPicPr>
          <p:cNvPr id="19" name="Image 4" descr="preencoded.png"/>
          <p:cNvPicPr>
            <a:picLocks noChangeAspect="1"/>
          </p:cNvPicPr>
          <p:nvPr/>
        </p:nvPicPr>
        <p:blipFill>
          <a:blip r:embed="rId5"/>
          <a:stretch>
            <a:fillRect/>
          </a:stretch>
        </p:blipFill>
        <p:spPr>
          <a:xfrm>
            <a:off x="896112" y="4352544"/>
            <a:ext cx="237744" cy="237744"/>
          </a:xfrm>
          <a:prstGeom prst="rect">
            <a:avLst/>
          </a:prstGeom>
        </p:spPr>
      </p:pic>
      <p:sp>
        <p:nvSpPr>
          <p:cNvPr id="20" name="Text 13"/>
          <p:cNvSpPr/>
          <p:nvPr/>
        </p:nvSpPr>
        <p:spPr>
          <a:xfrm>
            <a:off x="1243584" y="4279392"/>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Interfaces mockable / stubbable</a:t>
            </a:r>
            <a:endParaRPr lang="en-US" sz="1200" dirty="0"/>
          </a:p>
        </p:txBody>
      </p:sp>
      <p:pic>
        <p:nvPicPr>
          <p:cNvPr id="21" name="Image 5" descr="preencoded.png"/>
          <p:cNvPicPr>
            <a:picLocks noChangeAspect="1"/>
          </p:cNvPicPr>
          <p:nvPr/>
        </p:nvPicPr>
        <p:blipFill>
          <a:blip r:embed="rId5"/>
          <a:stretch>
            <a:fillRect/>
          </a:stretch>
        </p:blipFill>
        <p:spPr>
          <a:xfrm>
            <a:off x="896112" y="5010912"/>
            <a:ext cx="237744" cy="237744"/>
          </a:xfrm>
          <a:prstGeom prst="rect">
            <a:avLst/>
          </a:prstGeom>
        </p:spPr>
      </p:pic>
      <p:sp>
        <p:nvSpPr>
          <p:cNvPr id="22" name="Text 14"/>
          <p:cNvSpPr/>
          <p:nvPr/>
        </p:nvSpPr>
        <p:spPr>
          <a:xfrm>
            <a:off x="1243584" y="4937760"/>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States you can set up and reset</a:t>
            </a:r>
            <a:endParaRPr lang="en-US" sz="1200" dirty="0"/>
          </a:p>
        </p:txBody>
      </p:sp>
      <p:sp>
        <p:nvSpPr>
          <p:cNvPr id="23" name="Shape 15"/>
          <p:cNvSpPr/>
          <p:nvPr/>
        </p:nvSpPr>
        <p:spPr>
          <a:xfrm>
            <a:off x="4343400" y="1920240"/>
            <a:ext cx="3502152" cy="3840480"/>
          </a:xfrm>
          <a:prstGeom prst="roundRect">
            <a:avLst>
              <a:gd name="adj" fmla="val 2611"/>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4" name="Shape 16"/>
          <p:cNvSpPr/>
          <p:nvPr/>
        </p:nvSpPr>
        <p:spPr>
          <a:xfrm>
            <a:off x="4343400" y="1920240"/>
            <a:ext cx="3502152" cy="64008"/>
          </a:xfrm>
          <a:prstGeom prst="rect">
            <a:avLst/>
          </a:prstGeom>
          <a:solidFill>
            <a:srgbClr val="A8721E"/>
          </a:solidFill>
          <a:ln/>
        </p:spPr>
      </p:sp>
      <p:sp>
        <p:nvSpPr>
          <p:cNvPr id="25" name="Shape 17"/>
          <p:cNvSpPr/>
          <p:nvPr/>
        </p:nvSpPr>
        <p:spPr>
          <a:xfrm>
            <a:off x="4581144" y="2176272"/>
            <a:ext cx="621792" cy="621792"/>
          </a:xfrm>
          <a:prstGeom prst="ellipse">
            <a:avLst/>
          </a:prstGeom>
          <a:solidFill>
            <a:srgbClr val="A8721E"/>
          </a:solidFill>
          <a:ln/>
        </p:spPr>
      </p:sp>
      <p:pic>
        <p:nvPicPr>
          <p:cNvPr id="26" name="Image 6" descr="preencoded.png"/>
          <p:cNvPicPr>
            <a:picLocks noChangeAspect="1"/>
          </p:cNvPicPr>
          <p:nvPr/>
        </p:nvPicPr>
        <p:blipFill>
          <a:blip r:embed="rId6"/>
          <a:stretch>
            <a:fillRect/>
          </a:stretch>
        </p:blipFill>
        <p:spPr>
          <a:xfrm>
            <a:off x="4728820" y="2323948"/>
            <a:ext cx="326441" cy="326441"/>
          </a:xfrm>
          <a:prstGeom prst="rect">
            <a:avLst/>
          </a:prstGeom>
        </p:spPr>
      </p:pic>
      <p:sp>
        <p:nvSpPr>
          <p:cNvPr id="27" name="Text 18"/>
          <p:cNvSpPr/>
          <p:nvPr/>
        </p:nvSpPr>
        <p:spPr>
          <a:xfrm>
            <a:off x="5303520" y="2231136"/>
            <a:ext cx="2404872" cy="502920"/>
          </a:xfrm>
          <a:prstGeom prst="rect">
            <a:avLst/>
          </a:prstGeom>
          <a:noFill/>
          <a:ln/>
        </p:spPr>
        <p:txBody>
          <a:bodyPr wrap="square" lIns="0" tIns="0" rIns="0" bIns="0" rtlCol="0" anchor="ctr"/>
          <a:lstStyle/>
          <a:p>
            <a:pPr marL="0" indent="0">
              <a:buNone/>
            </a:pPr>
            <a:r>
              <a:rPr lang="en-US" sz="1600" b="1" dirty="0">
                <a:solidFill>
                  <a:srgbClr val="0F1620"/>
                </a:solidFill>
                <a:latin typeface="Arial" pitchFamily="34" charset="0"/>
                <a:ea typeface="Arial" pitchFamily="34" charset="-122"/>
                <a:cs typeface="Arial" pitchFamily="34" charset="-120"/>
              </a:rPr>
              <a:t>Error handling</a:t>
            </a:r>
            <a:endParaRPr lang="en-US" sz="1600" dirty="0"/>
          </a:p>
        </p:txBody>
      </p:sp>
      <p:pic>
        <p:nvPicPr>
          <p:cNvPr id="28" name="Image 7" descr="preencoded.png"/>
          <p:cNvPicPr>
            <a:picLocks noChangeAspect="1"/>
          </p:cNvPicPr>
          <p:nvPr/>
        </p:nvPicPr>
        <p:blipFill>
          <a:blip r:embed="rId5"/>
          <a:stretch>
            <a:fillRect/>
          </a:stretch>
        </p:blipFill>
        <p:spPr>
          <a:xfrm>
            <a:off x="4599432" y="3035808"/>
            <a:ext cx="237744" cy="237744"/>
          </a:xfrm>
          <a:prstGeom prst="rect">
            <a:avLst/>
          </a:prstGeom>
        </p:spPr>
      </p:pic>
      <p:sp>
        <p:nvSpPr>
          <p:cNvPr id="29" name="Text 19"/>
          <p:cNvSpPr/>
          <p:nvPr/>
        </p:nvSpPr>
        <p:spPr>
          <a:xfrm>
            <a:off x="4946904" y="2962656"/>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Every failure path is defined</a:t>
            </a:r>
            <a:endParaRPr lang="en-US" sz="1200" dirty="0"/>
          </a:p>
        </p:txBody>
      </p:sp>
      <p:pic>
        <p:nvPicPr>
          <p:cNvPr id="30" name="Image 8" descr="preencoded.png"/>
          <p:cNvPicPr>
            <a:picLocks noChangeAspect="1"/>
          </p:cNvPicPr>
          <p:nvPr/>
        </p:nvPicPr>
        <p:blipFill>
          <a:blip r:embed="rId5"/>
          <a:stretch>
            <a:fillRect/>
          </a:stretch>
        </p:blipFill>
        <p:spPr>
          <a:xfrm>
            <a:off x="4599432" y="3694176"/>
            <a:ext cx="237744" cy="237744"/>
          </a:xfrm>
          <a:prstGeom prst="rect">
            <a:avLst/>
          </a:prstGeom>
        </p:spPr>
      </p:pic>
      <p:sp>
        <p:nvSpPr>
          <p:cNvPr id="31" name="Text 20"/>
          <p:cNvSpPr/>
          <p:nvPr/>
        </p:nvSpPr>
        <p:spPr>
          <a:xfrm>
            <a:off x="4946904" y="3621024"/>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Fails closed, returns a clear error</a:t>
            </a:r>
            <a:endParaRPr lang="en-US" sz="1200" dirty="0"/>
          </a:p>
        </p:txBody>
      </p:sp>
      <p:pic>
        <p:nvPicPr>
          <p:cNvPr id="32" name="Image 9" descr="preencoded.png"/>
          <p:cNvPicPr>
            <a:picLocks noChangeAspect="1"/>
          </p:cNvPicPr>
          <p:nvPr/>
        </p:nvPicPr>
        <p:blipFill>
          <a:blip r:embed="rId5"/>
          <a:stretch>
            <a:fillRect/>
          </a:stretch>
        </p:blipFill>
        <p:spPr>
          <a:xfrm>
            <a:off x="4599432" y="4352544"/>
            <a:ext cx="237744" cy="237744"/>
          </a:xfrm>
          <a:prstGeom prst="rect">
            <a:avLst/>
          </a:prstGeom>
        </p:spPr>
      </p:pic>
      <p:sp>
        <p:nvSpPr>
          <p:cNvPr id="33" name="Text 21"/>
          <p:cNvSpPr/>
          <p:nvPr/>
        </p:nvSpPr>
        <p:spPr>
          <a:xfrm>
            <a:off x="4946904" y="4279392"/>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Timeouts, retries &amp; rollback set</a:t>
            </a:r>
            <a:endParaRPr lang="en-US" sz="1200" dirty="0"/>
          </a:p>
        </p:txBody>
      </p:sp>
      <p:pic>
        <p:nvPicPr>
          <p:cNvPr id="34" name="Image 10" descr="preencoded.png"/>
          <p:cNvPicPr>
            <a:picLocks noChangeAspect="1"/>
          </p:cNvPicPr>
          <p:nvPr/>
        </p:nvPicPr>
        <p:blipFill>
          <a:blip r:embed="rId5"/>
          <a:stretch>
            <a:fillRect/>
          </a:stretch>
        </p:blipFill>
        <p:spPr>
          <a:xfrm>
            <a:off x="4599432" y="5010912"/>
            <a:ext cx="237744" cy="237744"/>
          </a:xfrm>
          <a:prstGeom prst="rect">
            <a:avLst/>
          </a:prstGeom>
        </p:spPr>
      </p:pic>
      <p:sp>
        <p:nvSpPr>
          <p:cNvPr id="35" name="Text 22"/>
          <p:cNvSpPr/>
          <p:nvPr/>
        </p:nvSpPr>
        <p:spPr>
          <a:xfrm>
            <a:off x="4946904" y="4937760"/>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No silent or undefined states</a:t>
            </a:r>
            <a:endParaRPr lang="en-US" sz="1200" dirty="0"/>
          </a:p>
        </p:txBody>
      </p:sp>
      <p:sp>
        <p:nvSpPr>
          <p:cNvPr id="36" name="Shape 23"/>
          <p:cNvSpPr/>
          <p:nvPr/>
        </p:nvSpPr>
        <p:spPr>
          <a:xfrm>
            <a:off x="8046720" y="1920240"/>
            <a:ext cx="3502152" cy="3840480"/>
          </a:xfrm>
          <a:prstGeom prst="roundRect">
            <a:avLst>
              <a:gd name="adj" fmla="val 2611"/>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37" name="Shape 24"/>
          <p:cNvSpPr/>
          <p:nvPr/>
        </p:nvSpPr>
        <p:spPr>
          <a:xfrm>
            <a:off x="8046720" y="1920240"/>
            <a:ext cx="3502152" cy="64008"/>
          </a:xfrm>
          <a:prstGeom prst="rect">
            <a:avLst/>
          </a:prstGeom>
          <a:solidFill>
            <a:srgbClr val="9B4D7A"/>
          </a:solidFill>
          <a:ln/>
        </p:spPr>
      </p:sp>
      <p:sp>
        <p:nvSpPr>
          <p:cNvPr id="38" name="Shape 25"/>
          <p:cNvSpPr/>
          <p:nvPr/>
        </p:nvSpPr>
        <p:spPr>
          <a:xfrm>
            <a:off x="8284464" y="2176272"/>
            <a:ext cx="621792" cy="621792"/>
          </a:xfrm>
          <a:prstGeom prst="ellipse">
            <a:avLst/>
          </a:prstGeom>
          <a:solidFill>
            <a:srgbClr val="9B4D7A"/>
          </a:solidFill>
          <a:ln/>
        </p:spPr>
      </p:sp>
      <p:pic>
        <p:nvPicPr>
          <p:cNvPr id="39" name="Image 11" descr="preencoded.png"/>
          <p:cNvPicPr>
            <a:picLocks noChangeAspect="1"/>
          </p:cNvPicPr>
          <p:nvPr/>
        </p:nvPicPr>
        <p:blipFill>
          <a:blip r:embed="rId7"/>
          <a:stretch>
            <a:fillRect/>
          </a:stretch>
        </p:blipFill>
        <p:spPr>
          <a:xfrm>
            <a:off x="8432140" y="2323948"/>
            <a:ext cx="326441" cy="326441"/>
          </a:xfrm>
          <a:prstGeom prst="rect">
            <a:avLst/>
          </a:prstGeom>
        </p:spPr>
      </p:pic>
      <p:sp>
        <p:nvSpPr>
          <p:cNvPr id="40" name="Text 26"/>
          <p:cNvSpPr/>
          <p:nvPr/>
        </p:nvSpPr>
        <p:spPr>
          <a:xfrm>
            <a:off x="9006840" y="2231136"/>
            <a:ext cx="2404872" cy="502920"/>
          </a:xfrm>
          <a:prstGeom prst="rect">
            <a:avLst/>
          </a:prstGeom>
          <a:noFill/>
          <a:ln/>
        </p:spPr>
        <p:txBody>
          <a:bodyPr wrap="square" lIns="0" tIns="0" rIns="0" bIns="0" rtlCol="0" anchor="ctr"/>
          <a:lstStyle/>
          <a:p>
            <a:pPr marL="0" indent="0">
              <a:buNone/>
            </a:pPr>
            <a:r>
              <a:rPr lang="en-US" sz="1600" b="1" dirty="0">
                <a:solidFill>
                  <a:srgbClr val="0F1620"/>
                </a:solidFill>
                <a:latin typeface="Arial" pitchFamily="34" charset="0"/>
                <a:ea typeface="Arial" pitchFamily="34" charset="-122"/>
                <a:cs typeface="Arial" pitchFamily="34" charset="-120"/>
              </a:rPr>
              <a:t>Security (basic)</a:t>
            </a:r>
            <a:endParaRPr lang="en-US" sz="1600" dirty="0"/>
          </a:p>
        </p:txBody>
      </p:sp>
      <p:pic>
        <p:nvPicPr>
          <p:cNvPr id="41" name="Image 12" descr="preencoded.png"/>
          <p:cNvPicPr>
            <a:picLocks noChangeAspect="1"/>
          </p:cNvPicPr>
          <p:nvPr/>
        </p:nvPicPr>
        <p:blipFill>
          <a:blip r:embed="rId5"/>
          <a:stretch>
            <a:fillRect/>
          </a:stretch>
        </p:blipFill>
        <p:spPr>
          <a:xfrm>
            <a:off x="8302752" y="3035808"/>
            <a:ext cx="237744" cy="237744"/>
          </a:xfrm>
          <a:prstGeom prst="rect">
            <a:avLst/>
          </a:prstGeom>
        </p:spPr>
      </p:pic>
      <p:sp>
        <p:nvSpPr>
          <p:cNvPr id="42" name="Text 27"/>
          <p:cNvSpPr/>
          <p:nvPr/>
        </p:nvSpPr>
        <p:spPr>
          <a:xfrm>
            <a:off x="8650224" y="2962656"/>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Access control enforced server-side</a:t>
            </a:r>
            <a:endParaRPr lang="en-US" sz="1200" dirty="0"/>
          </a:p>
        </p:txBody>
      </p:sp>
      <p:pic>
        <p:nvPicPr>
          <p:cNvPr id="43" name="Image 13" descr="preencoded.png"/>
          <p:cNvPicPr>
            <a:picLocks noChangeAspect="1"/>
          </p:cNvPicPr>
          <p:nvPr/>
        </p:nvPicPr>
        <p:blipFill>
          <a:blip r:embed="rId5"/>
          <a:stretch>
            <a:fillRect/>
          </a:stretch>
        </p:blipFill>
        <p:spPr>
          <a:xfrm>
            <a:off x="8302752" y="3694176"/>
            <a:ext cx="237744" cy="237744"/>
          </a:xfrm>
          <a:prstGeom prst="rect">
            <a:avLst/>
          </a:prstGeom>
        </p:spPr>
      </p:pic>
      <p:sp>
        <p:nvSpPr>
          <p:cNvPr id="44" name="Text 28"/>
          <p:cNvSpPr/>
          <p:nvPr/>
        </p:nvSpPr>
        <p:spPr>
          <a:xfrm>
            <a:off x="8650224" y="3621024"/>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Sensitive data minimised &amp; protected</a:t>
            </a:r>
            <a:endParaRPr lang="en-US" sz="1200" dirty="0"/>
          </a:p>
        </p:txBody>
      </p:sp>
      <p:pic>
        <p:nvPicPr>
          <p:cNvPr id="45" name="Image 14" descr="preencoded.png"/>
          <p:cNvPicPr>
            <a:picLocks noChangeAspect="1"/>
          </p:cNvPicPr>
          <p:nvPr/>
        </p:nvPicPr>
        <p:blipFill>
          <a:blip r:embed="rId5"/>
          <a:stretch>
            <a:fillRect/>
          </a:stretch>
        </p:blipFill>
        <p:spPr>
          <a:xfrm>
            <a:off x="8302752" y="4352544"/>
            <a:ext cx="237744" cy="237744"/>
          </a:xfrm>
          <a:prstGeom prst="rect">
            <a:avLst/>
          </a:prstGeom>
        </p:spPr>
      </p:pic>
      <p:sp>
        <p:nvSpPr>
          <p:cNvPr id="46" name="Text 29"/>
          <p:cNvSpPr/>
          <p:nvPr/>
        </p:nvSpPr>
        <p:spPr>
          <a:xfrm>
            <a:off x="8650224" y="4279392"/>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Inputs validated against the contract</a:t>
            </a:r>
            <a:endParaRPr lang="en-US" sz="1200" dirty="0"/>
          </a:p>
        </p:txBody>
      </p:sp>
      <p:pic>
        <p:nvPicPr>
          <p:cNvPr id="47" name="Image 15" descr="preencoded.png"/>
          <p:cNvPicPr>
            <a:picLocks noChangeAspect="1"/>
          </p:cNvPicPr>
          <p:nvPr/>
        </p:nvPicPr>
        <p:blipFill>
          <a:blip r:embed="rId5"/>
          <a:stretch>
            <a:fillRect/>
          </a:stretch>
        </p:blipFill>
        <p:spPr>
          <a:xfrm>
            <a:off x="8302752" y="5010912"/>
            <a:ext cx="237744" cy="237744"/>
          </a:xfrm>
          <a:prstGeom prst="rect">
            <a:avLst/>
          </a:prstGeom>
        </p:spPr>
      </p:pic>
      <p:sp>
        <p:nvSpPr>
          <p:cNvPr id="48" name="Text 30"/>
          <p:cNvSpPr/>
          <p:nvPr/>
        </p:nvSpPr>
        <p:spPr>
          <a:xfrm>
            <a:off x="8650224" y="4937760"/>
            <a:ext cx="2679192" cy="603504"/>
          </a:xfrm>
          <a:prstGeom prst="rect">
            <a:avLst/>
          </a:prstGeom>
          <a:noFill/>
          <a:ln/>
        </p:spPr>
        <p:txBody>
          <a:bodyPr wrap="square" lIns="0" tIns="0" rIns="0" bIns="0" rtlCol="0" anchor="t"/>
          <a:lstStyle/>
          <a:p>
            <a:pPr marL="0" indent="0">
              <a:lnSpc>
                <a:spcPct val="102000"/>
              </a:lnSpc>
              <a:buNone/>
            </a:pPr>
            <a:r>
              <a:rPr lang="en-US" sz="1200" dirty="0">
                <a:solidFill>
                  <a:srgbClr val="26313F"/>
                </a:solidFill>
                <a:latin typeface="Calibri" pitchFamily="34" charset="0"/>
                <a:ea typeface="Calibri" pitchFamily="34" charset="-122"/>
                <a:cs typeface="Calibri" pitchFamily="34" charset="-120"/>
              </a:rPr>
              <a:t>Secrets kept out of code &amp; logs</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B · RISK-BASED TESTING</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You cannot </a:t>
            </a:r>
            <a:r>
              <a:rPr lang="en-US" sz="2700" b="1">
                <a:solidFill>
                  <a:srgbClr val="0F1620"/>
                </a:solidFill>
                <a:latin typeface="Arial" pitchFamily="34" charset="0"/>
                <a:ea typeface="Arial" pitchFamily="34" charset="-122"/>
                <a:cs typeface="Arial" pitchFamily="34" charset="-120"/>
              </a:rPr>
              <a:t>test everything, so </a:t>
            </a:r>
            <a:r>
              <a:rPr lang="en-US" sz="2700" b="1" dirty="0">
                <a:solidFill>
                  <a:srgbClr val="0F1620"/>
                </a:solidFill>
                <a:latin typeface="Arial" pitchFamily="34" charset="0"/>
                <a:ea typeface="Arial" pitchFamily="34" charset="-122"/>
                <a:cs typeface="Arial" pitchFamily="34" charset="-120"/>
              </a:rPr>
              <a:t>test by risk</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Rank each risk, then match test depth to its rank. Testing is a budget; spend it where failure hurts most.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12 / 18</a:t>
            </a:r>
            <a:endParaRPr lang="en-US" sz="800" dirty="0"/>
          </a:p>
        </p:txBody>
      </p:sp>
      <p:sp>
        <p:nvSpPr>
          <p:cNvPr id="10" name="Shape 7"/>
          <p:cNvSpPr/>
          <p:nvPr/>
        </p:nvSpPr>
        <p:spPr>
          <a:xfrm>
            <a:off x="640080" y="1965960"/>
            <a:ext cx="10908792" cy="1234440"/>
          </a:xfrm>
          <a:prstGeom prst="roundRect">
            <a:avLst>
              <a:gd name="adj" fmla="val 7407"/>
            </a:avLst>
          </a:prstGeom>
          <a:solidFill>
            <a:srgbClr val="1B3B73"/>
          </a:solidFill>
          <a:ln w="12700">
            <a:solidFill>
              <a:srgbClr val="1B3B73"/>
            </a:solidFill>
            <a:prstDash val="solid"/>
          </a:ln>
        </p:spPr>
      </p:sp>
      <p:sp>
        <p:nvSpPr>
          <p:cNvPr id="11" name="Text 8"/>
          <p:cNvSpPr/>
          <p:nvPr/>
        </p:nvSpPr>
        <p:spPr>
          <a:xfrm>
            <a:off x="1097280" y="2286000"/>
            <a:ext cx="1783080" cy="594360"/>
          </a:xfrm>
          <a:prstGeom prst="rect">
            <a:avLst/>
          </a:prstGeom>
          <a:noFill/>
          <a:ln/>
        </p:spPr>
        <p:txBody>
          <a:bodyPr wrap="square" lIns="0" tIns="0" rIns="0" bIns="0" rtlCol="0" anchor="ctr"/>
          <a:lstStyle/>
          <a:p>
            <a:pPr marL="0" indent="0" algn="ctr">
              <a:buNone/>
            </a:pPr>
            <a:r>
              <a:rPr lang="en-US" sz="2600" b="1" dirty="0">
                <a:solidFill>
                  <a:srgbClr val="7FC6DE"/>
                </a:solidFill>
                <a:latin typeface="Arial" pitchFamily="34" charset="0"/>
                <a:ea typeface="Arial" pitchFamily="34" charset="-122"/>
                <a:cs typeface="Arial" pitchFamily="34" charset="-120"/>
              </a:rPr>
              <a:t>Likelihood</a:t>
            </a:r>
            <a:endParaRPr lang="en-US" sz="2600" dirty="0"/>
          </a:p>
        </p:txBody>
      </p:sp>
      <p:sp>
        <p:nvSpPr>
          <p:cNvPr id="12" name="Text 9"/>
          <p:cNvSpPr/>
          <p:nvPr/>
        </p:nvSpPr>
        <p:spPr>
          <a:xfrm>
            <a:off x="3063240" y="2286000"/>
            <a:ext cx="466344" cy="594360"/>
          </a:xfrm>
          <a:prstGeom prst="rect">
            <a:avLst/>
          </a:prstGeom>
          <a:noFill/>
          <a:ln/>
        </p:spPr>
        <p:txBody>
          <a:bodyPr wrap="square" lIns="0" tIns="0" rIns="0" bIns="0"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a:t>
            </a:r>
            <a:endParaRPr lang="en-US" sz="2600" dirty="0"/>
          </a:p>
        </p:txBody>
      </p:sp>
      <p:sp>
        <p:nvSpPr>
          <p:cNvPr id="13" name="Text 10"/>
          <p:cNvSpPr/>
          <p:nvPr/>
        </p:nvSpPr>
        <p:spPr>
          <a:xfrm>
            <a:off x="3712464" y="2286000"/>
            <a:ext cx="1197864" cy="594360"/>
          </a:xfrm>
          <a:prstGeom prst="rect">
            <a:avLst/>
          </a:prstGeom>
          <a:noFill/>
          <a:ln/>
        </p:spPr>
        <p:txBody>
          <a:bodyPr wrap="square" lIns="0" tIns="0" rIns="0" bIns="0" rtlCol="0" anchor="ctr"/>
          <a:lstStyle/>
          <a:p>
            <a:pPr marL="0" indent="0" algn="ctr">
              <a:buNone/>
            </a:pPr>
            <a:r>
              <a:rPr lang="en-US" sz="2600" b="1" dirty="0">
                <a:solidFill>
                  <a:srgbClr val="7FC6DE"/>
                </a:solidFill>
                <a:latin typeface="Arial" pitchFamily="34" charset="0"/>
                <a:ea typeface="Arial" pitchFamily="34" charset="-122"/>
                <a:cs typeface="Arial" pitchFamily="34" charset="-120"/>
              </a:rPr>
              <a:t>Impact</a:t>
            </a:r>
            <a:endParaRPr lang="en-US" sz="2600" dirty="0"/>
          </a:p>
        </p:txBody>
      </p:sp>
      <p:sp>
        <p:nvSpPr>
          <p:cNvPr id="14" name="Text 11"/>
          <p:cNvSpPr/>
          <p:nvPr/>
        </p:nvSpPr>
        <p:spPr>
          <a:xfrm>
            <a:off x="5093208" y="2286000"/>
            <a:ext cx="466344" cy="594360"/>
          </a:xfrm>
          <a:prstGeom prst="rect">
            <a:avLst/>
          </a:prstGeom>
          <a:noFill/>
          <a:ln/>
        </p:spPr>
        <p:txBody>
          <a:bodyPr wrap="square" lIns="0" tIns="0" rIns="0" bIns="0"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a:t>
            </a:r>
            <a:endParaRPr lang="en-US" sz="2600" dirty="0"/>
          </a:p>
        </p:txBody>
      </p:sp>
      <p:sp>
        <p:nvSpPr>
          <p:cNvPr id="15" name="Text 12"/>
          <p:cNvSpPr/>
          <p:nvPr/>
        </p:nvSpPr>
        <p:spPr>
          <a:xfrm>
            <a:off x="5742432" y="2286000"/>
            <a:ext cx="1783080" cy="594360"/>
          </a:xfrm>
          <a:prstGeom prst="rect">
            <a:avLst/>
          </a:prstGeom>
          <a:noFill/>
          <a:ln/>
        </p:spPr>
        <p:txBody>
          <a:bodyPr wrap="square" lIns="0" tIns="0" rIns="0" bIns="0" rtlCol="0" anchor="ctr"/>
          <a:lstStyle/>
          <a:p>
            <a:pPr marL="0" indent="0" algn="ctr">
              <a:buNone/>
            </a:pPr>
            <a:r>
              <a:rPr lang="en-US" sz="2600" b="1" dirty="0">
                <a:solidFill>
                  <a:srgbClr val="FFE39A"/>
                </a:solidFill>
                <a:latin typeface="Arial" pitchFamily="34" charset="0"/>
                <a:ea typeface="Arial" pitchFamily="34" charset="-122"/>
                <a:cs typeface="Arial" pitchFamily="34" charset="-120"/>
              </a:rPr>
              <a:t>Risk score</a:t>
            </a:r>
            <a:endParaRPr lang="en-US" sz="2600" dirty="0"/>
          </a:p>
        </p:txBody>
      </p:sp>
      <p:sp>
        <p:nvSpPr>
          <p:cNvPr id="16" name="Text 13"/>
          <p:cNvSpPr/>
          <p:nvPr/>
        </p:nvSpPr>
        <p:spPr>
          <a:xfrm>
            <a:off x="7708392" y="2286000"/>
            <a:ext cx="466344" cy="594360"/>
          </a:xfrm>
          <a:prstGeom prst="rect">
            <a:avLst/>
          </a:prstGeom>
          <a:noFill/>
          <a:ln/>
        </p:spPr>
        <p:txBody>
          <a:bodyPr wrap="square" lIns="0" tIns="0" rIns="0" bIns="0" rtlCol="0" anchor="ctr"/>
          <a:lstStyle/>
          <a:p>
            <a:pPr marL="0" indent="0" algn="ctr">
              <a:buNone/>
            </a:pPr>
            <a:r>
              <a:rPr lang="en-US" sz="2600" b="1">
                <a:solidFill>
                  <a:srgbClr val="FFFFFF"/>
                </a:solidFill>
                <a:latin typeface="Arial" pitchFamily="34" charset="0"/>
                <a:ea typeface="Arial" pitchFamily="34" charset="-122"/>
                <a:cs typeface="Arial" pitchFamily="34" charset="-120"/>
              </a:rPr>
              <a:t>&gt;</a:t>
            </a:r>
            <a:endParaRPr lang="en-US" sz="2600" dirty="0"/>
          </a:p>
        </p:txBody>
      </p:sp>
      <p:sp>
        <p:nvSpPr>
          <p:cNvPr id="17" name="Text 14"/>
          <p:cNvSpPr/>
          <p:nvPr/>
        </p:nvSpPr>
        <p:spPr>
          <a:xfrm>
            <a:off x="8357616" y="2286000"/>
            <a:ext cx="2221992" cy="594360"/>
          </a:xfrm>
          <a:prstGeom prst="rect">
            <a:avLst/>
          </a:prstGeom>
          <a:noFill/>
          <a:ln/>
        </p:spPr>
        <p:txBody>
          <a:bodyPr wrap="square" lIns="0" tIns="0" rIns="0" bIns="0" rtlCol="0" anchor="ctr"/>
          <a:lstStyle/>
          <a:p>
            <a:pPr marL="0" indent="0" algn="ctr">
              <a:buNone/>
            </a:pPr>
            <a:r>
              <a:rPr lang="en-US" sz="2600" b="1" dirty="0">
                <a:solidFill>
                  <a:srgbClr val="9FE0B6"/>
                </a:solidFill>
                <a:latin typeface="Arial" pitchFamily="34" charset="0"/>
                <a:ea typeface="Arial" pitchFamily="34" charset="-122"/>
                <a:cs typeface="Arial" pitchFamily="34" charset="-120"/>
              </a:rPr>
              <a:t>Test priority</a:t>
            </a:r>
            <a:endParaRPr lang="en-US" sz="2600" dirty="0"/>
          </a:p>
        </p:txBody>
      </p:sp>
      <p:sp>
        <p:nvSpPr>
          <p:cNvPr id="18" name="Shape 15"/>
          <p:cNvSpPr/>
          <p:nvPr/>
        </p:nvSpPr>
        <p:spPr>
          <a:xfrm>
            <a:off x="640080" y="3520440"/>
            <a:ext cx="3502152" cy="2286000"/>
          </a:xfrm>
          <a:prstGeom prst="roundRect">
            <a:avLst>
              <a:gd name="adj" fmla="val 4000"/>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9" name="Shape 16"/>
          <p:cNvSpPr/>
          <p:nvPr/>
        </p:nvSpPr>
        <p:spPr>
          <a:xfrm>
            <a:off x="640080" y="3520440"/>
            <a:ext cx="3502152" cy="64008"/>
          </a:xfrm>
          <a:prstGeom prst="rect">
            <a:avLst/>
          </a:prstGeom>
          <a:solidFill>
            <a:srgbClr val="C0472F"/>
          </a:solidFill>
          <a:ln/>
        </p:spPr>
      </p:sp>
      <p:sp>
        <p:nvSpPr>
          <p:cNvPr id="20" name="Shape 17"/>
          <p:cNvSpPr/>
          <p:nvPr/>
        </p:nvSpPr>
        <p:spPr>
          <a:xfrm>
            <a:off x="877824" y="3813048"/>
            <a:ext cx="658368" cy="658368"/>
          </a:xfrm>
          <a:prstGeom prst="ellipse">
            <a:avLst/>
          </a:prstGeom>
          <a:solidFill>
            <a:srgbClr val="C0472F"/>
          </a:solidFill>
          <a:ln/>
        </p:spPr>
      </p:sp>
      <p:pic>
        <p:nvPicPr>
          <p:cNvPr id="21" name="Image 1" descr="preencoded.png"/>
          <p:cNvPicPr>
            <a:picLocks noChangeAspect="1"/>
          </p:cNvPicPr>
          <p:nvPr/>
        </p:nvPicPr>
        <p:blipFill>
          <a:blip r:embed="rId4"/>
          <a:stretch>
            <a:fillRect/>
          </a:stretch>
        </p:blipFill>
        <p:spPr>
          <a:xfrm>
            <a:off x="1034186" y="3969410"/>
            <a:ext cx="345643" cy="345643"/>
          </a:xfrm>
          <a:prstGeom prst="rect">
            <a:avLst/>
          </a:prstGeom>
        </p:spPr>
      </p:pic>
      <p:sp>
        <p:nvSpPr>
          <p:cNvPr id="22" name="Text 18"/>
          <p:cNvSpPr/>
          <p:nvPr/>
        </p:nvSpPr>
        <p:spPr>
          <a:xfrm>
            <a:off x="1645920" y="3849624"/>
            <a:ext cx="2313432" cy="274320"/>
          </a:xfrm>
          <a:prstGeom prst="rect">
            <a:avLst/>
          </a:prstGeom>
          <a:noFill/>
          <a:ln/>
        </p:spPr>
        <p:txBody>
          <a:bodyPr wrap="square" lIns="0" tIns="0" rIns="0" bIns="0" rtlCol="0" anchor="ctr"/>
          <a:lstStyle/>
          <a:p>
            <a:pPr marL="0" indent="0">
              <a:buNone/>
            </a:pPr>
            <a:r>
              <a:rPr lang="en-US" sz="1050" b="1" kern="0" spc="100" dirty="0">
                <a:solidFill>
                  <a:srgbClr val="C0472F"/>
                </a:solidFill>
                <a:latin typeface="Courier New" pitchFamily="34" charset="0"/>
                <a:ea typeface="Courier New" pitchFamily="34" charset="-122"/>
                <a:cs typeface="Courier New" pitchFamily="34" charset="-120"/>
              </a:rPr>
              <a:t>HIGH RISK</a:t>
            </a:r>
            <a:endParaRPr lang="en-US" sz="1050" dirty="0"/>
          </a:p>
        </p:txBody>
      </p:sp>
      <p:sp>
        <p:nvSpPr>
          <p:cNvPr id="23" name="Text 19"/>
          <p:cNvSpPr/>
          <p:nvPr/>
        </p:nvSpPr>
        <p:spPr>
          <a:xfrm>
            <a:off x="1645920" y="4087368"/>
            <a:ext cx="2313432" cy="365760"/>
          </a:xfrm>
          <a:prstGeom prst="rect">
            <a:avLst/>
          </a:prstGeom>
          <a:noFill/>
          <a:ln/>
        </p:spPr>
        <p:txBody>
          <a:bodyPr wrap="square" lIns="0" tIns="0" rIns="0" bIns="0" rtlCol="0" anchor="ctr"/>
          <a:lstStyle/>
          <a:p>
            <a:pPr marL="0" indent="0">
              <a:buNone/>
            </a:pPr>
            <a:r>
              <a:rPr lang="en-US" sz="1550" b="1" dirty="0">
                <a:solidFill>
                  <a:srgbClr val="0F1620"/>
                </a:solidFill>
                <a:latin typeface="Arial" pitchFamily="34" charset="0"/>
                <a:ea typeface="Arial" pitchFamily="34" charset="-122"/>
                <a:cs typeface="Arial" pitchFamily="34" charset="-120"/>
              </a:rPr>
              <a:t>Deepest testing</a:t>
            </a:r>
            <a:endParaRPr lang="en-US" sz="1550" dirty="0"/>
          </a:p>
        </p:txBody>
      </p:sp>
      <p:sp>
        <p:nvSpPr>
          <p:cNvPr id="24" name="Text 20"/>
          <p:cNvSpPr/>
          <p:nvPr/>
        </p:nvSpPr>
        <p:spPr>
          <a:xfrm>
            <a:off x="914400" y="4754880"/>
            <a:ext cx="2953512" cy="914400"/>
          </a:xfrm>
          <a:prstGeom prst="rect">
            <a:avLst/>
          </a:prstGeom>
          <a:noFill/>
          <a:ln/>
        </p:spPr>
        <p:txBody>
          <a:bodyPr wrap="square" lIns="0" tIns="0" rIns="0" bIns="0" rtlCol="0" anchor="ctr"/>
          <a:lstStyle/>
          <a:p>
            <a:pPr marL="0" indent="0">
              <a:lnSpc>
                <a:spcPct val="108000"/>
              </a:lnSpc>
              <a:buNone/>
            </a:pPr>
            <a:r>
              <a:rPr lang="en-US" sz="1200" dirty="0">
                <a:solidFill>
                  <a:srgbClr val="5A6879"/>
                </a:solidFill>
                <a:latin typeface="Calibri" pitchFamily="34" charset="0"/>
                <a:ea typeface="Calibri" pitchFamily="34" charset="-122"/>
                <a:cs typeface="Calibri" pitchFamily="34" charset="-120"/>
              </a:rPr>
              <a:t>Automation, edge cases, negative &amp; security tests, load where relevant.</a:t>
            </a:r>
            <a:endParaRPr lang="en-US" sz="1200" dirty="0"/>
          </a:p>
        </p:txBody>
      </p:sp>
      <p:sp>
        <p:nvSpPr>
          <p:cNvPr id="25" name="Shape 21"/>
          <p:cNvSpPr/>
          <p:nvPr/>
        </p:nvSpPr>
        <p:spPr>
          <a:xfrm>
            <a:off x="4343400" y="3520440"/>
            <a:ext cx="3502152" cy="2286000"/>
          </a:xfrm>
          <a:prstGeom prst="roundRect">
            <a:avLst>
              <a:gd name="adj" fmla="val 4000"/>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6" name="Shape 22"/>
          <p:cNvSpPr/>
          <p:nvPr/>
        </p:nvSpPr>
        <p:spPr>
          <a:xfrm>
            <a:off x="4343400" y="3520440"/>
            <a:ext cx="3502152" cy="64008"/>
          </a:xfrm>
          <a:prstGeom prst="rect">
            <a:avLst/>
          </a:prstGeom>
          <a:solidFill>
            <a:srgbClr val="C9932B"/>
          </a:solidFill>
          <a:ln/>
        </p:spPr>
      </p:sp>
      <p:sp>
        <p:nvSpPr>
          <p:cNvPr id="27" name="Shape 23"/>
          <p:cNvSpPr/>
          <p:nvPr/>
        </p:nvSpPr>
        <p:spPr>
          <a:xfrm>
            <a:off x="4581144" y="3813048"/>
            <a:ext cx="658368" cy="658368"/>
          </a:xfrm>
          <a:prstGeom prst="ellipse">
            <a:avLst/>
          </a:prstGeom>
          <a:solidFill>
            <a:srgbClr val="C9932B"/>
          </a:solidFill>
          <a:ln/>
        </p:spPr>
      </p:sp>
      <p:pic>
        <p:nvPicPr>
          <p:cNvPr id="28" name="Image 2" descr="preencoded.png"/>
          <p:cNvPicPr>
            <a:picLocks noChangeAspect="1"/>
          </p:cNvPicPr>
          <p:nvPr/>
        </p:nvPicPr>
        <p:blipFill>
          <a:blip r:embed="rId5"/>
          <a:stretch>
            <a:fillRect/>
          </a:stretch>
        </p:blipFill>
        <p:spPr>
          <a:xfrm>
            <a:off x="4737506" y="3969410"/>
            <a:ext cx="345643" cy="345643"/>
          </a:xfrm>
          <a:prstGeom prst="rect">
            <a:avLst/>
          </a:prstGeom>
        </p:spPr>
      </p:pic>
      <p:sp>
        <p:nvSpPr>
          <p:cNvPr id="29" name="Text 24"/>
          <p:cNvSpPr/>
          <p:nvPr/>
        </p:nvSpPr>
        <p:spPr>
          <a:xfrm>
            <a:off x="5349240" y="3849624"/>
            <a:ext cx="2313432" cy="274320"/>
          </a:xfrm>
          <a:prstGeom prst="rect">
            <a:avLst/>
          </a:prstGeom>
          <a:noFill/>
          <a:ln/>
        </p:spPr>
        <p:txBody>
          <a:bodyPr wrap="square" lIns="0" tIns="0" rIns="0" bIns="0" rtlCol="0" anchor="ctr"/>
          <a:lstStyle/>
          <a:p>
            <a:pPr marL="0" indent="0">
              <a:buNone/>
            </a:pPr>
            <a:r>
              <a:rPr lang="en-US" sz="1050" b="1" kern="0" spc="100" dirty="0">
                <a:solidFill>
                  <a:srgbClr val="C9932B"/>
                </a:solidFill>
                <a:latin typeface="Courier New" pitchFamily="34" charset="0"/>
                <a:ea typeface="Courier New" pitchFamily="34" charset="-122"/>
                <a:cs typeface="Courier New" pitchFamily="34" charset="-120"/>
              </a:rPr>
              <a:t>MEDIUM RISK</a:t>
            </a:r>
            <a:endParaRPr lang="en-US" sz="1050" dirty="0"/>
          </a:p>
        </p:txBody>
      </p:sp>
      <p:sp>
        <p:nvSpPr>
          <p:cNvPr id="30" name="Text 25"/>
          <p:cNvSpPr/>
          <p:nvPr/>
        </p:nvSpPr>
        <p:spPr>
          <a:xfrm>
            <a:off x="5349240" y="4087368"/>
            <a:ext cx="2313432" cy="365760"/>
          </a:xfrm>
          <a:prstGeom prst="rect">
            <a:avLst/>
          </a:prstGeom>
          <a:noFill/>
          <a:ln/>
        </p:spPr>
        <p:txBody>
          <a:bodyPr wrap="square" lIns="0" tIns="0" rIns="0" bIns="0" rtlCol="0" anchor="ctr"/>
          <a:lstStyle/>
          <a:p>
            <a:pPr marL="0" indent="0">
              <a:buNone/>
            </a:pPr>
            <a:r>
              <a:rPr lang="en-US" sz="1550" b="1" dirty="0">
                <a:solidFill>
                  <a:srgbClr val="0F1620"/>
                </a:solidFill>
                <a:latin typeface="Arial" pitchFamily="34" charset="0"/>
                <a:ea typeface="Arial" pitchFamily="34" charset="-122"/>
                <a:cs typeface="Arial" pitchFamily="34" charset="-120"/>
              </a:rPr>
              <a:t>Standard coverage</a:t>
            </a:r>
            <a:endParaRPr lang="en-US" sz="1550" dirty="0"/>
          </a:p>
        </p:txBody>
      </p:sp>
      <p:sp>
        <p:nvSpPr>
          <p:cNvPr id="31" name="Text 26"/>
          <p:cNvSpPr/>
          <p:nvPr/>
        </p:nvSpPr>
        <p:spPr>
          <a:xfrm>
            <a:off x="4617720" y="4754880"/>
            <a:ext cx="2953512" cy="914400"/>
          </a:xfrm>
          <a:prstGeom prst="rect">
            <a:avLst/>
          </a:prstGeom>
          <a:noFill/>
          <a:ln/>
        </p:spPr>
        <p:txBody>
          <a:bodyPr wrap="square" lIns="0" tIns="0" rIns="0" bIns="0" rtlCol="0" anchor="ctr"/>
          <a:lstStyle/>
          <a:p>
            <a:pPr marL="0" indent="0">
              <a:lnSpc>
                <a:spcPct val="108000"/>
              </a:lnSpc>
              <a:buNone/>
            </a:pPr>
            <a:r>
              <a:rPr lang="en-US" sz="1200" dirty="0">
                <a:solidFill>
                  <a:srgbClr val="5A6879"/>
                </a:solidFill>
                <a:latin typeface="Calibri" pitchFamily="34" charset="0"/>
                <a:ea typeface="Calibri" pitchFamily="34" charset="-122"/>
                <a:cs typeface="Calibri" pitchFamily="34" charset="-120"/>
              </a:rPr>
              <a:t>Core functional cases plus the main boundary and error paths.</a:t>
            </a:r>
            <a:endParaRPr lang="en-US" sz="1200" dirty="0"/>
          </a:p>
        </p:txBody>
      </p:sp>
      <p:sp>
        <p:nvSpPr>
          <p:cNvPr id="32" name="Shape 27"/>
          <p:cNvSpPr/>
          <p:nvPr/>
        </p:nvSpPr>
        <p:spPr>
          <a:xfrm>
            <a:off x="8046720" y="3520440"/>
            <a:ext cx="3502152" cy="2286000"/>
          </a:xfrm>
          <a:prstGeom prst="roundRect">
            <a:avLst>
              <a:gd name="adj" fmla="val 4000"/>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33" name="Shape 28"/>
          <p:cNvSpPr/>
          <p:nvPr/>
        </p:nvSpPr>
        <p:spPr>
          <a:xfrm>
            <a:off x="8046720" y="3520440"/>
            <a:ext cx="3502152" cy="64008"/>
          </a:xfrm>
          <a:prstGeom prst="rect">
            <a:avLst/>
          </a:prstGeom>
          <a:solidFill>
            <a:srgbClr val="2E7D5B"/>
          </a:solidFill>
          <a:ln/>
        </p:spPr>
      </p:sp>
      <p:sp>
        <p:nvSpPr>
          <p:cNvPr id="34" name="Shape 29"/>
          <p:cNvSpPr/>
          <p:nvPr/>
        </p:nvSpPr>
        <p:spPr>
          <a:xfrm>
            <a:off x="8284464" y="3813048"/>
            <a:ext cx="658368" cy="658368"/>
          </a:xfrm>
          <a:prstGeom prst="ellipse">
            <a:avLst/>
          </a:prstGeom>
          <a:solidFill>
            <a:srgbClr val="2E7D5B"/>
          </a:solidFill>
          <a:ln/>
        </p:spPr>
      </p:sp>
      <p:pic>
        <p:nvPicPr>
          <p:cNvPr id="35" name="Image 3" descr="preencoded.png"/>
          <p:cNvPicPr>
            <a:picLocks noChangeAspect="1"/>
          </p:cNvPicPr>
          <p:nvPr/>
        </p:nvPicPr>
        <p:blipFill>
          <a:blip r:embed="rId6"/>
          <a:stretch>
            <a:fillRect/>
          </a:stretch>
        </p:blipFill>
        <p:spPr>
          <a:xfrm>
            <a:off x="8440826" y="3969410"/>
            <a:ext cx="345643" cy="345643"/>
          </a:xfrm>
          <a:prstGeom prst="rect">
            <a:avLst/>
          </a:prstGeom>
        </p:spPr>
      </p:pic>
      <p:sp>
        <p:nvSpPr>
          <p:cNvPr id="36" name="Text 30"/>
          <p:cNvSpPr/>
          <p:nvPr/>
        </p:nvSpPr>
        <p:spPr>
          <a:xfrm>
            <a:off x="9052560" y="3849624"/>
            <a:ext cx="2313432" cy="274320"/>
          </a:xfrm>
          <a:prstGeom prst="rect">
            <a:avLst/>
          </a:prstGeom>
          <a:noFill/>
          <a:ln/>
        </p:spPr>
        <p:txBody>
          <a:bodyPr wrap="square" lIns="0" tIns="0" rIns="0" bIns="0" rtlCol="0" anchor="ctr"/>
          <a:lstStyle/>
          <a:p>
            <a:pPr marL="0" indent="0">
              <a:buNone/>
            </a:pPr>
            <a:r>
              <a:rPr lang="en-US" sz="1050" b="1" kern="0" spc="100" dirty="0">
                <a:solidFill>
                  <a:srgbClr val="2E7D5B"/>
                </a:solidFill>
                <a:latin typeface="Courier New" pitchFamily="34" charset="0"/>
                <a:ea typeface="Courier New" pitchFamily="34" charset="-122"/>
                <a:cs typeface="Courier New" pitchFamily="34" charset="-120"/>
              </a:rPr>
              <a:t>LOW RISK</a:t>
            </a:r>
            <a:endParaRPr lang="en-US" sz="1050" dirty="0"/>
          </a:p>
        </p:txBody>
      </p:sp>
      <p:sp>
        <p:nvSpPr>
          <p:cNvPr id="37" name="Text 31"/>
          <p:cNvSpPr/>
          <p:nvPr/>
        </p:nvSpPr>
        <p:spPr>
          <a:xfrm>
            <a:off x="9052560" y="4087368"/>
            <a:ext cx="2313432" cy="365760"/>
          </a:xfrm>
          <a:prstGeom prst="rect">
            <a:avLst/>
          </a:prstGeom>
          <a:noFill/>
          <a:ln/>
        </p:spPr>
        <p:txBody>
          <a:bodyPr wrap="square" lIns="0" tIns="0" rIns="0" bIns="0" rtlCol="0" anchor="ctr"/>
          <a:lstStyle/>
          <a:p>
            <a:pPr marL="0" indent="0">
              <a:buNone/>
            </a:pPr>
            <a:r>
              <a:rPr lang="en-US" sz="1550" b="1" dirty="0">
                <a:solidFill>
                  <a:srgbClr val="0F1620"/>
                </a:solidFill>
                <a:latin typeface="Arial" pitchFamily="34" charset="0"/>
                <a:ea typeface="Arial" pitchFamily="34" charset="-122"/>
                <a:cs typeface="Arial" pitchFamily="34" charset="-120"/>
              </a:rPr>
              <a:t>Light touch</a:t>
            </a:r>
            <a:endParaRPr lang="en-US" sz="1550" dirty="0"/>
          </a:p>
        </p:txBody>
      </p:sp>
      <p:sp>
        <p:nvSpPr>
          <p:cNvPr id="38" name="Text 32"/>
          <p:cNvSpPr/>
          <p:nvPr/>
        </p:nvSpPr>
        <p:spPr>
          <a:xfrm>
            <a:off x="8321040" y="4754880"/>
            <a:ext cx="2953512" cy="914400"/>
          </a:xfrm>
          <a:prstGeom prst="rect">
            <a:avLst/>
          </a:prstGeom>
          <a:noFill/>
          <a:ln/>
        </p:spPr>
        <p:txBody>
          <a:bodyPr wrap="square" lIns="0" tIns="0" rIns="0" bIns="0" rtlCol="0" anchor="ctr"/>
          <a:lstStyle/>
          <a:p>
            <a:pPr marL="0" indent="0">
              <a:lnSpc>
                <a:spcPct val="108000"/>
              </a:lnSpc>
              <a:buNone/>
            </a:pPr>
            <a:r>
              <a:rPr lang="en-US" sz="1200" dirty="0">
                <a:solidFill>
                  <a:srgbClr val="5A6879"/>
                </a:solidFill>
                <a:latin typeface="Calibri" pitchFamily="34" charset="0"/>
                <a:ea typeface="Calibri" pitchFamily="34" charset="-122"/>
                <a:cs typeface="Calibri" pitchFamily="34" charset="-120"/>
              </a:rPr>
              <a:t>Smoke / sanity </a:t>
            </a:r>
            <a:r>
              <a:rPr lang="en-US" sz="1200">
                <a:solidFill>
                  <a:srgbClr val="5A6879"/>
                </a:solidFill>
                <a:latin typeface="Calibri" pitchFamily="34" charset="0"/>
                <a:ea typeface="Calibri" pitchFamily="34" charset="-122"/>
                <a:cs typeface="Calibri" pitchFamily="34" charset="-120"/>
              </a:rPr>
              <a:t>checks only, confirm </a:t>
            </a:r>
            <a:r>
              <a:rPr lang="en-US" sz="1200" dirty="0">
                <a:solidFill>
                  <a:srgbClr val="5A6879"/>
                </a:solidFill>
                <a:latin typeface="Calibri" pitchFamily="34" charset="0"/>
                <a:ea typeface="Calibri" pitchFamily="34" charset="-122"/>
                <a:cs typeface="Calibri" pitchFamily="34" charset="-120"/>
              </a:rPr>
              <a:t>it works, then move on.</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B · DELIVERABLE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Plot every risk on the 5 × 5 matrix</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Likelihood × impact places each risk in a zone. The zone sets how hard you test it.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13 / 18</a:t>
            </a:r>
            <a:endParaRPr lang="en-US" sz="800" dirty="0"/>
          </a:p>
        </p:txBody>
      </p:sp>
      <p:sp>
        <p:nvSpPr>
          <p:cNvPr id="10" name="Shape 7"/>
          <p:cNvSpPr/>
          <p:nvPr/>
        </p:nvSpPr>
        <p:spPr>
          <a:xfrm>
            <a:off x="2176272" y="2039112"/>
            <a:ext cx="859536" cy="694944"/>
          </a:xfrm>
          <a:prstGeom prst="roundRect">
            <a:avLst>
              <a:gd name="adj" fmla="val 5263"/>
            </a:avLst>
          </a:prstGeom>
          <a:solidFill>
            <a:srgbClr val="C9932B"/>
          </a:solidFill>
          <a:ln w="19050">
            <a:solidFill>
              <a:srgbClr val="FFFFFF"/>
            </a:solidFill>
            <a:prstDash val="solid"/>
          </a:ln>
        </p:spPr>
      </p:sp>
      <p:sp>
        <p:nvSpPr>
          <p:cNvPr id="11" name="Text 8"/>
          <p:cNvSpPr/>
          <p:nvPr/>
        </p:nvSpPr>
        <p:spPr>
          <a:xfrm>
            <a:off x="2148840" y="2011680"/>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5</a:t>
            </a:r>
            <a:endParaRPr lang="en-US" sz="1100" dirty="0"/>
          </a:p>
        </p:txBody>
      </p:sp>
      <p:sp>
        <p:nvSpPr>
          <p:cNvPr id="12" name="Shape 9"/>
          <p:cNvSpPr/>
          <p:nvPr/>
        </p:nvSpPr>
        <p:spPr>
          <a:xfrm>
            <a:off x="3090672" y="2039112"/>
            <a:ext cx="859536" cy="694944"/>
          </a:xfrm>
          <a:prstGeom prst="roundRect">
            <a:avLst>
              <a:gd name="adj" fmla="val 5263"/>
            </a:avLst>
          </a:prstGeom>
          <a:solidFill>
            <a:srgbClr val="D06A2C"/>
          </a:solidFill>
          <a:ln w="19050">
            <a:solidFill>
              <a:srgbClr val="FFFFFF"/>
            </a:solidFill>
            <a:prstDash val="solid"/>
          </a:ln>
        </p:spPr>
      </p:sp>
      <p:sp>
        <p:nvSpPr>
          <p:cNvPr id="13" name="Text 10"/>
          <p:cNvSpPr/>
          <p:nvPr/>
        </p:nvSpPr>
        <p:spPr>
          <a:xfrm>
            <a:off x="3063240" y="2011680"/>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10</a:t>
            </a:r>
            <a:endParaRPr lang="en-US" sz="1100" dirty="0"/>
          </a:p>
        </p:txBody>
      </p:sp>
      <p:sp>
        <p:nvSpPr>
          <p:cNvPr id="14" name="Shape 11"/>
          <p:cNvSpPr/>
          <p:nvPr/>
        </p:nvSpPr>
        <p:spPr>
          <a:xfrm>
            <a:off x="4005072" y="2039112"/>
            <a:ext cx="859536" cy="694944"/>
          </a:xfrm>
          <a:prstGeom prst="roundRect">
            <a:avLst>
              <a:gd name="adj" fmla="val 5263"/>
            </a:avLst>
          </a:prstGeom>
          <a:solidFill>
            <a:srgbClr val="C0472F"/>
          </a:solidFill>
          <a:ln w="19050">
            <a:solidFill>
              <a:srgbClr val="FFFFFF"/>
            </a:solidFill>
            <a:prstDash val="solid"/>
          </a:ln>
        </p:spPr>
      </p:sp>
      <p:sp>
        <p:nvSpPr>
          <p:cNvPr id="15" name="Text 12"/>
          <p:cNvSpPr/>
          <p:nvPr/>
        </p:nvSpPr>
        <p:spPr>
          <a:xfrm>
            <a:off x="3977640" y="2011680"/>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15</a:t>
            </a:r>
            <a:endParaRPr lang="en-US" sz="1100" dirty="0"/>
          </a:p>
        </p:txBody>
      </p:sp>
      <p:sp>
        <p:nvSpPr>
          <p:cNvPr id="16" name="Shape 13"/>
          <p:cNvSpPr/>
          <p:nvPr/>
        </p:nvSpPr>
        <p:spPr>
          <a:xfrm>
            <a:off x="4919472" y="2039112"/>
            <a:ext cx="859536" cy="694944"/>
          </a:xfrm>
          <a:prstGeom prst="roundRect">
            <a:avLst>
              <a:gd name="adj" fmla="val 5263"/>
            </a:avLst>
          </a:prstGeom>
          <a:solidFill>
            <a:srgbClr val="C0472F"/>
          </a:solidFill>
          <a:ln w="19050">
            <a:solidFill>
              <a:srgbClr val="FFFFFF"/>
            </a:solidFill>
            <a:prstDash val="solid"/>
          </a:ln>
        </p:spPr>
      </p:sp>
      <p:sp>
        <p:nvSpPr>
          <p:cNvPr id="17" name="Text 14"/>
          <p:cNvSpPr/>
          <p:nvPr/>
        </p:nvSpPr>
        <p:spPr>
          <a:xfrm>
            <a:off x="4892040" y="2011680"/>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20</a:t>
            </a:r>
            <a:endParaRPr lang="en-US" sz="1100" dirty="0"/>
          </a:p>
        </p:txBody>
      </p:sp>
      <p:sp>
        <p:nvSpPr>
          <p:cNvPr id="18" name="Shape 15"/>
          <p:cNvSpPr/>
          <p:nvPr/>
        </p:nvSpPr>
        <p:spPr>
          <a:xfrm>
            <a:off x="5833872" y="2039112"/>
            <a:ext cx="859536" cy="694944"/>
          </a:xfrm>
          <a:prstGeom prst="roundRect">
            <a:avLst>
              <a:gd name="adj" fmla="val 5263"/>
            </a:avLst>
          </a:prstGeom>
          <a:solidFill>
            <a:srgbClr val="C0472F"/>
          </a:solidFill>
          <a:ln w="19050">
            <a:solidFill>
              <a:srgbClr val="FFFFFF"/>
            </a:solidFill>
            <a:prstDash val="solid"/>
          </a:ln>
        </p:spPr>
      </p:sp>
      <p:sp>
        <p:nvSpPr>
          <p:cNvPr id="19" name="Text 16"/>
          <p:cNvSpPr/>
          <p:nvPr/>
        </p:nvSpPr>
        <p:spPr>
          <a:xfrm>
            <a:off x="5806440" y="2011680"/>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25</a:t>
            </a:r>
            <a:endParaRPr lang="en-US" sz="1100" dirty="0"/>
          </a:p>
        </p:txBody>
      </p:sp>
      <p:sp>
        <p:nvSpPr>
          <p:cNvPr id="20" name="Shape 17"/>
          <p:cNvSpPr/>
          <p:nvPr/>
        </p:nvSpPr>
        <p:spPr>
          <a:xfrm>
            <a:off x="2176272" y="2788920"/>
            <a:ext cx="859536" cy="694944"/>
          </a:xfrm>
          <a:prstGeom prst="roundRect">
            <a:avLst>
              <a:gd name="adj" fmla="val 5263"/>
            </a:avLst>
          </a:prstGeom>
          <a:solidFill>
            <a:srgbClr val="2E7D5B"/>
          </a:solidFill>
          <a:ln w="19050">
            <a:solidFill>
              <a:srgbClr val="FFFFFF"/>
            </a:solidFill>
            <a:prstDash val="solid"/>
          </a:ln>
        </p:spPr>
      </p:sp>
      <p:sp>
        <p:nvSpPr>
          <p:cNvPr id="21" name="Text 18"/>
          <p:cNvSpPr/>
          <p:nvPr/>
        </p:nvSpPr>
        <p:spPr>
          <a:xfrm>
            <a:off x="2148840" y="2761488"/>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4</a:t>
            </a:r>
            <a:endParaRPr lang="en-US" sz="1100" dirty="0"/>
          </a:p>
        </p:txBody>
      </p:sp>
      <p:sp>
        <p:nvSpPr>
          <p:cNvPr id="22" name="Shape 19"/>
          <p:cNvSpPr/>
          <p:nvPr/>
        </p:nvSpPr>
        <p:spPr>
          <a:xfrm>
            <a:off x="3090672" y="2788920"/>
            <a:ext cx="859536" cy="694944"/>
          </a:xfrm>
          <a:prstGeom prst="roundRect">
            <a:avLst>
              <a:gd name="adj" fmla="val 5263"/>
            </a:avLst>
          </a:prstGeom>
          <a:solidFill>
            <a:srgbClr val="C9932B"/>
          </a:solidFill>
          <a:ln w="19050">
            <a:solidFill>
              <a:srgbClr val="FFFFFF"/>
            </a:solidFill>
            <a:prstDash val="solid"/>
          </a:ln>
        </p:spPr>
      </p:sp>
      <p:sp>
        <p:nvSpPr>
          <p:cNvPr id="23" name="Text 20"/>
          <p:cNvSpPr/>
          <p:nvPr/>
        </p:nvSpPr>
        <p:spPr>
          <a:xfrm>
            <a:off x="3063240" y="2761488"/>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8</a:t>
            </a:r>
            <a:endParaRPr lang="en-US" sz="1100" dirty="0"/>
          </a:p>
        </p:txBody>
      </p:sp>
      <p:sp>
        <p:nvSpPr>
          <p:cNvPr id="24" name="Shape 21"/>
          <p:cNvSpPr/>
          <p:nvPr/>
        </p:nvSpPr>
        <p:spPr>
          <a:xfrm>
            <a:off x="4005072" y="2788920"/>
            <a:ext cx="859536" cy="694944"/>
          </a:xfrm>
          <a:prstGeom prst="roundRect">
            <a:avLst>
              <a:gd name="adj" fmla="val 5263"/>
            </a:avLst>
          </a:prstGeom>
          <a:solidFill>
            <a:srgbClr val="D06A2C"/>
          </a:solidFill>
          <a:ln w="19050">
            <a:solidFill>
              <a:srgbClr val="FFFFFF"/>
            </a:solidFill>
            <a:prstDash val="solid"/>
          </a:ln>
        </p:spPr>
      </p:sp>
      <p:sp>
        <p:nvSpPr>
          <p:cNvPr id="25" name="Text 22"/>
          <p:cNvSpPr/>
          <p:nvPr/>
        </p:nvSpPr>
        <p:spPr>
          <a:xfrm>
            <a:off x="3977640" y="2761488"/>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12</a:t>
            </a:r>
            <a:endParaRPr lang="en-US" sz="1100" dirty="0"/>
          </a:p>
        </p:txBody>
      </p:sp>
      <p:sp>
        <p:nvSpPr>
          <p:cNvPr id="26" name="Shape 23"/>
          <p:cNvSpPr/>
          <p:nvPr/>
        </p:nvSpPr>
        <p:spPr>
          <a:xfrm>
            <a:off x="4919472" y="2788920"/>
            <a:ext cx="859536" cy="694944"/>
          </a:xfrm>
          <a:prstGeom prst="roundRect">
            <a:avLst>
              <a:gd name="adj" fmla="val 5263"/>
            </a:avLst>
          </a:prstGeom>
          <a:solidFill>
            <a:srgbClr val="C0472F"/>
          </a:solidFill>
          <a:ln w="19050">
            <a:solidFill>
              <a:srgbClr val="FFFFFF"/>
            </a:solidFill>
            <a:prstDash val="solid"/>
          </a:ln>
        </p:spPr>
      </p:sp>
      <p:sp>
        <p:nvSpPr>
          <p:cNvPr id="27" name="Text 24"/>
          <p:cNvSpPr/>
          <p:nvPr/>
        </p:nvSpPr>
        <p:spPr>
          <a:xfrm>
            <a:off x="4892040" y="2761488"/>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16</a:t>
            </a:r>
            <a:endParaRPr lang="en-US" sz="1100" dirty="0"/>
          </a:p>
        </p:txBody>
      </p:sp>
      <p:sp>
        <p:nvSpPr>
          <p:cNvPr id="28" name="Shape 25"/>
          <p:cNvSpPr/>
          <p:nvPr/>
        </p:nvSpPr>
        <p:spPr>
          <a:xfrm>
            <a:off x="5833872" y="2788920"/>
            <a:ext cx="859536" cy="694944"/>
          </a:xfrm>
          <a:prstGeom prst="roundRect">
            <a:avLst>
              <a:gd name="adj" fmla="val 5263"/>
            </a:avLst>
          </a:prstGeom>
          <a:solidFill>
            <a:srgbClr val="C0472F"/>
          </a:solidFill>
          <a:ln w="19050">
            <a:solidFill>
              <a:srgbClr val="FFFFFF"/>
            </a:solidFill>
            <a:prstDash val="solid"/>
          </a:ln>
        </p:spPr>
      </p:sp>
      <p:sp>
        <p:nvSpPr>
          <p:cNvPr id="29" name="Text 26"/>
          <p:cNvSpPr/>
          <p:nvPr/>
        </p:nvSpPr>
        <p:spPr>
          <a:xfrm>
            <a:off x="5806440" y="2761488"/>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20</a:t>
            </a:r>
            <a:endParaRPr lang="en-US" sz="1100" dirty="0"/>
          </a:p>
        </p:txBody>
      </p:sp>
      <p:sp>
        <p:nvSpPr>
          <p:cNvPr id="30" name="Shape 27"/>
          <p:cNvSpPr/>
          <p:nvPr/>
        </p:nvSpPr>
        <p:spPr>
          <a:xfrm>
            <a:off x="2176272" y="3538728"/>
            <a:ext cx="859536" cy="694944"/>
          </a:xfrm>
          <a:prstGeom prst="roundRect">
            <a:avLst>
              <a:gd name="adj" fmla="val 5263"/>
            </a:avLst>
          </a:prstGeom>
          <a:solidFill>
            <a:srgbClr val="2E7D5B"/>
          </a:solidFill>
          <a:ln w="19050">
            <a:solidFill>
              <a:srgbClr val="FFFFFF"/>
            </a:solidFill>
            <a:prstDash val="solid"/>
          </a:ln>
        </p:spPr>
      </p:sp>
      <p:sp>
        <p:nvSpPr>
          <p:cNvPr id="31" name="Text 28"/>
          <p:cNvSpPr/>
          <p:nvPr/>
        </p:nvSpPr>
        <p:spPr>
          <a:xfrm>
            <a:off x="2148840" y="3511296"/>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3</a:t>
            </a:r>
            <a:endParaRPr lang="en-US" sz="1100" dirty="0"/>
          </a:p>
        </p:txBody>
      </p:sp>
      <p:sp>
        <p:nvSpPr>
          <p:cNvPr id="32" name="Shape 29"/>
          <p:cNvSpPr/>
          <p:nvPr/>
        </p:nvSpPr>
        <p:spPr>
          <a:xfrm>
            <a:off x="3090672" y="3538728"/>
            <a:ext cx="859536" cy="694944"/>
          </a:xfrm>
          <a:prstGeom prst="roundRect">
            <a:avLst>
              <a:gd name="adj" fmla="val 5263"/>
            </a:avLst>
          </a:prstGeom>
          <a:solidFill>
            <a:srgbClr val="C9932B"/>
          </a:solidFill>
          <a:ln w="19050">
            <a:solidFill>
              <a:srgbClr val="FFFFFF"/>
            </a:solidFill>
            <a:prstDash val="solid"/>
          </a:ln>
        </p:spPr>
      </p:sp>
      <p:sp>
        <p:nvSpPr>
          <p:cNvPr id="33" name="Text 30"/>
          <p:cNvSpPr/>
          <p:nvPr/>
        </p:nvSpPr>
        <p:spPr>
          <a:xfrm>
            <a:off x="3063240" y="3511296"/>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6</a:t>
            </a:r>
            <a:endParaRPr lang="en-US" sz="1100" dirty="0"/>
          </a:p>
        </p:txBody>
      </p:sp>
      <p:sp>
        <p:nvSpPr>
          <p:cNvPr id="34" name="Shape 31"/>
          <p:cNvSpPr/>
          <p:nvPr/>
        </p:nvSpPr>
        <p:spPr>
          <a:xfrm>
            <a:off x="4005072" y="3538728"/>
            <a:ext cx="859536" cy="694944"/>
          </a:xfrm>
          <a:prstGeom prst="roundRect">
            <a:avLst>
              <a:gd name="adj" fmla="val 5263"/>
            </a:avLst>
          </a:prstGeom>
          <a:solidFill>
            <a:srgbClr val="C9932B"/>
          </a:solidFill>
          <a:ln w="19050">
            <a:solidFill>
              <a:srgbClr val="FFFFFF"/>
            </a:solidFill>
            <a:prstDash val="solid"/>
          </a:ln>
        </p:spPr>
      </p:sp>
      <p:sp>
        <p:nvSpPr>
          <p:cNvPr id="35" name="Text 32"/>
          <p:cNvSpPr/>
          <p:nvPr/>
        </p:nvSpPr>
        <p:spPr>
          <a:xfrm>
            <a:off x="3977640" y="3511296"/>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9</a:t>
            </a:r>
            <a:endParaRPr lang="en-US" sz="1100" dirty="0"/>
          </a:p>
        </p:txBody>
      </p:sp>
      <p:sp>
        <p:nvSpPr>
          <p:cNvPr id="36" name="Shape 33"/>
          <p:cNvSpPr/>
          <p:nvPr/>
        </p:nvSpPr>
        <p:spPr>
          <a:xfrm>
            <a:off x="4919472" y="3538728"/>
            <a:ext cx="859536" cy="694944"/>
          </a:xfrm>
          <a:prstGeom prst="roundRect">
            <a:avLst>
              <a:gd name="adj" fmla="val 5263"/>
            </a:avLst>
          </a:prstGeom>
          <a:solidFill>
            <a:srgbClr val="D06A2C"/>
          </a:solidFill>
          <a:ln w="19050">
            <a:solidFill>
              <a:srgbClr val="FFFFFF"/>
            </a:solidFill>
            <a:prstDash val="solid"/>
          </a:ln>
        </p:spPr>
      </p:sp>
      <p:sp>
        <p:nvSpPr>
          <p:cNvPr id="37" name="Text 34"/>
          <p:cNvSpPr/>
          <p:nvPr/>
        </p:nvSpPr>
        <p:spPr>
          <a:xfrm>
            <a:off x="4892040" y="3511296"/>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12</a:t>
            </a:r>
            <a:endParaRPr lang="en-US" sz="1100" dirty="0"/>
          </a:p>
        </p:txBody>
      </p:sp>
      <p:sp>
        <p:nvSpPr>
          <p:cNvPr id="38" name="Shape 35"/>
          <p:cNvSpPr/>
          <p:nvPr/>
        </p:nvSpPr>
        <p:spPr>
          <a:xfrm>
            <a:off x="5833872" y="3538728"/>
            <a:ext cx="859536" cy="694944"/>
          </a:xfrm>
          <a:prstGeom prst="roundRect">
            <a:avLst>
              <a:gd name="adj" fmla="val 5263"/>
            </a:avLst>
          </a:prstGeom>
          <a:solidFill>
            <a:srgbClr val="C0472F"/>
          </a:solidFill>
          <a:ln w="19050">
            <a:solidFill>
              <a:srgbClr val="FFFFFF"/>
            </a:solidFill>
            <a:prstDash val="solid"/>
          </a:ln>
        </p:spPr>
      </p:sp>
      <p:sp>
        <p:nvSpPr>
          <p:cNvPr id="39" name="Text 36"/>
          <p:cNvSpPr/>
          <p:nvPr/>
        </p:nvSpPr>
        <p:spPr>
          <a:xfrm>
            <a:off x="5806440" y="3511296"/>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15</a:t>
            </a:r>
            <a:endParaRPr lang="en-US" sz="1100" dirty="0"/>
          </a:p>
        </p:txBody>
      </p:sp>
      <p:sp>
        <p:nvSpPr>
          <p:cNvPr id="40" name="Shape 37"/>
          <p:cNvSpPr/>
          <p:nvPr/>
        </p:nvSpPr>
        <p:spPr>
          <a:xfrm>
            <a:off x="2176272" y="4288536"/>
            <a:ext cx="859536" cy="694944"/>
          </a:xfrm>
          <a:prstGeom prst="roundRect">
            <a:avLst>
              <a:gd name="adj" fmla="val 5263"/>
            </a:avLst>
          </a:prstGeom>
          <a:solidFill>
            <a:srgbClr val="2E7D5B"/>
          </a:solidFill>
          <a:ln w="19050">
            <a:solidFill>
              <a:srgbClr val="FFFFFF"/>
            </a:solidFill>
            <a:prstDash val="solid"/>
          </a:ln>
        </p:spPr>
      </p:sp>
      <p:sp>
        <p:nvSpPr>
          <p:cNvPr id="41" name="Text 38"/>
          <p:cNvSpPr/>
          <p:nvPr/>
        </p:nvSpPr>
        <p:spPr>
          <a:xfrm>
            <a:off x="2148840" y="4261104"/>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2</a:t>
            </a:r>
            <a:endParaRPr lang="en-US" sz="1100" dirty="0"/>
          </a:p>
        </p:txBody>
      </p:sp>
      <p:sp>
        <p:nvSpPr>
          <p:cNvPr id="42" name="Shape 39"/>
          <p:cNvSpPr/>
          <p:nvPr/>
        </p:nvSpPr>
        <p:spPr>
          <a:xfrm>
            <a:off x="3090672" y="4288536"/>
            <a:ext cx="859536" cy="694944"/>
          </a:xfrm>
          <a:prstGeom prst="roundRect">
            <a:avLst>
              <a:gd name="adj" fmla="val 5263"/>
            </a:avLst>
          </a:prstGeom>
          <a:solidFill>
            <a:srgbClr val="2E7D5B"/>
          </a:solidFill>
          <a:ln w="19050">
            <a:solidFill>
              <a:srgbClr val="FFFFFF"/>
            </a:solidFill>
            <a:prstDash val="solid"/>
          </a:ln>
        </p:spPr>
      </p:sp>
      <p:sp>
        <p:nvSpPr>
          <p:cNvPr id="43" name="Text 40"/>
          <p:cNvSpPr/>
          <p:nvPr/>
        </p:nvSpPr>
        <p:spPr>
          <a:xfrm>
            <a:off x="3063240" y="4261104"/>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4</a:t>
            </a:r>
            <a:endParaRPr lang="en-US" sz="1100" dirty="0"/>
          </a:p>
        </p:txBody>
      </p:sp>
      <p:sp>
        <p:nvSpPr>
          <p:cNvPr id="44" name="Shape 41"/>
          <p:cNvSpPr/>
          <p:nvPr/>
        </p:nvSpPr>
        <p:spPr>
          <a:xfrm>
            <a:off x="4005072" y="4288536"/>
            <a:ext cx="859536" cy="694944"/>
          </a:xfrm>
          <a:prstGeom prst="roundRect">
            <a:avLst>
              <a:gd name="adj" fmla="val 5263"/>
            </a:avLst>
          </a:prstGeom>
          <a:solidFill>
            <a:srgbClr val="C9932B"/>
          </a:solidFill>
          <a:ln w="19050">
            <a:solidFill>
              <a:srgbClr val="FFFFFF"/>
            </a:solidFill>
            <a:prstDash val="solid"/>
          </a:ln>
        </p:spPr>
      </p:sp>
      <p:sp>
        <p:nvSpPr>
          <p:cNvPr id="45" name="Text 42"/>
          <p:cNvSpPr/>
          <p:nvPr/>
        </p:nvSpPr>
        <p:spPr>
          <a:xfrm>
            <a:off x="3977640" y="4261104"/>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6</a:t>
            </a:r>
            <a:endParaRPr lang="en-US" sz="1100" dirty="0"/>
          </a:p>
        </p:txBody>
      </p:sp>
      <p:sp>
        <p:nvSpPr>
          <p:cNvPr id="46" name="Shape 43"/>
          <p:cNvSpPr/>
          <p:nvPr/>
        </p:nvSpPr>
        <p:spPr>
          <a:xfrm>
            <a:off x="4919472" y="4288536"/>
            <a:ext cx="859536" cy="694944"/>
          </a:xfrm>
          <a:prstGeom prst="roundRect">
            <a:avLst>
              <a:gd name="adj" fmla="val 5263"/>
            </a:avLst>
          </a:prstGeom>
          <a:solidFill>
            <a:srgbClr val="C9932B"/>
          </a:solidFill>
          <a:ln w="19050">
            <a:solidFill>
              <a:srgbClr val="FFFFFF"/>
            </a:solidFill>
            <a:prstDash val="solid"/>
          </a:ln>
        </p:spPr>
      </p:sp>
      <p:sp>
        <p:nvSpPr>
          <p:cNvPr id="47" name="Text 44"/>
          <p:cNvSpPr/>
          <p:nvPr/>
        </p:nvSpPr>
        <p:spPr>
          <a:xfrm>
            <a:off x="4892040" y="4261104"/>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8</a:t>
            </a:r>
            <a:endParaRPr lang="en-US" sz="1100" dirty="0"/>
          </a:p>
        </p:txBody>
      </p:sp>
      <p:sp>
        <p:nvSpPr>
          <p:cNvPr id="48" name="Shape 45"/>
          <p:cNvSpPr/>
          <p:nvPr/>
        </p:nvSpPr>
        <p:spPr>
          <a:xfrm>
            <a:off x="5833872" y="4288536"/>
            <a:ext cx="859536" cy="694944"/>
          </a:xfrm>
          <a:prstGeom prst="roundRect">
            <a:avLst>
              <a:gd name="adj" fmla="val 5263"/>
            </a:avLst>
          </a:prstGeom>
          <a:solidFill>
            <a:srgbClr val="D06A2C"/>
          </a:solidFill>
          <a:ln w="19050">
            <a:solidFill>
              <a:srgbClr val="FFFFFF"/>
            </a:solidFill>
            <a:prstDash val="solid"/>
          </a:ln>
        </p:spPr>
      </p:sp>
      <p:sp>
        <p:nvSpPr>
          <p:cNvPr id="49" name="Text 46"/>
          <p:cNvSpPr/>
          <p:nvPr/>
        </p:nvSpPr>
        <p:spPr>
          <a:xfrm>
            <a:off x="5806440" y="4261104"/>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10</a:t>
            </a:r>
            <a:endParaRPr lang="en-US" sz="1100" dirty="0"/>
          </a:p>
        </p:txBody>
      </p:sp>
      <p:sp>
        <p:nvSpPr>
          <p:cNvPr id="50" name="Shape 47"/>
          <p:cNvSpPr/>
          <p:nvPr/>
        </p:nvSpPr>
        <p:spPr>
          <a:xfrm>
            <a:off x="2176272" y="5038344"/>
            <a:ext cx="859536" cy="694944"/>
          </a:xfrm>
          <a:prstGeom prst="roundRect">
            <a:avLst>
              <a:gd name="adj" fmla="val 5263"/>
            </a:avLst>
          </a:prstGeom>
          <a:solidFill>
            <a:srgbClr val="2E7D5B"/>
          </a:solidFill>
          <a:ln w="19050">
            <a:solidFill>
              <a:srgbClr val="FFFFFF"/>
            </a:solidFill>
            <a:prstDash val="solid"/>
          </a:ln>
        </p:spPr>
      </p:sp>
      <p:sp>
        <p:nvSpPr>
          <p:cNvPr id="51" name="Text 48"/>
          <p:cNvSpPr/>
          <p:nvPr/>
        </p:nvSpPr>
        <p:spPr>
          <a:xfrm>
            <a:off x="2148840" y="5010912"/>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1</a:t>
            </a:r>
            <a:endParaRPr lang="en-US" sz="1100" dirty="0"/>
          </a:p>
        </p:txBody>
      </p:sp>
      <p:sp>
        <p:nvSpPr>
          <p:cNvPr id="52" name="Shape 49"/>
          <p:cNvSpPr/>
          <p:nvPr/>
        </p:nvSpPr>
        <p:spPr>
          <a:xfrm>
            <a:off x="3090672" y="5038344"/>
            <a:ext cx="859536" cy="694944"/>
          </a:xfrm>
          <a:prstGeom prst="roundRect">
            <a:avLst>
              <a:gd name="adj" fmla="val 5263"/>
            </a:avLst>
          </a:prstGeom>
          <a:solidFill>
            <a:srgbClr val="2E7D5B"/>
          </a:solidFill>
          <a:ln w="19050">
            <a:solidFill>
              <a:srgbClr val="FFFFFF"/>
            </a:solidFill>
            <a:prstDash val="solid"/>
          </a:ln>
        </p:spPr>
      </p:sp>
      <p:sp>
        <p:nvSpPr>
          <p:cNvPr id="53" name="Text 50"/>
          <p:cNvSpPr/>
          <p:nvPr/>
        </p:nvSpPr>
        <p:spPr>
          <a:xfrm>
            <a:off x="3063240" y="5010912"/>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2</a:t>
            </a:r>
            <a:endParaRPr lang="en-US" sz="1100" dirty="0"/>
          </a:p>
        </p:txBody>
      </p:sp>
      <p:sp>
        <p:nvSpPr>
          <p:cNvPr id="54" name="Shape 51"/>
          <p:cNvSpPr/>
          <p:nvPr/>
        </p:nvSpPr>
        <p:spPr>
          <a:xfrm>
            <a:off x="4005072" y="5038344"/>
            <a:ext cx="859536" cy="694944"/>
          </a:xfrm>
          <a:prstGeom prst="roundRect">
            <a:avLst>
              <a:gd name="adj" fmla="val 5263"/>
            </a:avLst>
          </a:prstGeom>
          <a:solidFill>
            <a:srgbClr val="2E7D5B"/>
          </a:solidFill>
          <a:ln w="19050">
            <a:solidFill>
              <a:srgbClr val="FFFFFF"/>
            </a:solidFill>
            <a:prstDash val="solid"/>
          </a:ln>
        </p:spPr>
      </p:sp>
      <p:sp>
        <p:nvSpPr>
          <p:cNvPr id="55" name="Text 52"/>
          <p:cNvSpPr/>
          <p:nvPr/>
        </p:nvSpPr>
        <p:spPr>
          <a:xfrm>
            <a:off x="3977640" y="5010912"/>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3</a:t>
            </a:r>
            <a:endParaRPr lang="en-US" sz="1100" dirty="0"/>
          </a:p>
        </p:txBody>
      </p:sp>
      <p:sp>
        <p:nvSpPr>
          <p:cNvPr id="56" name="Shape 53"/>
          <p:cNvSpPr/>
          <p:nvPr/>
        </p:nvSpPr>
        <p:spPr>
          <a:xfrm>
            <a:off x="4919472" y="5038344"/>
            <a:ext cx="859536" cy="694944"/>
          </a:xfrm>
          <a:prstGeom prst="roundRect">
            <a:avLst>
              <a:gd name="adj" fmla="val 5263"/>
            </a:avLst>
          </a:prstGeom>
          <a:solidFill>
            <a:srgbClr val="2E7D5B"/>
          </a:solidFill>
          <a:ln w="19050">
            <a:solidFill>
              <a:srgbClr val="FFFFFF"/>
            </a:solidFill>
            <a:prstDash val="solid"/>
          </a:ln>
        </p:spPr>
      </p:sp>
      <p:sp>
        <p:nvSpPr>
          <p:cNvPr id="57" name="Text 54"/>
          <p:cNvSpPr/>
          <p:nvPr/>
        </p:nvSpPr>
        <p:spPr>
          <a:xfrm>
            <a:off x="4892040" y="5010912"/>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4</a:t>
            </a:r>
            <a:endParaRPr lang="en-US" sz="1100" dirty="0"/>
          </a:p>
        </p:txBody>
      </p:sp>
      <p:sp>
        <p:nvSpPr>
          <p:cNvPr id="58" name="Shape 55"/>
          <p:cNvSpPr/>
          <p:nvPr/>
        </p:nvSpPr>
        <p:spPr>
          <a:xfrm>
            <a:off x="5833872" y="5038344"/>
            <a:ext cx="859536" cy="694944"/>
          </a:xfrm>
          <a:prstGeom prst="roundRect">
            <a:avLst>
              <a:gd name="adj" fmla="val 5263"/>
            </a:avLst>
          </a:prstGeom>
          <a:solidFill>
            <a:srgbClr val="C9932B"/>
          </a:solidFill>
          <a:ln w="19050">
            <a:solidFill>
              <a:srgbClr val="FFFFFF"/>
            </a:solidFill>
            <a:prstDash val="solid"/>
          </a:ln>
        </p:spPr>
      </p:sp>
      <p:sp>
        <p:nvSpPr>
          <p:cNvPr id="59" name="Text 56"/>
          <p:cNvSpPr/>
          <p:nvPr/>
        </p:nvSpPr>
        <p:spPr>
          <a:xfrm>
            <a:off x="5806440" y="5010912"/>
            <a:ext cx="914400" cy="749808"/>
          </a:xfrm>
          <a:prstGeom prst="rect">
            <a:avLst/>
          </a:prstGeom>
          <a:noFill/>
          <a:ln/>
        </p:spPr>
        <p:txBody>
          <a:bodyPr wrap="square" lIns="0" tIns="0" rIns="0" bIns="0" rtlCol="0" anchor="ctr"/>
          <a:lstStyle/>
          <a:p>
            <a:pPr marL="0" indent="0" algn="ctr">
              <a:buNone/>
            </a:pPr>
            <a:r>
              <a:rPr lang="en-US" sz="1100" b="1" dirty="0">
                <a:solidFill>
                  <a:srgbClr val="FFFFFF">
                    <a:alpha val="85000"/>
                  </a:srgbClr>
                </a:solidFill>
                <a:latin typeface="Courier New" pitchFamily="34" charset="0"/>
                <a:ea typeface="Courier New" pitchFamily="34" charset="-122"/>
                <a:cs typeface="Courier New" pitchFamily="34" charset="-120"/>
              </a:rPr>
              <a:t>5</a:t>
            </a:r>
            <a:endParaRPr lang="en-US" sz="1100" dirty="0"/>
          </a:p>
        </p:txBody>
      </p:sp>
      <p:sp>
        <p:nvSpPr>
          <p:cNvPr id="60" name="Text 57"/>
          <p:cNvSpPr/>
          <p:nvPr/>
        </p:nvSpPr>
        <p:spPr>
          <a:xfrm>
            <a:off x="2148840" y="5833872"/>
            <a:ext cx="4572000" cy="274320"/>
          </a:xfrm>
          <a:prstGeom prst="rect">
            <a:avLst/>
          </a:prstGeom>
          <a:noFill/>
          <a:ln/>
        </p:spPr>
        <p:txBody>
          <a:bodyPr wrap="square" lIns="0" tIns="0" rIns="0" bIns="0" rtlCol="0" anchor="ctr"/>
          <a:lstStyle/>
          <a:p>
            <a:pPr marL="0" indent="0" algn="ctr">
              <a:buNone/>
            </a:pPr>
            <a:r>
              <a:rPr lang="en-US" sz="1000" b="1" kern="0" spc="100">
                <a:solidFill>
                  <a:srgbClr val="5A6879"/>
                </a:solidFill>
                <a:latin typeface="Courier New" pitchFamily="34" charset="0"/>
                <a:ea typeface="Courier New" pitchFamily="34" charset="-122"/>
                <a:cs typeface="Courier New" pitchFamily="34" charset="-120"/>
              </a:rPr>
              <a:t>IMPACT  to</a:t>
            </a:r>
            <a:endParaRPr lang="en-US" sz="1000" dirty="0"/>
          </a:p>
        </p:txBody>
      </p:sp>
      <p:sp>
        <p:nvSpPr>
          <p:cNvPr id="61" name="Text 58"/>
          <p:cNvSpPr/>
          <p:nvPr/>
        </p:nvSpPr>
        <p:spPr>
          <a:xfrm>
            <a:off x="2148840" y="5742432"/>
            <a:ext cx="914400" cy="237744"/>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1</a:t>
            </a:r>
            <a:endParaRPr lang="en-US" sz="900" dirty="0"/>
          </a:p>
        </p:txBody>
      </p:sp>
      <p:sp>
        <p:nvSpPr>
          <p:cNvPr id="62" name="Text 59"/>
          <p:cNvSpPr/>
          <p:nvPr/>
        </p:nvSpPr>
        <p:spPr>
          <a:xfrm>
            <a:off x="3063240" y="5742432"/>
            <a:ext cx="914400" cy="237744"/>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2</a:t>
            </a:r>
            <a:endParaRPr lang="en-US" sz="900" dirty="0"/>
          </a:p>
        </p:txBody>
      </p:sp>
      <p:sp>
        <p:nvSpPr>
          <p:cNvPr id="63" name="Text 60"/>
          <p:cNvSpPr/>
          <p:nvPr/>
        </p:nvSpPr>
        <p:spPr>
          <a:xfrm>
            <a:off x="3977640" y="5742432"/>
            <a:ext cx="914400" cy="237744"/>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3</a:t>
            </a:r>
            <a:endParaRPr lang="en-US" sz="900" dirty="0"/>
          </a:p>
        </p:txBody>
      </p:sp>
      <p:sp>
        <p:nvSpPr>
          <p:cNvPr id="64" name="Text 61"/>
          <p:cNvSpPr/>
          <p:nvPr/>
        </p:nvSpPr>
        <p:spPr>
          <a:xfrm>
            <a:off x="4892040" y="5742432"/>
            <a:ext cx="914400" cy="237744"/>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4</a:t>
            </a:r>
            <a:endParaRPr lang="en-US" sz="900" dirty="0"/>
          </a:p>
        </p:txBody>
      </p:sp>
      <p:sp>
        <p:nvSpPr>
          <p:cNvPr id="65" name="Text 62"/>
          <p:cNvSpPr/>
          <p:nvPr/>
        </p:nvSpPr>
        <p:spPr>
          <a:xfrm>
            <a:off x="5806440" y="5742432"/>
            <a:ext cx="914400" cy="237744"/>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5</a:t>
            </a:r>
            <a:endParaRPr lang="en-US" sz="900" dirty="0"/>
          </a:p>
        </p:txBody>
      </p:sp>
      <p:sp>
        <p:nvSpPr>
          <p:cNvPr id="66" name="Text 63"/>
          <p:cNvSpPr/>
          <p:nvPr/>
        </p:nvSpPr>
        <p:spPr>
          <a:xfrm rot="16200000">
            <a:off x="-1645920" y="3749040"/>
            <a:ext cx="3657600" cy="274320"/>
          </a:xfrm>
          <a:prstGeom prst="rect">
            <a:avLst/>
          </a:prstGeom>
          <a:noFill/>
          <a:ln/>
        </p:spPr>
        <p:txBody>
          <a:bodyPr wrap="square" lIns="0" tIns="0" rIns="0" bIns="0" rtlCol="0" anchor="ctr"/>
          <a:lstStyle/>
          <a:p>
            <a:pPr marL="0" indent="0" algn="r">
              <a:buNone/>
            </a:pPr>
            <a:r>
              <a:rPr lang="en-US" sz="1000" b="1" kern="0" spc="100">
                <a:solidFill>
                  <a:srgbClr val="5A6879"/>
                </a:solidFill>
                <a:latin typeface="Courier New" pitchFamily="34" charset="0"/>
                <a:ea typeface="Courier New" pitchFamily="34" charset="-122"/>
                <a:cs typeface="Courier New" pitchFamily="34" charset="-120"/>
              </a:rPr>
              <a:t>LIKELIHOOD  to</a:t>
            </a:r>
            <a:endParaRPr lang="en-US" sz="1000" dirty="0"/>
          </a:p>
        </p:txBody>
      </p:sp>
      <p:sp>
        <p:nvSpPr>
          <p:cNvPr id="67" name="Text 64"/>
          <p:cNvSpPr/>
          <p:nvPr/>
        </p:nvSpPr>
        <p:spPr>
          <a:xfrm>
            <a:off x="1874520" y="2011680"/>
            <a:ext cx="219456" cy="749808"/>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5</a:t>
            </a:r>
            <a:endParaRPr lang="en-US" sz="900" dirty="0"/>
          </a:p>
        </p:txBody>
      </p:sp>
      <p:sp>
        <p:nvSpPr>
          <p:cNvPr id="68" name="Text 65"/>
          <p:cNvSpPr/>
          <p:nvPr/>
        </p:nvSpPr>
        <p:spPr>
          <a:xfrm>
            <a:off x="1874520" y="2761488"/>
            <a:ext cx="219456" cy="749808"/>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4</a:t>
            </a:r>
            <a:endParaRPr lang="en-US" sz="900" dirty="0"/>
          </a:p>
        </p:txBody>
      </p:sp>
      <p:sp>
        <p:nvSpPr>
          <p:cNvPr id="69" name="Text 66"/>
          <p:cNvSpPr/>
          <p:nvPr/>
        </p:nvSpPr>
        <p:spPr>
          <a:xfrm>
            <a:off x="1874520" y="3511296"/>
            <a:ext cx="219456" cy="749808"/>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3</a:t>
            </a:r>
            <a:endParaRPr lang="en-US" sz="900" dirty="0"/>
          </a:p>
        </p:txBody>
      </p:sp>
      <p:sp>
        <p:nvSpPr>
          <p:cNvPr id="70" name="Text 67"/>
          <p:cNvSpPr/>
          <p:nvPr/>
        </p:nvSpPr>
        <p:spPr>
          <a:xfrm>
            <a:off x="1874520" y="4261104"/>
            <a:ext cx="219456" cy="749808"/>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2</a:t>
            </a:r>
            <a:endParaRPr lang="en-US" sz="900" dirty="0"/>
          </a:p>
        </p:txBody>
      </p:sp>
      <p:sp>
        <p:nvSpPr>
          <p:cNvPr id="71" name="Text 68"/>
          <p:cNvSpPr/>
          <p:nvPr/>
        </p:nvSpPr>
        <p:spPr>
          <a:xfrm>
            <a:off x="1874520" y="5010912"/>
            <a:ext cx="219456" cy="749808"/>
          </a:xfrm>
          <a:prstGeom prst="rect">
            <a:avLst/>
          </a:prstGeom>
          <a:noFill/>
          <a:ln/>
        </p:spPr>
        <p:txBody>
          <a:bodyPr wrap="square" lIns="0" tIns="0" rIns="0" bIns="0" rtlCol="0" anchor="ctr"/>
          <a:lstStyle/>
          <a:p>
            <a:pPr marL="0" indent="0" algn="ctr">
              <a:buNone/>
            </a:pPr>
            <a:r>
              <a:rPr lang="en-US" sz="900" dirty="0">
                <a:solidFill>
                  <a:srgbClr val="8A97A8"/>
                </a:solidFill>
                <a:latin typeface="Courier New" pitchFamily="34" charset="0"/>
                <a:ea typeface="Courier New" pitchFamily="34" charset="-122"/>
                <a:cs typeface="Courier New" pitchFamily="34" charset="-120"/>
              </a:rPr>
              <a:t>1</a:t>
            </a:r>
            <a:endParaRPr lang="en-US" sz="900" dirty="0"/>
          </a:p>
        </p:txBody>
      </p:sp>
      <p:sp>
        <p:nvSpPr>
          <p:cNvPr id="72" name="Shape 69"/>
          <p:cNvSpPr/>
          <p:nvPr/>
        </p:nvSpPr>
        <p:spPr>
          <a:xfrm>
            <a:off x="6144768" y="3767328"/>
            <a:ext cx="237744" cy="237744"/>
          </a:xfrm>
          <a:prstGeom prst="ellipse">
            <a:avLst/>
          </a:prstGeom>
          <a:solidFill>
            <a:srgbClr val="FFFFFF"/>
          </a:solidFill>
          <a:ln w="19050">
            <a:solidFill>
              <a:srgbClr val="0F1620"/>
            </a:solidFill>
            <a:prstDash val="solid"/>
          </a:ln>
        </p:spPr>
      </p:sp>
      <p:sp>
        <p:nvSpPr>
          <p:cNvPr id="73" name="Text 70"/>
          <p:cNvSpPr/>
          <p:nvPr/>
        </p:nvSpPr>
        <p:spPr>
          <a:xfrm>
            <a:off x="6144768" y="3776472"/>
            <a:ext cx="237744" cy="219456"/>
          </a:xfrm>
          <a:prstGeom prst="rect">
            <a:avLst/>
          </a:prstGeom>
          <a:noFill/>
          <a:ln/>
        </p:spPr>
        <p:txBody>
          <a:bodyPr wrap="square" lIns="0" tIns="0" rIns="0" bIns="0" rtlCol="0" anchor="ctr"/>
          <a:lstStyle/>
          <a:p>
            <a:pPr marL="0" indent="0" algn="ctr">
              <a:buNone/>
            </a:pPr>
            <a:r>
              <a:rPr lang="en-US" sz="850" b="1" dirty="0">
                <a:solidFill>
                  <a:srgbClr val="0F1620"/>
                </a:solidFill>
                <a:latin typeface="Courier New" pitchFamily="34" charset="0"/>
                <a:ea typeface="Courier New" pitchFamily="34" charset="-122"/>
                <a:cs typeface="Courier New" pitchFamily="34" charset="-120"/>
              </a:rPr>
              <a:t>P</a:t>
            </a:r>
            <a:endParaRPr lang="en-US" sz="850" dirty="0"/>
          </a:p>
        </p:txBody>
      </p:sp>
      <p:sp>
        <p:nvSpPr>
          <p:cNvPr id="74" name="Shape 71"/>
          <p:cNvSpPr/>
          <p:nvPr/>
        </p:nvSpPr>
        <p:spPr>
          <a:xfrm>
            <a:off x="5230368" y="3017520"/>
            <a:ext cx="237744" cy="237744"/>
          </a:xfrm>
          <a:prstGeom prst="ellipse">
            <a:avLst/>
          </a:prstGeom>
          <a:solidFill>
            <a:srgbClr val="FFFFFF"/>
          </a:solidFill>
          <a:ln w="19050">
            <a:solidFill>
              <a:srgbClr val="0F1620"/>
            </a:solidFill>
            <a:prstDash val="solid"/>
          </a:ln>
        </p:spPr>
      </p:sp>
      <p:sp>
        <p:nvSpPr>
          <p:cNvPr id="75" name="Text 72"/>
          <p:cNvSpPr/>
          <p:nvPr/>
        </p:nvSpPr>
        <p:spPr>
          <a:xfrm>
            <a:off x="5230368" y="3026664"/>
            <a:ext cx="237744" cy="219456"/>
          </a:xfrm>
          <a:prstGeom prst="rect">
            <a:avLst/>
          </a:prstGeom>
          <a:noFill/>
          <a:ln/>
        </p:spPr>
        <p:txBody>
          <a:bodyPr wrap="square" lIns="0" tIns="0" rIns="0" bIns="0" rtlCol="0" anchor="ctr"/>
          <a:lstStyle/>
          <a:p>
            <a:pPr marL="0" indent="0" algn="ctr">
              <a:buNone/>
            </a:pPr>
            <a:r>
              <a:rPr lang="en-US" sz="850" b="1" dirty="0">
                <a:solidFill>
                  <a:srgbClr val="0F1620"/>
                </a:solidFill>
                <a:latin typeface="Courier New" pitchFamily="34" charset="0"/>
                <a:ea typeface="Courier New" pitchFamily="34" charset="-122"/>
                <a:cs typeface="Courier New" pitchFamily="34" charset="-120"/>
              </a:rPr>
              <a:t>S</a:t>
            </a:r>
            <a:endParaRPr lang="en-US" sz="850" dirty="0"/>
          </a:p>
        </p:txBody>
      </p:sp>
      <p:sp>
        <p:nvSpPr>
          <p:cNvPr id="76" name="Shape 73"/>
          <p:cNvSpPr/>
          <p:nvPr/>
        </p:nvSpPr>
        <p:spPr>
          <a:xfrm>
            <a:off x="4315968" y="3767328"/>
            <a:ext cx="237744" cy="237744"/>
          </a:xfrm>
          <a:prstGeom prst="ellipse">
            <a:avLst/>
          </a:prstGeom>
          <a:solidFill>
            <a:srgbClr val="FFFFFF"/>
          </a:solidFill>
          <a:ln w="19050">
            <a:solidFill>
              <a:srgbClr val="0F1620"/>
            </a:solidFill>
            <a:prstDash val="solid"/>
          </a:ln>
        </p:spPr>
      </p:sp>
      <p:sp>
        <p:nvSpPr>
          <p:cNvPr id="77" name="Text 74"/>
          <p:cNvSpPr/>
          <p:nvPr/>
        </p:nvSpPr>
        <p:spPr>
          <a:xfrm>
            <a:off x="4315968" y="3776472"/>
            <a:ext cx="237744" cy="219456"/>
          </a:xfrm>
          <a:prstGeom prst="rect">
            <a:avLst/>
          </a:prstGeom>
          <a:noFill/>
          <a:ln/>
        </p:spPr>
        <p:txBody>
          <a:bodyPr wrap="square" lIns="0" tIns="0" rIns="0" bIns="0" rtlCol="0" anchor="ctr"/>
          <a:lstStyle/>
          <a:p>
            <a:pPr marL="0" indent="0" algn="ctr">
              <a:buNone/>
            </a:pPr>
            <a:r>
              <a:rPr lang="en-US" sz="850" b="1" dirty="0">
                <a:solidFill>
                  <a:srgbClr val="0F1620"/>
                </a:solidFill>
                <a:latin typeface="Courier New" pitchFamily="34" charset="0"/>
                <a:ea typeface="Courier New" pitchFamily="34" charset="-122"/>
                <a:cs typeface="Courier New" pitchFamily="34" charset="-120"/>
              </a:rPr>
              <a:t>D</a:t>
            </a:r>
            <a:endParaRPr lang="en-US" sz="850" dirty="0"/>
          </a:p>
        </p:txBody>
      </p:sp>
      <p:sp>
        <p:nvSpPr>
          <p:cNvPr id="78" name="Shape 75"/>
          <p:cNvSpPr/>
          <p:nvPr/>
        </p:nvSpPr>
        <p:spPr>
          <a:xfrm>
            <a:off x="2487168" y="4517136"/>
            <a:ext cx="237744" cy="237744"/>
          </a:xfrm>
          <a:prstGeom prst="ellipse">
            <a:avLst/>
          </a:prstGeom>
          <a:solidFill>
            <a:srgbClr val="FFFFFF"/>
          </a:solidFill>
          <a:ln w="19050">
            <a:solidFill>
              <a:srgbClr val="0F1620"/>
            </a:solidFill>
            <a:prstDash val="solid"/>
          </a:ln>
        </p:spPr>
      </p:sp>
      <p:sp>
        <p:nvSpPr>
          <p:cNvPr id="79" name="Text 76"/>
          <p:cNvSpPr/>
          <p:nvPr/>
        </p:nvSpPr>
        <p:spPr>
          <a:xfrm>
            <a:off x="2487168" y="4526280"/>
            <a:ext cx="237744" cy="219456"/>
          </a:xfrm>
          <a:prstGeom prst="rect">
            <a:avLst/>
          </a:prstGeom>
          <a:noFill/>
          <a:ln/>
        </p:spPr>
        <p:txBody>
          <a:bodyPr wrap="square" lIns="0" tIns="0" rIns="0" bIns="0" rtlCol="0" anchor="ctr"/>
          <a:lstStyle/>
          <a:p>
            <a:pPr marL="0" indent="0" algn="ctr">
              <a:buNone/>
            </a:pPr>
            <a:r>
              <a:rPr lang="en-US" sz="850" b="1" dirty="0">
                <a:solidFill>
                  <a:srgbClr val="0F1620"/>
                </a:solidFill>
                <a:latin typeface="Courier New" pitchFamily="34" charset="0"/>
                <a:ea typeface="Courier New" pitchFamily="34" charset="-122"/>
                <a:cs typeface="Courier New" pitchFamily="34" charset="-120"/>
              </a:rPr>
              <a:t>U</a:t>
            </a:r>
            <a:endParaRPr lang="en-US" sz="850" dirty="0"/>
          </a:p>
        </p:txBody>
      </p:sp>
      <p:sp>
        <p:nvSpPr>
          <p:cNvPr id="80" name="Text 77"/>
          <p:cNvSpPr/>
          <p:nvPr/>
        </p:nvSpPr>
        <p:spPr>
          <a:xfrm>
            <a:off x="7223760" y="2011680"/>
            <a:ext cx="4325112" cy="274320"/>
          </a:xfrm>
          <a:prstGeom prst="rect">
            <a:avLst/>
          </a:prstGeom>
          <a:noFill/>
          <a:ln/>
        </p:spPr>
        <p:txBody>
          <a:bodyPr wrap="square" lIns="0" tIns="0" rIns="0" bIns="0" rtlCol="0" anchor="ctr"/>
          <a:lstStyle/>
          <a:p>
            <a:pPr marL="0" indent="0">
              <a:buNone/>
            </a:pPr>
            <a:r>
              <a:rPr lang="en-US" sz="1000" b="1" kern="0" spc="120">
                <a:solidFill>
                  <a:srgbClr val="1F6F8B"/>
                </a:solidFill>
                <a:latin typeface="Courier New" pitchFamily="34" charset="0"/>
                <a:ea typeface="Courier New" pitchFamily="34" charset="-122"/>
                <a:cs typeface="Courier New" pitchFamily="34" charset="-120"/>
              </a:rPr>
              <a:t>ZONE  to  </a:t>
            </a:r>
            <a:r>
              <a:rPr lang="en-US" sz="1000" b="1" kern="0" spc="120" dirty="0">
                <a:solidFill>
                  <a:srgbClr val="1F6F8B"/>
                </a:solidFill>
                <a:latin typeface="Courier New" pitchFamily="34" charset="0"/>
                <a:ea typeface="Courier New" pitchFamily="34" charset="-122"/>
                <a:cs typeface="Courier New" pitchFamily="34" charset="-120"/>
              </a:rPr>
              <a:t>TEST RESPONSE</a:t>
            </a:r>
            <a:endParaRPr lang="en-US" sz="1000" dirty="0"/>
          </a:p>
        </p:txBody>
      </p:sp>
      <p:sp>
        <p:nvSpPr>
          <p:cNvPr id="81" name="Shape 78"/>
          <p:cNvSpPr/>
          <p:nvPr/>
        </p:nvSpPr>
        <p:spPr>
          <a:xfrm>
            <a:off x="7223760" y="2423160"/>
            <a:ext cx="4325112" cy="658368"/>
          </a:xfrm>
          <a:prstGeom prst="roundRect">
            <a:avLst>
              <a:gd name="adj" fmla="val 6944"/>
            </a:avLst>
          </a:prstGeom>
          <a:solidFill>
            <a:srgbClr val="FFFFFF"/>
          </a:solidFill>
          <a:ln w="12700">
            <a:solidFill>
              <a:srgbClr val="D8E0EA"/>
            </a:solidFill>
            <a:prstDash val="solid"/>
          </a:ln>
        </p:spPr>
      </p:sp>
      <p:sp>
        <p:nvSpPr>
          <p:cNvPr id="82" name="Shape 79"/>
          <p:cNvSpPr/>
          <p:nvPr/>
        </p:nvSpPr>
        <p:spPr>
          <a:xfrm>
            <a:off x="7351776" y="2569464"/>
            <a:ext cx="365760" cy="365760"/>
          </a:xfrm>
          <a:prstGeom prst="roundRect">
            <a:avLst>
              <a:gd name="adj" fmla="val 12500"/>
            </a:avLst>
          </a:prstGeom>
          <a:solidFill>
            <a:srgbClr val="C0472F"/>
          </a:solidFill>
          <a:ln/>
        </p:spPr>
      </p:sp>
      <p:sp>
        <p:nvSpPr>
          <p:cNvPr id="83" name="Text 80"/>
          <p:cNvSpPr/>
          <p:nvPr/>
        </p:nvSpPr>
        <p:spPr>
          <a:xfrm>
            <a:off x="7845552" y="2496312"/>
            <a:ext cx="3547872" cy="29260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Critical </a:t>
            </a:r>
            <a:r>
              <a:rPr lang="en-US" sz="1250" b="1">
                <a:solidFill>
                  <a:srgbClr val="0F1620"/>
                </a:solidFill>
                <a:latin typeface="Calibri" pitchFamily="34" charset="0"/>
                <a:ea typeface="Calibri" pitchFamily="34" charset="-122"/>
                <a:cs typeface="Calibri" pitchFamily="34" charset="-120"/>
              </a:rPr>
              <a:t>(15-25</a:t>
            </a:r>
            <a:r>
              <a:rPr lang="en-US" sz="1250" b="1" dirty="0">
                <a:solidFill>
                  <a:srgbClr val="0F1620"/>
                </a:solidFill>
                <a:latin typeface="Calibri" pitchFamily="34" charset="0"/>
                <a:ea typeface="Calibri" pitchFamily="34" charset="-122"/>
                <a:cs typeface="Calibri" pitchFamily="34" charset="-120"/>
              </a:rPr>
              <a:t>)</a:t>
            </a:r>
            <a:endParaRPr lang="en-US" sz="1250" dirty="0"/>
          </a:p>
        </p:txBody>
      </p:sp>
      <p:sp>
        <p:nvSpPr>
          <p:cNvPr id="84" name="Text 81"/>
          <p:cNvSpPr/>
          <p:nvPr/>
        </p:nvSpPr>
        <p:spPr>
          <a:xfrm>
            <a:off x="7845552" y="2752344"/>
            <a:ext cx="3547872" cy="274320"/>
          </a:xfrm>
          <a:prstGeom prst="rect">
            <a:avLst/>
          </a:prstGeom>
          <a:noFill/>
          <a:ln/>
        </p:spPr>
        <p:txBody>
          <a:bodyPr wrap="square" lIns="0" tIns="0" rIns="0" bIns="0" rtlCol="0" anchor="ctr"/>
          <a:lstStyle/>
          <a:p>
            <a:pPr marL="0" indent="0">
              <a:buNone/>
            </a:pPr>
            <a:r>
              <a:rPr lang="en-US" sz="1100" dirty="0">
                <a:solidFill>
                  <a:srgbClr val="5A6879"/>
                </a:solidFill>
                <a:latin typeface="Calibri" pitchFamily="34" charset="0"/>
                <a:ea typeface="Calibri" pitchFamily="34" charset="-122"/>
                <a:cs typeface="Calibri" pitchFamily="34" charset="-120"/>
              </a:rPr>
              <a:t>Test hardest: automation, security, load</a:t>
            </a:r>
            <a:endParaRPr lang="en-US" sz="1100" dirty="0"/>
          </a:p>
        </p:txBody>
      </p:sp>
      <p:sp>
        <p:nvSpPr>
          <p:cNvPr id="85" name="Shape 82"/>
          <p:cNvSpPr/>
          <p:nvPr/>
        </p:nvSpPr>
        <p:spPr>
          <a:xfrm>
            <a:off x="7223760" y="3154680"/>
            <a:ext cx="4325112" cy="658368"/>
          </a:xfrm>
          <a:prstGeom prst="roundRect">
            <a:avLst>
              <a:gd name="adj" fmla="val 6944"/>
            </a:avLst>
          </a:prstGeom>
          <a:solidFill>
            <a:srgbClr val="FFFFFF"/>
          </a:solidFill>
          <a:ln w="12700">
            <a:solidFill>
              <a:srgbClr val="D8E0EA"/>
            </a:solidFill>
            <a:prstDash val="solid"/>
          </a:ln>
        </p:spPr>
      </p:sp>
      <p:sp>
        <p:nvSpPr>
          <p:cNvPr id="86" name="Shape 83"/>
          <p:cNvSpPr/>
          <p:nvPr/>
        </p:nvSpPr>
        <p:spPr>
          <a:xfrm>
            <a:off x="7351776" y="3300984"/>
            <a:ext cx="365760" cy="365760"/>
          </a:xfrm>
          <a:prstGeom prst="roundRect">
            <a:avLst>
              <a:gd name="adj" fmla="val 12500"/>
            </a:avLst>
          </a:prstGeom>
          <a:solidFill>
            <a:srgbClr val="D06A2C"/>
          </a:solidFill>
          <a:ln/>
        </p:spPr>
      </p:sp>
      <p:sp>
        <p:nvSpPr>
          <p:cNvPr id="87" name="Text 84"/>
          <p:cNvSpPr/>
          <p:nvPr/>
        </p:nvSpPr>
        <p:spPr>
          <a:xfrm>
            <a:off x="7845552" y="3227832"/>
            <a:ext cx="3547872" cy="29260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High </a:t>
            </a:r>
            <a:r>
              <a:rPr lang="en-US" sz="1250" b="1">
                <a:solidFill>
                  <a:srgbClr val="0F1620"/>
                </a:solidFill>
                <a:latin typeface="Calibri" pitchFamily="34" charset="0"/>
                <a:ea typeface="Calibri" pitchFamily="34" charset="-122"/>
                <a:cs typeface="Calibri" pitchFamily="34" charset="-120"/>
              </a:rPr>
              <a:t>(10-14</a:t>
            </a:r>
            <a:r>
              <a:rPr lang="en-US" sz="1250" b="1" dirty="0">
                <a:solidFill>
                  <a:srgbClr val="0F1620"/>
                </a:solidFill>
                <a:latin typeface="Calibri" pitchFamily="34" charset="0"/>
                <a:ea typeface="Calibri" pitchFamily="34" charset="-122"/>
                <a:cs typeface="Calibri" pitchFamily="34" charset="-120"/>
              </a:rPr>
              <a:t>)</a:t>
            </a:r>
            <a:endParaRPr lang="en-US" sz="1250" dirty="0"/>
          </a:p>
        </p:txBody>
      </p:sp>
      <p:sp>
        <p:nvSpPr>
          <p:cNvPr id="88" name="Text 85"/>
          <p:cNvSpPr/>
          <p:nvPr/>
        </p:nvSpPr>
        <p:spPr>
          <a:xfrm>
            <a:off x="7845552" y="3483864"/>
            <a:ext cx="3547872" cy="274320"/>
          </a:xfrm>
          <a:prstGeom prst="rect">
            <a:avLst/>
          </a:prstGeom>
          <a:noFill/>
          <a:ln/>
        </p:spPr>
        <p:txBody>
          <a:bodyPr wrap="square" lIns="0" tIns="0" rIns="0" bIns="0" rtlCol="0" anchor="ctr"/>
          <a:lstStyle/>
          <a:p>
            <a:pPr marL="0" indent="0">
              <a:buNone/>
            </a:pPr>
            <a:r>
              <a:rPr lang="en-US" sz="1100" dirty="0">
                <a:solidFill>
                  <a:srgbClr val="5A6879"/>
                </a:solidFill>
                <a:latin typeface="Calibri" pitchFamily="34" charset="0"/>
                <a:ea typeface="Calibri" pitchFamily="34" charset="-122"/>
                <a:cs typeface="Calibri" pitchFamily="34" charset="-120"/>
              </a:rPr>
              <a:t>Thorough functional + negative + boundary</a:t>
            </a:r>
            <a:endParaRPr lang="en-US" sz="1100" dirty="0"/>
          </a:p>
        </p:txBody>
      </p:sp>
      <p:sp>
        <p:nvSpPr>
          <p:cNvPr id="89" name="Shape 86"/>
          <p:cNvSpPr/>
          <p:nvPr/>
        </p:nvSpPr>
        <p:spPr>
          <a:xfrm>
            <a:off x="7223760" y="3886200"/>
            <a:ext cx="4325112" cy="658368"/>
          </a:xfrm>
          <a:prstGeom prst="roundRect">
            <a:avLst>
              <a:gd name="adj" fmla="val 6944"/>
            </a:avLst>
          </a:prstGeom>
          <a:solidFill>
            <a:srgbClr val="FFFFFF"/>
          </a:solidFill>
          <a:ln w="12700">
            <a:solidFill>
              <a:srgbClr val="D8E0EA"/>
            </a:solidFill>
            <a:prstDash val="solid"/>
          </a:ln>
        </p:spPr>
      </p:sp>
      <p:sp>
        <p:nvSpPr>
          <p:cNvPr id="90" name="Shape 87"/>
          <p:cNvSpPr/>
          <p:nvPr/>
        </p:nvSpPr>
        <p:spPr>
          <a:xfrm>
            <a:off x="7351776" y="4032504"/>
            <a:ext cx="365760" cy="365760"/>
          </a:xfrm>
          <a:prstGeom prst="roundRect">
            <a:avLst>
              <a:gd name="adj" fmla="val 12500"/>
            </a:avLst>
          </a:prstGeom>
          <a:solidFill>
            <a:srgbClr val="C9932B"/>
          </a:solidFill>
          <a:ln/>
        </p:spPr>
      </p:sp>
      <p:sp>
        <p:nvSpPr>
          <p:cNvPr id="91" name="Text 88"/>
          <p:cNvSpPr/>
          <p:nvPr/>
        </p:nvSpPr>
        <p:spPr>
          <a:xfrm>
            <a:off x="7845552" y="3959352"/>
            <a:ext cx="3547872" cy="29260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Medium </a:t>
            </a:r>
            <a:r>
              <a:rPr lang="en-US" sz="1250" b="1">
                <a:solidFill>
                  <a:srgbClr val="0F1620"/>
                </a:solidFill>
                <a:latin typeface="Calibri" pitchFamily="34" charset="0"/>
                <a:ea typeface="Calibri" pitchFamily="34" charset="-122"/>
                <a:cs typeface="Calibri" pitchFamily="34" charset="-120"/>
              </a:rPr>
              <a:t>(5-9</a:t>
            </a:r>
            <a:r>
              <a:rPr lang="en-US" sz="1250" b="1" dirty="0">
                <a:solidFill>
                  <a:srgbClr val="0F1620"/>
                </a:solidFill>
                <a:latin typeface="Calibri" pitchFamily="34" charset="0"/>
                <a:ea typeface="Calibri" pitchFamily="34" charset="-122"/>
                <a:cs typeface="Calibri" pitchFamily="34" charset="-120"/>
              </a:rPr>
              <a:t>)</a:t>
            </a:r>
            <a:endParaRPr lang="en-US" sz="1250" dirty="0"/>
          </a:p>
        </p:txBody>
      </p:sp>
      <p:sp>
        <p:nvSpPr>
          <p:cNvPr id="92" name="Text 89"/>
          <p:cNvSpPr/>
          <p:nvPr/>
        </p:nvSpPr>
        <p:spPr>
          <a:xfrm>
            <a:off x="7845552" y="4215384"/>
            <a:ext cx="3547872" cy="274320"/>
          </a:xfrm>
          <a:prstGeom prst="rect">
            <a:avLst/>
          </a:prstGeom>
          <a:noFill/>
          <a:ln/>
        </p:spPr>
        <p:txBody>
          <a:bodyPr wrap="square" lIns="0" tIns="0" rIns="0" bIns="0" rtlCol="0" anchor="ctr"/>
          <a:lstStyle/>
          <a:p>
            <a:pPr marL="0" indent="0">
              <a:buNone/>
            </a:pPr>
            <a:r>
              <a:rPr lang="en-US" sz="1100" dirty="0">
                <a:solidFill>
                  <a:srgbClr val="5A6879"/>
                </a:solidFill>
                <a:latin typeface="Calibri" pitchFamily="34" charset="0"/>
                <a:ea typeface="Calibri" pitchFamily="34" charset="-122"/>
                <a:cs typeface="Calibri" pitchFamily="34" charset="-120"/>
              </a:rPr>
              <a:t>Standard functional coverage</a:t>
            </a:r>
            <a:endParaRPr lang="en-US" sz="1100" dirty="0"/>
          </a:p>
        </p:txBody>
      </p:sp>
      <p:sp>
        <p:nvSpPr>
          <p:cNvPr id="93" name="Shape 90"/>
          <p:cNvSpPr/>
          <p:nvPr/>
        </p:nvSpPr>
        <p:spPr>
          <a:xfrm>
            <a:off x="7223760" y="4617720"/>
            <a:ext cx="4325112" cy="658368"/>
          </a:xfrm>
          <a:prstGeom prst="roundRect">
            <a:avLst>
              <a:gd name="adj" fmla="val 6944"/>
            </a:avLst>
          </a:prstGeom>
          <a:solidFill>
            <a:srgbClr val="FFFFFF"/>
          </a:solidFill>
          <a:ln w="12700">
            <a:solidFill>
              <a:srgbClr val="D8E0EA"/>
            </a:solidFill>
            <a:prstDash val="solid"/>
          </a:ln>
        </p:spPr>
      </p:sp>
      <p:sp>
        <p:nvSpPr>
          <p:cNvPr id="94" name="Shape 91"/>
          <p:cNvSpPr/>
          <p:nvPr/>
        </p:nvSpPr>
        <p:spPr>
          <a:xfrm>
            <a:off x="7351776" y="4764024"/>
            <a:ext cx="365760" cy="365760"/>
          </a:xfrm>
          <a:prstGeom prst="roundRect">
            <a:avLst>
              <a:gd name="adj" fmla="val 12500"/>
            </a:avLst>
          </a:prstGeom>
          <a:solidFill>
            <a:srgbClr val="2E7D5B"/>
          </a:solidFill>
          <a:ln/>
        </p:spPr>
      </p:sp>
      <p:sp>
        <p:nvSpPr>
          <p:cNvPr id="95" name="Text 92"/>
          <p:cNvSpPr/>
          <p:nvPr/>
        </p:nvSpPr>
        <p:spPr>
          <a:xfrm>
            <a:off x="7845552" y="4690872"/>
            <a:ext cx="3547872" cy="292608"/>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Low </a:t>
            </a:r>
            <a:r>
              <a:rPr lang="en-US" sz="1250" b="1">
                <a:solidFill>
                  <a:srgbClr val="0F1620"/>
                </a:solidFill>
                <a:latin typeface="Calibri" pitchFamily="34" charset="0"/>
                <a:ea typeface="Calibri" pitchFamily="34" charset="-122"/>
                <a:cs typeface="Calibri" pitchFamily="34" charset="-120"/>
              </a:rPr>
              <a:t>(1-4</a:t>
            </a:r>
            <a:r>
              <a:rPr lang="en-US" sz="1250" b="1" dirty="0">
                <a:solidFill>
                  <a:srgbClr val="0F1620"/>
                </a:solidFill>
                <a:latin typeface="Calibri" pitchFamily="34" charset="0"/>
                <a:ea typeface="Calibri" pitchFamily="34" charset="-122"/>
                <a:cs typeface="Calibri" pitchFamily="34" charset="-120"/>
              </a:rPr>
              <a:t>)</a:t>
            </a:r>
            <a:endParaRPr lang="en-US" sz="1250" dirty="0"/>
          </a:p>
        </p:txBody>
      </p:sp>
      <p:sp>
        <p:nvSpPr>
          <p:cNvPr id="96" name="Text 93"/>
          <p:cNvSpPr/>
          <p:nvPr/>
        </p:nvSpPr>
        <p:spPr>
          <a:xfrm>
            <a:off x="7845552" y="4946904"/>
            <a:ext cx="3547872" cy="274320"/>
          </a:xfrm>
          <a:prstGeom prst="rect">
            <a:avLst/>
          </a:prstGeom>
          <a:noFill/>
          <a:ln/>
        </p:spPr>
        <p:txBody>
          <a:bodyPr wrap="square" lIns="0" tIns="0" rIns="0" bIns="0" rtlCol="0" anchor="ctr"/>
          <a:lstStyle/>
          <a:p>
            <a:pPr marL="0" indent="0">
              <a:buNone/>
            </a:pPr>
            <a:r>
              <a:rPr lang="en-US" sz="1100" dirty="0">
                <a:solidFill>
                  <a:srgbClr val="5A6879"/>
                </a:solidFill>
                <a:latin typeface="Calibri" pitchFamily="34" charset="0"/>
                <a:ea typeface="Calibri" pitchFamily="34" charset="-122"/>
                <a:cs typeface="Calibri" pitchFamily="34" charset="-120"/>
              </a:rPr>
              <a:t>Smoke / sanity only</a:t>
            </a:r>
            <a:endParaRPr lang="en-US" sz="1100" dirty="0"/>
          </a:p>
        </p:txBody>
      </p:sp>
      <p:sp>
        <p:nvSpPr>
          <p:cNvPr id="97" name="Text 94"/>
          <p:cNvSpPr/>
          <p:nvPr/>
        </p:nvSpPr>
        <p:spPr>
          <a:xfrm>
            <a:off x="1828800" y="5943600"/>
            <a:ext cx="5212080" cy="274320"/>
          </a:xfrm>
          <a:prstGeom prst="rect">
            <a:avLst/>
          </a:prstGeom>
          <a:noFill/>
          <a:ln/>
        </p:spPr>
        <p:txBody>
          <a:bodyPr wrap="square" lIns="0" tIns="0" rIns="0" bIns="0" rtlCol="0" anchor="ctr"/>
          <a:lstStyle/>
          <a:p>
            <a:pPr marL="0" indent="0">
              <a:buNone/>
            </a:pPr>
            <a:r>
              <a:rPr lang="en-US" sz="800" dirty="0">
                <a:solidFill>
                  <a:srgbClr val="8A97A8"/>
                </a:solidFill>
                <a:latin typeface="Courier New" pitchFamily="34" charset="0"/>
                <a:ea typeface="Courier New" pitchFamily="34" charset="-122"/>
                <a:cs typeface="Courier New" pitchFamily="34" charset="-120"/>
              </a:rPr>
              <a:t>Markers:  P payment double-charge · S stock oversold · D discount abuse · U UI copy</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risk matrix 5x5">
            <a:extLst>
              <a:ext uri="{FF2B5EF4-FFF2-40B4-BE49-F238E27FC236}">
                <a16:creationId xmlns:a16="http://schemas.microsoft.com/office/drawing/2014/main" id="{715F104B-985F-4C03-AEC7-95695A605F88}"/>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8AA3E367-BCD7-475C-AA34-6E3858341FC5}"/>
              </a:ext>
            </a:extLst>
          </p:cNvPr>
          <p:cNvSpPr/>
          <p:nvPr/>
        </p:nvSpPr>
        <p:spPr>
          <a:xfrm>
            <a:off x="9779000" y="6426200"/>
            <a:ext cx="2159000" cy="2794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Open: PPrISA07 template</a:t>
            </a:r>
          </a:p>
        </p:txBody>
      </p:sp>
      <p:sp>
        <p:nvSpPr>
          <p:cNvPr id="5" name="Rectangle: Rounded Corners 4">
            <a:hlinkClick r:id="rId5"/>
            <a:extLst>
              <a:ext uri="{FF2B5EF4-FFF2-40B4-BE49-F238E27FC236}">
                <a16:creationId xmlns:a16="http://schemas.microsoft.com/office/drawing/2014/main" id="{3B0DFEF1-5979-44B1-BBA4-E8E1F7590CCB}"/>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3877609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B · WORKED EXAMPLE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From risk to </a:t>
            </a:r>
            <a:r>
              <a:rPr lang="en-US" sz="2700" b="1">
                <a:solidFill>
                  <a:srgbClr val="0F1620"/>
                </a:solidFill>
                <a:latin typeface="Arial" pitchFamily="34" charset="0"/>
                <a:ea typeface="Arial" pitchFamily="34" charset="-122"/>
                <a:cs typeface="Arial" pitchFamily="34" charset="-120"/>
              </a:rPr>
              <a:t>test priority, ShopFast</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The same four risks from the matrix, turned into a concrete, defensible testing plan.</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14 / 18</a:t>
            </a:r>
            <a:endParaRPr lang="en-US" sz="800" dirty="0"/>
          </a:p>
        </p:txBody>
      </p:sp>
      <p:sp>
        <p:nvSpPr>
          <p:cNvPr id="10" name="Shape 7"/>
          <p:cNvSpPr/>
          <p:nvPr/>
        </p:nvSpPr>
        <p:spPr>
          <a:xfrm>
            <a:off x="640080" y="2011680"/>
            <a:ext cx="10908792" cy="402336"/>
          </a:xfrm>
          <a:prstGeom prst="rect">
            <a:avLst/>
          </a:prstGeom>
          <a:solidFill>
            <a:srgbClr val="1B3B73"/>
          </a:solidFill>
          <a:ln/>
        </p:spPr>
      </p:sp>
      <p:sp>
        <p:nvSpPr>
          <p:cNvPr id="11" name="Text 8"/>
          <p:cNvSpPr/>
          <p:nvPr/>
        </p:nvSpPr>
        <p:spPr>
          <a:xfrm>
            <a:off x="768096" y="2011680"/>
            <a:ext cx="3794760" cy="402336"/>
          </a:xfrm>
          <a:prstGeom prst="rect">
            <a:avLst/>
          </a:prstGeom>
          <a:noFill/>
          <a:ln/>
        </p:spPr>
        <p:txBody>
          <a:bodyPr wrap="square" lIns="0" tIns="0" rIns="0" bIns="0" rtlCol="0" anchor="ctr"/>
          <a:lstStyle/>
          <a:p>
            <a:pPr marL="0" indent="0" algn="l">
              <a:buNone/>
            </a:pPr>
            <a:r>
              <a:rPr lang="en-US" sz="950" b="1" kern="0" spc="80" dirty="0">
                <a:solidFill>
                  <a:srgbClr val="BFD2EE"/>
                </a:solidFill>
                <a:latin typeface="Courier New" pitchFamily="34" charset="0"/>
                <a:ea typeface="Courier New" pitchFamily="34" charset="-122"/>
                <a:cs typeface="Courier New" pitchFamily="34" charset="-120"/>
              </a:rPr>
              <a:t>RISK</a:t>
            </a:r>
            <a:endParaRPr lang="en-US" sz="950" dirty="0"/>
          </a:p>
        </p:txBody>
      </p:sp>
      <p:sp>
        <p:nvSpPr>
          <p:cNvPr id="12" name="Text 9"/>
          <p:cNvSpPr/>
          <p:nvPr/>
        </p:nvSpPr>
        <p:spPr>
          <a:xfrm>
            <a:off x="4745736" y="2011680"/>
            <a:ext cx="365760" cy="402336"/>
          </a:xfrm>
          <a:prstGeom prst="rect">
            <a:avLst/>
          </a:prstGeom>
          <a:noFill/>
          <a:ln/>
        </p:spPr>
        <p:txBody>
          <a:bodyPr wrap="square" lIns="0" tIns="0" rIns="0" bIns="0" rtlCol="0" anchor="ctr"/>
          <a:lstStyle/>
          <a:p>
            <a:pPr marL="0" indent="0" algn="ctr">
              <a:buNone/>
            </a:pPr>
            <a:r>
              <a:rPr lang="en-US" sz="950" b="1" kern="0" spc="80" dirty="0">
                <a:solidFill>
                  <a:srgbClr val="BFD2EE"/>
                </a:solidFill>
                <a:latin typeface="Courier New" pitchFamily="34" charset="0"/>
                <a:ea typeface="Courier New" pitchFamily="34" charset="-122"/>
                <a:cs typeface="Courier New" pitchFamily="34" charset="-120"/>
              </a:rPr>
              <a:t>L</a:t>
            </a:r>
            <a:endParaRPr lang="en-US" sz="950" dirty="0"/>
          </a:p>
        </p:txBody>
      </p:sp>
      <p:sp>
        <p:nvSpPr>
          <p:cNvPr id="13" name="Text 10"/>
          <p:cNvSpPr/>
          <p:nvPr/>
        </p:nvSpPr>
        <p:spPr>
          <a:xfrm>
            <a:off x="5294376" y="2011680"/>
            <a:ext cx="365760" cy="402336"/>
          </a:xfrm>
          <a:prstGeom prst="rect">
            <a:avLst/>
          </a:prstGeom>
          <a:noFill/>
          <a:ln/>
        </p:spPr>
        <p:txBody>
          <a:bodyPr wrap="square" lIns="0" tIns="0" rIns="0" bIns="0" rtlCol="0" anchor="ctr"/>
          <a:lstStyle/>
          <a:p>
            <a:pPr marL="0" indent="0" algn="ctr">
              <a:buNone/>
            </a:pPr>
            <a:r>
              <a:rPr lang="en-US" sz="950" b="1" kern="0" spc="80" dirty="0">
                <a:solidFill>
                  <a:srgbClr val="BFD2EE"/>
                </a:solidFill>
                <a:latin typeface="Courier New" pitchFamily="34" charset="0"/>
                <a:ea typeface="Courier New" pitchFamily="34" charset="-122"/>
                <a:cs typeface="Courier New" pitchFamily="34" charset="-120"/>
              </a:rPr>
              <a:t>I</a:t>
            </a:r>
            <a:endParaRPr lang="en-US" sz="950" dirty="0"/>
          </a:p>
        </p:txBody>
      </p:sp>
      <p:sp>
        <p:nvSpPr>
          <p:cNvPr id="14" name="Text 11"/>
          <p:cNvSpPr/>
          <p:nvPr/>
        </p:nvSpPr>
        <p:spPr>
          <a:xfrm>
            <a:off x="5843016" y="2011680"/>
            <a:ext cx="685800" cy="402336"/>
          </a:xfrm>
          <a:prstGeom prst="rect">
            <a:avLst/>
          </a:prstGeom>
          <a:noFill/>
          <a:ln/>
        </p:spPr>
        <p:txBody>
          <a:bodyPr wrap="square" lIns="0" tIns="0" rIns="0" bIns="0" rtlCol="0" anchor="ctr"/>
          <a:lstStyle/>
          <a:p>
            <a:pPr marL="0" indent="0" algn="ctr">
              <a:buNone/>
            </a:pPr>
            <a:r>
              <a:rPr lang="en-US" sz="950" b="1" kern="0" spc="80" dirty="0">
                <a:solidFill>
                  <a:srgbClr val="BFD2EE"/>
                </a:solidFill>
                <a:latin typeface="Courier New" pitchFamily="34" charset="0"/>
                <a:ea typeface="Courier New" pitchFamily="34" charset="-122"/>
                <a:cs typeface="Courier New" pitchFamily="34" charset="-120"/>
              </a:rPr>
              <a:t>SCORE</a:t>
            </a:r>
            <a:endParaRPr lang="en-US" sz="950" dirty="0"/>
          </a:p>
        </p:txBody>
      </p:sp>
      <p:sp>
        <p:nvSpPr>
          <p:cNvPr id="15" name="Text 12"/>
          <p:cNvSpPr/>
          <p:nvPr/>
        </p:nvSpPr>
        <p:spPr>
          <a:xfrm>
            <a:off x="6711696" y="2011680"/>
            <a:ext cx="1051560" cy="402336"/>
          </a:xfrm>
          <a:prstGeom prst="rect">
            <a:avLst/>
          </a:prstGeom>
          <a:noFill/>
          <a:ln/>
        </p:spPr>
        <p:txBody>
          <a:bodyPr wrap="square" lIns="0" tIns="0" rIns="0" bIns="0" rtlCol="0" anchor="ctr"/>
          <a:lstStyle/>
          <a:p>
            <a:pPr marL="0" indent="0" algn="l">
              <a:buNone/>
            </a:pPr>
            <a:r>
              <a:rPr lang="en-US" sz="950" b="1" kern="0" spc="80" dirty="0">
                <a:solidFill>
                  <a:srgbClr val="BFD2EE"/>
                </a:solidFill>
                <a:latin typeface="Courier New" pitchFamily="34" charset="0"/>
                <a:ea typeface="Courier New" pitchFamily="34" charset="-122"/>
                <a:cs typeface="Courier New" pitchFamily="34" charset="-120"/>
              </a:rPr>
              <a:t>ZONE</a:t>
            </a:r>
            <a:endParaRPr lang="en-US" sz="950" dirty="0"/>
          </a:p>
        </p:txBody>
      </p:sp>
      <p:sp>
        <p:nvSpPr>
          <p:cNvPr id="16" name="Text 13"/>
          <p:cNvSpPr/>
          <p:nvPr/>
        </p:nvSpPr>
        <p:spPr>
          <a:xfrm>
            <a:off x="7946136" y="2011680"/>
            <a:ext cx="3547872" cy="402336"/>
          </a:xfrm>
          <a:prstGeom prst="rect">
            <a:avLst/>
          </a:prstGeom>
          <a:noFill/>
          <a:ln/>
        </p:spPr>
        <p:txBody>
          <a:bodyPr wrap="square" lIns="0" tIns="0" rIns="0" bIns="0" rtlCol="0" anchor="ctr"/>
          <a:lstStyle/>
          <a:p>
            <a:pPr marL="0" indent="0" algn="l">
              <a:buNone/>
            </a:pPr>
            <a:r>
              <a:rPr lang="en-US" sz="950" b="1" kern="0" spc="80" dirty="0">
                <a:solidFill>
                  <a:srgbClr val="BFD2EE"/>
                </a:solidFill>
                <a:latin typeface="Courier New" pitchFamily="34" charset="0"/>
                <a:ea typeface="Courier New" pitchFamily="34" charset="-122"/>
                <a:cs typeface="Courier New" pitchFamily="34" charset="-120"/>
              </a:rPr>
              <a:t>TEST RESPONSE</a:t>
            </a:r>
            <a:endParaRPr lang="en-US" sz="950" dirty="0"/>
          </a:p>
        </p:txBody>
      </p:sp>
      <p:sp>
        <p:nvSpPr>
          <p:cNvPr id="17" name="Shape 14"/>
          <p:cNvSpPr/>
          <p:nvPr/>
        </p:nvSpPr>
        <p:spPr>
          <a:xfrm>
            <a:off x="640080" y="2414016"/>
            <a:ext cx="10908792" cy="621792"/>
          </a:xfrm>
          <a:prstGeom prst="rect">
            <a:avLst/>
          </a:prstGeom>
          <a:solidFill>
            <a:srgbClr val="FFFFFF"/>
          </a:solidFill>
          <a:ln w="9525">
            <a:solidFill>
              <a:srgbClr val="D8E0EA"/>
            </a:solidFill>
            <a:prstDash val="solid"/>
          </a:ln>
        </p:spPr>
      </p:sp>
      <p:sp>
        <p:nvSpPr>
          <p:cNvPr id="18" name="Text 15"/>
          <p:cNvSpPr/>
          <p:nvPr/>
        </p:nvSpPr>
        <p:spPr>
          <a:xfrm>
            <a:off x="768096" y="2414016"/>
            <a:ext cx="3794760" cy="621792"/>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Payment double-charge on retry</a:t>
            </a:r>
            <a:endParaRPr lang="en-US" sz="1250" dirty="0"/>
          </a:p>
        </p:txBody>
      </p:sp>
      <p:sp>
        <p:nvSpPr>
          <p:cNvPr id="19" name="Text 16"/>
          <p:cNvSpPr/>
          <p:nvPr/>
        </p:nvSpPr>
        <p:spPr>
          <a:xfrm>
            <a:off x="4617720" y="2414016"/>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3</a:t>
            </a:r>
            <a:endParaRPr lang="en-US" sz="1200" dirty="0"/>
          </a:p>
        </p:txBody>
      </p:sp>
      <p:sp>
        <p:nvSpPr>
          <p:cNvPr id="20" name="Text 17"/>
          <p:cNvSpPr/>
          <p:nvPr/>
        </p:nvSpPr>
        <p:spPr>
          <a:xfrm>
            <a:off x="5166360" y="2414016"/>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5</a:t>
            </a:r>
            <a:endParaRPr lang="en-US" sz="1200" dirty="0"/>
          </a:p>
        </p:txBody>
      </p:sp>
      <p:sp>
        <p:nvSpPr>
          <p:cNvPr id="21" name="Text 18"/>
          <p:cNvSpPr/>
          <p:nvPr/>
        </p:nvSpPr>
        <p:spPr>
          <a:xfrm>
            <a:off x="5715000" y="2414016"/>
            <a:ext cx="868680" cy="621792"/>
          </a:xfrm>
          <a:prstGeom prst="rect">
            <a:avLst/>
          </a:prstGeom>
          <a:noFill/>
          <a:ln/>
        </p:spPr>
        <p:txBody>
          <a:bodyPr wrap="square" lIns="0" tIns="0" rIns="0" bIns="0" rtlCol="0" anchor="ctr"/>
          <a:lstStyle/>
          <a:p>
            <a:pPr marL="0" indent="0" algn="ctr">
              <a:buNone/>
            </a:pPr>
            <a:r>
              <a:rPr lang="en-US" sz="1300" b="1" dirty="0">
                <a:solidFill>
                  <a:srgbClr val="0F1620"/>
                </a:solidFill>
                <a:latin typeface="Courier New" pitchFamily="34" charset="0"/>
                <a:ea typeface="Courier New" pitchFamily="34" charset="-122"/>
                <a:cs typeface="Courier New" pitchFamily="34" charset="-120"/>
              </a:rPr>
              <a:t>15</a:t>
            </a:r>
            <a:endParaRPr lang="en-US" sz="1300" dirty="0"/>
          </a:p>
        </p:txBody>
      </p:sp>
      <p:sp>
        <p:nvSpPr>
          <p:cNvPr id="22" name="Shape 19"/>
          <p:cNvSpPr/>
          <p:nvPr/>
        </p:nvSpPr>
        <p:spPr>
          <a:xfrm>
            <a:off x="6693408" y="2578608"/>
            <a:ext cx="978408" cy="292608"/>
          </a:xfrm>
          <a:prstGeom prst="roundRect">
            <a:avLst>
              <a:gd name="adj" fmla="val 50000"/>
            </a:avLst>
          </a:prstGeom>
          <a:solidFill>
            <a:srgbClr val="C0472F"/>
          </a:solidFill>
          <a:ln/>
        </p:spPr>
      </p:sp>
      <p:sp>
        <p:nvSpPr>
          <p:cNvPr id="23" name="Text 20"/>
          <p:cNvSpPr/>
          <p:nvPr/>
        </p:nvSpPr>
        <p:spPr>
          <a:xfrm>
            <a:off x="6693408" y="2578608"/>
            <a:ext cx="97840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Critical</a:t>
            </a:r>
            <a:endParaRPr lang="en-US" sz="900" dirty="0"/>
          </a:p>
        </p:txBody>
      </p:sp>
      <p:sp>
        <p:nvSpPr>
          <p:cNvPr id="24" name="Text 21"/>
          <p:cNvSpPr/>
          <p:nvPr/>
        </p:nvSpPr>
        <p:spPr>
          <a:xfrm>
            <a:off x="7946136" y="2414016"/>
            <a:ext cx="3547872" cy="621792"/>
          </a:xfrm>
          <a:prstGeom prst="rect">
            <a:avLst/>
          </a:prstGeom>
          <a:noFill/>
          <a:ln/>
        </p:spPr>
        <p:txBody>
          <a:bodyPr wrap="square" lIns="0" tIns="0" rIns="0" bIns="0" rtlCol="0" anchor="ctr"/>
          <a:lstStyle/>
          <a:p>
            <a:pPr marL="0" indent="0">
              <a:lnSpc>
                <a:spcPct val="98000"/>
              </a:lnSpc>
              <a:buNone/>
            </a:pPr>
            <a:r>
              <a:rPr lang="en-US" sz="1150" dirty="0">
                <a:solidFill>
                  <a:srgbClr val="26313F"/>
                </a:solidFill>
                <a:latin typeface="Calibri" pitchFamily="34" charset="0"/>
                <a:ea typeface="Calibri" pitchFamily="34" charset="-122"/>
                <a:cs typeface="Calibri" pitchFamily="34" charset="-120"/>
              </a:rPr>
              <a:t>Idempotency tests + API automation + edge cases</a:t>
            </a:r>
            <a:endParaRPr lang="en-US" sz="1150" dirty="0"/>
          </a:p>
        </p:txBody>
      </p:sp>
      <p:sp>
        <p:nvSpPr>
          <p:cNvPr id="25" name="Shape 22"/>
          <p:cNvSpPr/>
          <p:nvPr/>
        </p:nvSpPr>
        <p:spPr>
          <a:xfrm>
            <a:off x="640080" y="3035808"/>
            <a:ext cx="10908792" cy="621792"/>
          </a:xfrm>
          <a:prstGeom prst="rect">
            <a:avLst/>
          </a:prstGeom>
          <a:solidFill>
            <a:srgbClr val="F4F7FA"/>
          </a:solidFill>
          <a:ln w="9525">
            <a:solidFill>
              <a:srgbClr val="D8E0EA"/>
            </a:solidFill>
            <a:prstDash val="solid"/>
          </a:ln>
        </p:spPr>
      </p:sp>
      <p:sp>
        <p:nvSpPr>
          <p:cNvPr id="26" name="Text 23"/>
          <p:cNvSpPr/>
          <p:nvPr/>
        </p:nvSpPr>
        <p:spPr>
          <a:xfrm>
            <a:off x="768096" y="3035808"/>
            <a:ext cx="3794760" cy="621792"/>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Stock oversold on concurrent buys</a:t>
            </a:r>
            <a:endParaRPr lang="en-US" sz="1250" dirty="0"/>
          </a:p>
        </p:txBody>
      </p:sp>
      <p:sp>
        <p:nvSpPr>
          <p:cNvPr id="27" name="Text 24"/>
          <p:cNvSpPr/>
          <p:nvPr/>
        </p:nvSpPr>
        <p:spPr>
          <a:xfrm>
            <a:off x="4617720" y="3035808"/>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4</a:t>
            </a:r>
            <a:endParaRPr lang="en-US" sz="1200" dirty="0"/>
          </a:p>
        </p:txBody>
      </p:sp>
      <p:sp>
        <p:nvSpPr>
          <p:cNvPr id="28" name="Text 25"/>
          <p:cNvSpPr/>
          <p:nvPr/>
        </p:nvSpPr>
        <p:spPr>
          <a:xfrm>
            <a:off x="5166360" y="3035808"/>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4</a:t>
            </a:r>
            <a:endParaRPr lang="en-US" sz="1200" dirty="0"/>
          </a:p>
        </p:txBody>
      </p:sp>
      <p:sp>
        <p:nvSpPr>
          <p:cNvPr id="29" name="Text 26"/>
          <p:cNvSpPr/>
          <p:nvPr/>
        </p:nvSpPr>
        <p:spPr>
          <a:xfrm>
            <a:off x="5715000" y="3035808"/>
            <a:ext cx="868680" cy="621792"/>
          </a:xfrm>
          <a:prstGeom prst="rect">
            <a:avLst/>
          </a:prstGeom>
          <a:noFill/>
          <a:ln/>
        </p:spPr>
        <p:txBody>
          <a:bodyPr wrap="square" lIns="0" tIns="0" rIns="0" bIns="0" rtlCol="0" anchor="ctr"/>
          <a:lstStyle/>
          <a:p>
            <a:pPr marL="0" indent="0" algn="ctr">
              <a:buNone/>
            </a:pPr>
            <a:r>
              <a:rPr lang="en-US" sz="1300" b="1" dirty="0">
                <a:solidFill>
                  <a:srgbClr val="0F1620"/>
                </a:solidFill>
                <a:latin typeface="Courier New" pitchFamily="34" charset="0"/>
                <a:ea typeface="Courier New" pitchFamily="34" charset="-122"/>
                <a:cs typeface="Courier New" pitchFamily="34" charset="-120"/>
              </a:rPr>
              <a:t>16</a:t>
            </a:r>
            <a:endParaRPr lang="en-US" sz="1300" dirty="0"/>
          </a:p>
        </p:txBody>
      </p:sp>
      <p:sp>
        <p:nvSpPr>
          <p:cNvPr id="30" name="Shape 27"/>
          <p:cNvSpPr/>
          <p:nvPr/>
        </p:nvSpPr>
        <p:spPr>
          <a:xfrm>
            <a:off x="6693408" y="3200400"/>
            <a:ext cx="978408" cy="292608"/>
          </a:xfrm>
          <a:prstGeom prst="roundRect">
            <a:avLst>
              <a:gd name="adj" fmla="val 50000"/>
            </a:avLst>
          </a:prstGeom>
          <a:solidFill>
            <a:srgbClr val="C0472F"/>
          </a:solidFill>
          <a:ln/>
        </p:spPr>
      </p:sp>
      <p:sp>
        <p:nvSpPr>
          <p:cNvPr id="31" name="Text 28"/>
          <p:cNvSpPr/>
          <p:nvPr/>
        </p:nvSpPr>
        <p:spPr>
          <a:xfrm>
            <a:off x="6693408" y="3200400"/>
            <a:ext cx="97840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Critical</a:t>
            </a:r>
            <a:endParaRPr lang="en-US" sz="900" dirty="0"/>
          </a:p>
        </p:txBody>
      </p:sp>
      <p:sp>
        <p:nvSpPr>
          <p:cNvPr id="32" name="Text 29"/>
          <p:cNvSpPr/>
          <p:nvPr/>
        </p:nvSpPr>
        <p:spPr>
          <a:xfrm>
            <a:off x="7946136" y="3035808"/>
            <a:ext cx="3547872" cy="621792"/>
          </a:xfrm>
          <a:prstGeom prst="rect">
            <a:avLst/>
          </a:prstGeom>
          <a:noFill/>
          <a:ln/>
        </p:spPr>
        <p:txBody>
          <a:bodyPr wrap="square" lIns="0" tIns="0" rIns="0" bIns="0" rtlCol="0" anchor="ctr"/>
          <a:lstStyle/>
          <a:p>
            <a:pPr marL="0" indent="0">
              <a:lnSpc>
                <a:spcPct val="98000"/>
              </a:lnSpc>
              <a:buNone/>
            </a:pPr>
            <a:r>
              <a:rPr lang="en-US" sz="1150" dirty="0">
                <a:solidFill>
                  <a:srgbClr val="26313F"/>
                </a:solidFill>
                <a:latin typeface="Calibri" pitchFamily="34" charset="0"/>
                <a:ea typeface="Calibri" pitchFamily="34" charset="-122"/>
                <a:cs typeface="Calibri" pitchFamily="34" charset="-120"/>
              </a:rPr>
              <a:t>Concurrency / load tests + regression suite</a:t>
            </a:r>
            <a:endParaRPr lang="en-US" sz="1150" dirty="0"/>
          </a:p>
        </p:txBody>
      </p:sp>
      <p:sp>
        <p:nvSpPr>
          <p:cNvPr id="33" name="Shape 30"/>
          <p:cNvSpPr/>
          <p:nvPr/>
        </p:nvSpPr>
        <p:spPr>
          <a:xfrm>
            <a:off x="640080" y="3657600"/>
            <a:ext cx="10908792" cy="621792"/>
          </a:xfrm>
          <a:prstGeom prst="rect">
            <a:avLst/>
          </a:prstGeom>
          <a:solidFill>
            <a:srgbClr val="FFFFFF"/>
          </a:solidFill>
          <a:ln w="9525">
            <a:solidFill>
              <a:srgbClr val="D8E0EA"/>
            </a:solidFill>
            <a:prstDash val="solid"/>
          </a:ln>
        </p:spPr>
      </p:sp>
      <p:sp>
        <p:nvSpPr>
          <p:cNvPr id="34" name="Text 31"/>
          <p:cNvSpPr/>
          <p:nvPr/>
        </p:nvSpPr>
        <p:spPr>
          <a:xfrm>
            <a:off x="768096" y="3657600"/>
            <a:ext cx="3794760" cy="621792"/>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Discount-code abuse (new change)</a:t>
            </a:r>
            <a:endParaRPr lang="en-US" sz="1250" dirty="0"/>
          </a:p>
        </p:txBody>
      </p:sp>
      <p:sp>
        <p:nvSpPr>
          <p:cNvPr id="35" name="Text 32"/>
          <p:cNvSpPr/>
          <p:nvPr/>
        </p:nvSpPr>
        <p:spPr>
          <a:xfrm>
            <a:off x="4617720" y="3657600"/>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3</a:t>
            </a:r>
            <a:endParaRPr lang="en-US" sz="1200" dirty="0"/>
          </a:p>
        </p:txBody>
      </p:sp>
      <p:sp>
        <p:nvSpPr>
          <p:cNvPr id="36" name="Text 33"/>
          <p:cNvSpPr/>
          <p:nvPr/>
        </p:nvSpPr>
        <p:spPr>
          <a:xfrm>
            <a:off x="5166360" y="3657600"/>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3</a:t>
            </a:r>
            <a:endParaRPr lang="en-US" sz="1200" dirty="0"/>
          </a:p>
        </p:txBody>
      </p:sp>
      <p:sp>
        <p:nvSpPr>
          <p:cNvPr id="37" name="Text 34"/>
          <p:cNvSpPr/>
          <p:nvPr/>
        </p:nvSpPr>
        <p:spPr>
          <a:xfrm>
            <a:off x="5715000" y="3657600"/>
            <a:ext cx="868680" cy="621792"/>
          </a:xfrm>
          <a:prstGeom prst="rect">
            <a:avLst/>
          </a:prstGeom>
          <a:noFill/>
          <a:ln/>
        </p:spPr>
        <p:txBody>
          <a:bodyPr wrap="square" lIns="0" tIns="0" rIns="0" bIns="0" rtlCol="0" anchor="ctr"/>
          <a:lstStyle/>
          <a:p>
            <a:pPr marL="0" indent="0" algn="ctr">
              <a:buNone/>
            </a:pPr>
            <a:r>
              <a:rPr lang="en-US" sz="1300" b="1" dirty="0">
                <a:solidFill>
                  <a:srgbClr val="0F1620"/>
                </a:solidFill>
                <a:latin typeface="Courier New" pitchFamily="34" charset="0"/>
                <a:ea typeface="Courier New" pitchFamily="34" charset="-122"/>
                <a:cs typeface="Courier New" pitchFamily="34" charset="-120"/>
              </a:rPr>
              <a:t>9</a:t>
            </a:r>
            <a:endParaRPr lang="en-US" sz="1300" dirty="0"/>
          </a:p>
        </p:txBody>
      </p:sp>
      <p:sp>
        <p:nvSpPr>
          <p:cNvPr id="38" name="Shape 35"/>
          <p:cNvSpPr/>
          <p:nvPr/>
        </p:nvSpPr>
        <p:spPr>
          <a:xfrm>
            <a:off x="6693408" y="3822192"/>
            <a:ext cx="978408" cy="292608"/>
          </a:xfrm>
          <a:prstGeom prst="roundRect">
            <a:avLst>
              <a:gd name="adj" fmla="val 50000"/>
            </a:avLst>
          </a:prstGeom>
          <a:solidFill>
            <a:srgbClr val="C9932B"/>
          </a:solidFill>
          <a:ln/>
        </p:spPr>
      </p:sp>
      <p:sp>
        <p:nvSpPr>
          <p:cNvPr id="39" name="Text 36"/>
          <p:cNvSpPr/>
          <p:nvPr/>
        </p:nvSpPr>
        <p:spPr>
          <a:xfrm>
            <a:off x="6693408" y="3822192"/>
            <a:ext cx="97840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Medium</a:t>
            </a:r>
            <a:endParaRPr lang="en-US" sz="900" dirty="0"/>
          </a:p>
        </p:txBody>
      </p:sp>
      <p:sp>
        <p:nvSpPr>
          <p:cNvPr id="40" name="Text 37"/>
          <p:cNvSpPr/>
          <p:nvPr/>
        </p:nvSpPr>
        <p:spPr>
          <a:xfrm>
            <a:off x="7946136" y="3657600"/>
            <a:ext cx="3547872" cy="621792"/>
          </a:xfrm>
          <a:prstGeom prst="rect">
            <a:avLst/>
          </a:prstGeom>
          <a:noFill/>
          <a:ln/>
        </p:spPr>
        <p:txBody>
          <a:bodyPr wrap="square" lIns="0" tIns="0" rIns="0" bIns="0" rtlCol="0" anchor="ctr"/>
          <a:lstStyle/>
          <a:p>
            <a:pPr marL="0" indent="0">
              <a:lnSpc>
                <a:spcPct val="98000"/>
              </a:lnSpc>
              <a:buNone/>
            </a:pPr>
            <a:r>
              <a:rPr lang="en-US" sz="1150" dirty="0">
                <a:solidFill>
                  <a:srgbClr val="26313F"/>
                </a:solidFill>
                <a:latin typeface="Calibri" pitchFamily="34" charset="0"/>
                <a:ea typeface="Calibri" pitchFamily="34" charset="-122"/>
                <a:cs typeface="Calibri" pitchFamily="34" charset="-120"/>
              </a:rPr>
              <a:t>Boundary + negative test cases</a:t>
            </a:r>
            <a:endParaRPr lang="en-US" sz="1150" dirty="0"/>
          </a:p>
        </p:txBody>
      </p:sp>
      <p:sp>
        <p:nvSpPr>
          <p:cNvPr id="41" name="Shape 38"/>
          <p:cNvSpPr/>
          <p:nvPr/>
        </p:nvSpPr>
        <p:spPr>
          <a:xfrm>
            <a:off x="640080" y="4279392"/>
            <a:ext cx="10908792" cy="621792"/>
          </a:xfrm>
          <a:prstGeom prst="rect">
            <a:avLst/>
          </a:prstGeom>
          <a:solidFill>
            <a:srgbClr val="F4F7FA"/>
          </a:solidFill>
          <a:ln w="9525">
            <a:solidFill>
              <a:srgbClr val="D8E0EA"/>
            </a:solidFill>
            <a:prstDash val="solid"/>
          </a:ln>
        </p:spPr>
      </p:sp>
      <p:sp>
        <p:nvSpPr>
          <p:cNvPr id="42" name="Text 39"/>
          <p:cNvSpPr/>
          <p:nvPr/>
        </p:nvSpPr>
        <p:spPr>
          <a:xfrm>
            <a:off x="768096" y="4279392"/>
            <a:ext cx="3794760" cy="621792"/>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Address-field validation gap</a:t>
            </a:r>
            <a:endParaRPr lang="en-US" sz="1250" dirty="0"/>
          </a:p>
        </p:txBody>
      </p:sp>
      <p:sp>
        <p:nvSpPr>
          <p:cNvPr id="43" name="Text 40"/>
          <p:cNvSpPr/>
          <p:nvPr/>
        </p:nvSpPr>
        <p:spPr>
          <a:xfrm>
            <a:off x="4617720" y="4279392"/>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3</a:t>
            </a:r>
            <a:endParaRPr lang="en-US" sz="1200" dirty="0"/>
          </a:p>
        </p:txBody>
      </p:sp>
      <p:sp>
        <p:nvSpPr>
          <p:cNvPr id="44" name="Text 41"/>
          <p:cNvSpPr/>
          <p:nvPr/>
        </p:nvSpPr>
        <p:spPr>
          <a:xfrm>
            <a:off x="5166360" y="4279392"/>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2</a:t>
            </a:r>
            <a:endParaRPr lang="en-US" sz="1200" dirty="0"/>
          </a:p>
        </p:txBody>
      </p:sp>
      <p:sp>
        <p:nvSpPr>
          <p:cNvPr id="45" name="Text 42"/>
          <p:cNvSpPr/>
          <p:nvPr/>
        </p:nvSpPr>
        <p:spPr>
          <a:xfrm>
            <a:off x="5715000" y="4279392"/>
            <a:ext cx="868680" cy="621792"/>
          </a:xfrm>
          <a:prstGeom prst="rect">
            <a:avLst/>
          </a:prstGeom>
          <a:noFill/>
          <a:ln/>
        </p:spPr>
        <p:txBody>
          <a:bodyPr wrap="square" lIns="0" tIns="0" rIns="0" bIns="0" rtlCol="0" anchor="ctr"/>
          <a:lstStyle/>
          <a:p>
            <a:pPr marL="0" indent="0" algn="ctr">
              <a:buNone/>
            </a:pPr>
            <a:r>
              <a:rPr lang="en-US" sz="1300" b="1" dirty="0">
                <a:solidFill>
                  <a:srgbClr val="0F1620"/>
                </a:solidFill>
                <a:latin typeface="Courier New" pitchFamily="34" charset="0"/>
                <a:ea typeface="Courier New" pitchFamily="34" charset="-122"/>
                <a:cs typeface="Courier New" pitchFamily="34" charset="-120"/>
              </a:rPr>
              <a:t>6</a:t>
            </a:r>
            <a:endParaRPr lang="en-US" sz="1300" dirty="0"/>
          </a:p>
        </p:txBody>
      </p:sp>
      <p:sp>
        <p:nvSpPr>
          <p:cNvPr id="46" name="Shape 43"/>
          <p:cNvSpPr/>
          <p:nvPr/>
        </p:nvSpPr>
        <p:spPr>
          <a:xfrm>
            <a:off x="6693408" y="4443984"/>
            <a:ext cx="978408" cy="292608"/>
          </a:xfrm>
          <a:prstGeom prst="roundRect">
            <a:avLst>
              <a:gd name="adj" fmla="val 50000"/>
            </a:avLst>
          </a:prstGeom>
          <a:solidFill>
            <a:srgbClr val="C9932B"/>
          </a:solidFill>
          <a:ln/>
        </p:spPr>
      </p:sp>
      <p:sp>
        <p:nvSpPr>
          <p:cNvPr id="47" name="Text 44"/>
          <p:cNvSpPr/>
          <p:nvPr/>
        </p:nvSpPr>
        <p:spPr>
          <a:xfrm>
            <a:off x="6693408" y="4443984"/>
            <a:ext cx="97840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Medium</a:t>
            </a:r>
            <a:endParaRPr lang="en-US" sz="900" dirty="0"/>
          </a:p>
        </p:txBody>
      </p:sp>
      <p:sp>
        <p:nvSpPr>
          <p:cNvPr id="48" name="Text 45"/>
          <p:cNvSpPr/>
          <p:nvPr/>
        </p:nvSpPr>
        <p:spPr>
          <a:xfrm>
            <a:off x="7946136" y="4279392"/>
            <a:ext cx="3547872" cy="621792"/>
          </a:xfrm>
          <a:prstGeom prst="rect">
            <a:avLst/>
          </a:prstGeom>
          <a:noFill/>
          <a:ln/>
        </p:spPr>
        <p:txBody>
          <a:bodyPr wrap="square" lIns="0" tIns="0" rIns="0" bIns="0" rtlCol="0" anchor="ctr"/>
          <a:lstStyle/>
          <a:p>
            <a:pPr marL="0" indent="0">
              <a:lnSpc>
                <a:spcPct val="98000"/>
              </a:lnSpc>
              <a:buNone/>
            </a:pPr>
            <a:r>
              <a:rPr lang="en-US" sz="1150" dirty="0">
                <a:solidFill>
                  <a:srgbClr val="26313F"/>
                </a:solidFill>
                <a:latin typeface="Calibri" pitchFamily="34" charset="0"/>
                <a:ea typeface="Calibri" pitchFamily="34" charset="-122"/>
                <a:cs typeface="Calibri" pitchFamily="34" charset="-120"/>
              </a:rPr>
              <a:t>Standard functional cases</a:t>
            </a:r>
            <a:endParaRPr lang="en-US" sz="1150" dirty="0"/>
          </a:p>
        </p:txBody>
      </p:sp>
      <p:sp>
        <p:nvSpPr>
          <p:cNvPr id="49" name="Shape 46"/>
          <p:cNvSpPr/>
          <p:nvPr/>
        </p:nvSpPr>
        <p:spPr>
          <a:xfrm>
            <a:off x="640080" y="4901184"/>
            <a:ext cx="10908792" cy="621792"/>
          </a:xfrm>
          <a:prstGeom prst="rect">
            <a:avLst/>
          </a:prstGeom>
          <a:solidFill>
            <a:srgbClr val="FFFFFF"/>
          </a:solidFill>
          <a:ln w="9525">
            <a:solidFill>
              <a:srgbClr val="D8E0EA"/>
            </a:solidFill>
            <a:prstDash val="solid"/>
          </a:ln>
        </p:spPr>
      </p:sp>
      <p:sp>
        <p:nvSpPr>
          <p:cNvPr id="50" name="Text 47"/>
          <p:cNvSpPr/>
          <p:nvPr/>
        </p:nvSpPr>
        <p:spPr>
          <a:xfrm>
            <a:off x="768096" y="4901184"/>
            <a:ext cx="3794760" cy="621792"/>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Checkout button mislabeled</a:t>
            </a:r>
            <a:endParaRPr lang="en-US" sz="1250" dirty="0"/>
          </a:p>
        </p:txBody>
      </p:sp>
      <p:sp>
        <p:nvSpPr>
          <p:cNvPr id="51" name="Text 48"/>
          <p:cNvSpPr/>
          <p:nvPr/>
        </p:nvSpPr>
        <p:spPr>
          <a:xfrm>
            <a:off x="4617720" y="4901184"/>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2</a:t>
            </a:r>
            <a:endParaRPr lang="en-US" sz="1200" dirty="0"/>
          </a:p>
        </p:txBody>
      </p:sp>
      <p:sp>
        <p:nvSpPr>
          <p:cNvPr id="52" name="Text 49"/>
          <p:cNvSpPr/>
          <p:nvPr/>
        </p:nvSpPr>
        <p:spPr>
          <a:xfrm>
            <a:off x="5166360" y="4901184"/>
            <a:ext cx="548640" cy="621792"/>
          </a:xfrm>
          <a:prstGeom prst="rect">
            <a:avLst/>
          </a:prstGeom>
          <a:noFill/>
          <a:ln/>
        </p:spPr>
        <p:txBody>
          <a:bodyPr wrap="square" lIns="0" tIns="0" rIns="0" bIns="0" rtlCol="0" anchor="ctr"/>
          <a:lstStyle/>
          <a:p>
            <a:pPr marL="0" indent="0" algn="ctr">
              <a:buNone/>
            </a:pPr>
            <a:r>
              <a:rPr lang="en-US" sz="1200" dirty="0">
                <a:solidFill>
                  <a:srgbClr val="26313F"/>
                </a:solidFill>
                <a:latin typeface="Courier New" pitchFamily="34" charset="0"/>
                <a:ea typeface="Courier New" pitchFamily="34" charset="-122"/>
                <a:cs typeface="Courier New" pitchFamily="34" charset="-120"/>
              </a:rPr>
              <a:t>1</a:t>
            </a:r>
            <a:endParaRPr lang="en-US" sz="1200" dirty="0"/>
          </a:p>
        </p:txBody>
      </p:sp>
      <p:sp>
        <p:nvSpPr>
          <p:cNvPr id="53" name="Text 50"/>
          <p:cNvSpPr/>
          <p:nvPr/>
        </p:nvSpPr>
        <p:spPr>
          <a:xfrm>
            <a:off x="5715000" y="4901184"/>
            <a:ext cx="868680" cy="621792"/>
          </a:xfrm>
          <a:prstGeom prst="rect">
            <a:avLst/>
          </a:prstGeom>
          <a:noFill/>
          <a:ln/>
        </p:spPr>
        <p:txBody>
          <a:bodyPr wrap="square" lIns="0" tIns="0" rIns="0" bIns="0" rtlCol="0" anchor="ctr"/>
          <a:lstStyle/>
          <a:p>
            <a:pPr marL="0" indent="0" algn="ctr">
              <a:buNone/>
            </a:pPr>
            <a:r>
              <a:rPr lang="en-US" sz="1300" b="1" dirty="0">
                <a:solidFill>
                  <a:srgbClr val="0F1620"/>
                </a:solidFill>
                <a:latin typeface="Courier New" pitchFamily="34" charset="0"/>
                <a:ea typeface="Courier New" pitchFamily="34" charset="-122"/>
                <a:cs typeface="Courier New" pitchFamily="34" charset="-120"/>
              </a:rPr>
              <a:t>2</a:t>
            </a:r>
            <a:endParaRPr lang="en-US" sz="1300" dirty="0"/>
          </a:p>
        </p:txBody>
      </p:sp>
      <p:sp>
        <p:nvSpPr>
          <p:cNvPr id="54" name="Shape 51"/>
          <p:cNvSpPr/>
          <p:nvPr/>
        </p:nvSpPr>
        <p:spPr>
          <a:xfrm>
            <a:off x="6693408" y="5065776"/>
            <a:ext cx="978408" cy="292608"/>
          </a:xfrm>
          <a:prstGeom prst="roundRect">
            <a:avLst>
              <a:gd name="adj" fmla="val 50000"/>
            </a:avLst>
          </a:prstGeom>
          <a:solidFill>
            <a:srgbClr val="2E7D5B"/>
          </a:solidFill>
          <a:ln/>
        </p:spPr>
      </p:sp>
      <p:sp>
        <p:nvSpPr>
          <p:cNvPr id="55" name="Text 52"/>
          <p:cNvSpPr/>
          <p:nvPr/>
        </p:nvSpPr>
        <p:spPr>
          <a:xfrm>
            <a:off x="6693408" y="5065776"/>
            <a:ext cx="978408" cy="292608"/>
          </a:xfrm>
          <a:prstGeom prst="rect">
            <a:avLst/>
          </a:prstGeom>
          <a:noFill/>
          <a:ln/>
        </p:spPr>
        <p:txBody>
          <a:bodyPr wrap="square" lIns="0" tIns="0" rIns="0" bIns="0" rtlCol="0" anchor="ctr"/>
          <a:lstStyle/>
          <a:p>
            <a:pPr marL="0" indent="0" algn="ctr">
              <a:buNone/>
            </a:pPr>
            <a:r>
              <a:rPr lang="en-US" sz="900" b="1" dirty="0">
                <a:solidFill>
                  <a:srgbClr val="FFFFFF"/>
                </a:solidFill>
                <a:latin typeface="Courier New" pitchFamily="34" charset="0"/>
                <a:ea typeface="Courier New" pitchFamily="34" charset="-122"/>
                <a:cs typeface="Courier New" pitchFamily="34" charset="-120"/>
              </a:rPr>
              <a:t>Low</a:t>
            </a:r>
            <a:endParaRPr lang="en-US" sz="900" dirty="0"/>
          </a:p>
        </p:txBody>
      </p:sp>
      <p:sp>
        <p:nvSpPr>
          <p:cNvPr id="56" name="Text 53"/>
          <p:cNvSpPr/>
          <p:nvPr/>
        </p:nvSpPr>
        <p:spPr>
          <a:xfrm>
            <a:off x="7946136" y="4901184"/>
            <a:ext cx="3547872" cy="621792"/>
          </a:xfrm>
          <a:prstGeom prst="rect">
            <a:avLst/>
          </a:prstGeom>
          <a:noFill/>
          <a:ln/>
        </p:spPr>
        <p:txBody>
          <a:bodyPr wrap="square" lIns="0" tIns="0" rIns="0" bIns="0" rtlCol="0" anchor="ctr"/>
          <a:lstStyle/>
          <a:p>
            <a:pPr marL="0" indent="0">
              <a:lnSpc>
                <a:spcPct val="98000"/>
              </a:lnSpc>
              <a:buNone/>
            </a:pPr>
            <a:r>
              <a:rPr lang="en-US" sz="1150" dirty="0">
                <a:solidFill>
                  <a:srgbClr val="26313F"/>
                </a:solidFill>
                <a:latin typeface="Calibri" pitchFamily="34" charset="0"/>
                <a:ea typeface="Calibri" pitchFamily="34" charset="-122"/>
                <a:cs typeface="Calibri" pitchFamily="34" charset="-120"/>
              </a:rPr>
              <a:t>Smoke check only</a:t>
            </a:r>
            <a:endParaRPr lang="en-US" sz="1150" dirty="0"/>
          </a:p>
        </p:txBody>
      </p:sp>
      <p:sp>
        <p:nvSpPr>
          <p:cNvPr id="57" name="Text 54"/>
          <p:cNvSpPr/>
          <p:nvPr/>
        </p:nvSpPr>
        <p:spPr>
          <a:xfrm>
            <a:off x="640080" y="5632704"/>
            <a:ext cx="10058400" cy="274320"/>
          </a:xfrm>
          <a:prstGeom prst="rect">
            <a:avLst/>
          </a:prstGeom>
          <a:noFill/>
          <a:ln/>
        </p:spPr>
        <p:txBody>
          <a:bodyPr wrap="square" lIns="0" tIns="0" rIns="0" bIns="0" rtlCol="0" anchor="ctr"/>
          <a:lstStyle/>
          <a:p>
            <a:pPr marL="0" indent="0">
              <a:buNone/>
            </a:pPr>
            <a:r>
              <a:rPr lang="en-US" sz="850" dirty="0">
                <a:solidFill>
                  <a:srgbClr val="8A97A8"/>
                </a:solidFill>
                <a:latin typeface="Courier New" pitchFamily="34" charset="0"/>
                <a:ea typeface="Courier New" pitchFamily="34" charset="-122"/>
                <a:cs typeface="Courier New" pitchFamily="34" charset="-120"/>
              </a:rPr>
              <a:t>Scores are illustrative for the </a:t>
            </a:r>
            <a:r>
              <a:rPr lang="en-US" sz="850">
                <a:solidFill>
                  <a:srgbClr val="8A97A8"/>
                </a:solidFill>
                <a:latin typeface="Courier New" pitchFamily="34" charset="0"/>
                <a:ea typeface="Courier New" pitchFamily="34" charset="-122"/>
                <a:cs typeface="Courier New" pitchFamily="34" charset="-120"/>
              </a:rPr>
              <a:t>ShopFast exercise, your </a:t>
            </a:r>
            <a:r>
              <a:rPr lang="en-US" sz="850" dirty="0">
                <a:solidFill>
                  <a:srgbClr val="8A97A8"/>
                </a:solidFill>
                <a:latin typeface="Courier New" pitchFamily="34" charset="0"/>
                <a:ea typeface="Courier New" pitchFamily="34" charset="-122"/>
                <a:cs typeface="Courier New" pitchFamily="34" charset="-120"/>
              </a:rPr>
              <a:t>team sets its own likelihood and impact.</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a:solidFill>
                  <a:srgbClr val="1F6F8B"/>
                </a:solidFill>
                <a:latin typeface="Courier New" pitchFamily="34" charset="0"/>
                <a:ea typeface="Courier New" pitchFamily="34" charset="-122"/>
                <a:cs typeface="Courier New" pitchFamily="34" charset="-120"/>
              </a:rPr>
              <a:t>HANDS-ON LAB · 40 MIN</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Your guided run on ShopFast</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Three timeboxed steps. You leave with three artifacts that feed straight into Module 4.</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15 / 18</a:t>
            </a:r>
            <a:endParaRPr lang="en-US" sz="800" dirty="0"/>
          </a:p>
        </p:txBody>
      </p:sp>
      <p:sp>
        <p:nvSpPr>
          <p:cNvPr id="10" name="Shape 7"/>
          <p:cNvSpPr/>
          <p:nvPr/>
        </p:nvSpPr>
        <p:spPr>
          <a:xfrm>
            <a:off x="640080" y="1965960"/>
            <a:ext cx="3502152" cy="3063240"/>
          </a:xfrm>
          <a:prstGeom prst="roundRect">
            <a:avLst>
              <a:gd name="adj" fmla="val 2985"/>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914400" y="2240280"/>
            <a:ext cx="640080" cy="640080"/>
          </a:xfrm>
          <a:prstGeom prst="ellipse">
            <a:avLst/>
          </a:prstGeom>
          <a:solidFill>
            <a:srgbClr val="1B3B73"/>
          </a:solidFill>
          <a:ln/>
        </p:spPr>
      </p:sp>
      <p:sp>
        <p:nvSpPr>
          <p:cNvPr id="12" name="Text 9"/>
          <p:cNvSpPr/>
          <p:nvPr/>
        </p:nvSpPr>
        <p:spPr>
          <a:xfrm>
            <a:off x="914400" y="2240280"/>
            <a:ext cx="640080" cy="640080"/>
          </a:xfrm>
          <a:prstGeom prst="rect">
            <a:avLst/>
          </a:prstGeom>
          <a:noFill/>
          <a:ln/>
        </p:spPr>
        <p:txBody>
          <a:bodyPr wrap="square" lIns="0" tIns="0" rIns="0" bIns="0"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1</a:t>
            </a:r>
            <a:endParaRPr lang="en-US" sz="2600" dirty="0"/>
          </a:p>
        </p:txBody>
      </p:sp>
      <p:sp>
        <p:nvSpPr>
          <p:cNvPr id="13" name="Shape 10"/>
          <p:cNvSpPr/>
          <p:nvPr/>
        </p:nvSpPr>
        <p:spPr>
          <a:xfrm>
            <a:off x="1737360" y="2377440"/>
            <a:ext cx="1051560" cy="329184"/>
          </a:xfrm>
          <a:prstGeom prst="roundRect">
            <a:avLst>
              <a:gd name="adj" fmla="val 50000"/>
            </a:avLst>
          </a:prstGeom>
          <a:solidFill>
            <a:srgbClr val="E4F0F3"/>
          </a:solidFill>
          <a:ln/>
        </p:spPr>
      </p:sp>
      <p:sp>
        <p:nvSpPr>
          <p:cNvPr id="14" name="Text 11"/>
          <p:cNvSpPr/>
          <p:nvPr/>
        </p:nvSpPr>
        <p:spPr>
          <a:xfrm>
            <a:off x="1737360" y="2377440"/>
            <a:ext cx="1051560" cy="329184"/>
          </a:xfrm>
          <a:prstGeom prst="rect">
            <a:avLst/>
          </a:prstGeom>
          <a:noFill/>
          <a:ln/>
        </p:spPr>
        <p:txBody>
          <a:bodyPr wrap="square" lIns="0" tIns="0" rIns="0" bIns="0" rtlCol="0" anchor="ctr"/>
          <a:lstStyle/>
          <a:p>
            <a:pPr marL="0" indent="0" algn="ctr">
              <a:buNone/>
            </a:pPr>
            <a:r>
              <a:rPr lang="en-US" sz="950" b="1" kern="0" spc="140">
                <a:solidFill>
                  <a:srgbClr val="155566"/>
                </a:solidFill>
                <a:latin typeface="Courier New" pitchFamily="34" charset="0"/>
                <a:ea typeface="Courier New" pitchFamily="34" charset="-122"/>
                <a:cs typeface="Courier New" pitchFamily="34" charset="-120"/>
              </a:rPr>
              <a:t>12 min</a:t>
            </a:r>
            <a:endParaRPr lang="en-US" sz="950" dirty="0"/>
          </a:p>
        </p:txBody>
      </p:sp>
      <p:sp>
        <p:nvSpPr>
          <p:cNvPr id="15" name="Text 12"/>
          <p:cNvSpPr/>
          <p:nvPr/>
        </p:nvSpPr>
        <p:spPr>
          <a:xfrm>
            <a:off x="932688" y="3044952"/>
            <a:ext cx="2953512" cy="45720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Study the design</a:t>
            </a:r>
            <a:endParaRPr lang="en-US" sz="1650" dirty="0"/>
          </a:p>
        </p:txBody>
      </p:sp>
      <p:sp>
        <p:nvSpPr>
          <p:cNvPr id="16" name="Text 13"/>
          <p:cNvSpPr/>
          <p:nvPr/>
        </p:nvSpPr>
        <p:spPr>
          <a:xfrm>
            <a:off x="932688" y="3502152"/>
            <a:ext cx="2953512" cy="1051560"/>
          </a:xfrm>
          <a:prstGeom prst="rect">
            <a:avLst/>
          </a:prstGeom>
          <a:noFill/>
          <a:ln/>
        </p:spPr>
        <p:txBody>
          <a:bodyPr wrap="square" lIns="0" tIns="0" rIns="0" bIns="0" rtlCol="0" anchor="ctr"/>
          <a:lstStyle/>
          <a:p>
            <a:pPr marL="0" indent="0">
              <a:lnSpc>
                <a:spcPct val="108000"/>
              </a:lnSpc>
              <a:buNone/>
            </a:pPr>
            <a:r>
              <a:rPr lang="en-US" sz="1200" dirty="0">
                <a:solidFill>
                  <a:srgbClr val="26313F"/>
                </a:solidFill>
                <a:latin typeface="Calibri" pitchFamily="34" charset="0"/>
                <a:ea typeface="Calibri" pitchFamily="34" charset="-122"/>
                <a:cs typeface="Calibri" pitchFamily="34" charset="-120"/>
              </a:rPr>
              <a:t>Open the ShopFast architecture diagram and the </a:t>
            </a:r>
            <a:r>
              <a:rPr lang="en-US" sz="1200" dirty="0">
                <a:solidFill>
                  <a:srgbClr val="26313F"/>
                </a:solidFill>
                <a:latin typeface="Calibri" pitchFamily="34" charset="0"/>
                <a:ea typeface="Calibri" pitchFamily="34" charset="-122"/>
                <a:cs typeface="Calibri" pitchFamily="34" charset="-120"/>
                <a:hlinkClick r:id="rId4"/>
              </a:rPr>
              <a:t>OpenAPI</a:t>
            </a:r>
            <a:r>
              <a:rPr lang="en-US" sz="1200" dirty="0">
                <a:solidFill>
                  <a:srgbClr val="26313F"/>
                </a:solidFill>
                <a:latin typeface="Calibri" pitchFamily="34" charset="0"/>
                <a:ea typeface="Calibri" pitchFamily="34" charset="-122"/>
                <a:cs typeface="Calibri" pitchFamily="34" charset="-120"/>
              </a:rPr>
              <a:t> spec. Trace one checkout request end-to-end and note every trust boundary.</a:t>
            </a:r>
            <a:endParaRPr lang="en-US" sz="1200" dirty="0"/>
          </a:p>
        </p:txBody>
      </p:sp>
      <p:sp>
        <p:nvSpPr>
          <p:cNvPr id="17" name="Text 14"/>
          <p:cNvSpPr/>
          <p:nvPr/>
        </p:nvSpPr>
        <p:spPr>
          <a:xfrm>
            <a:off x="932688" y="4636008"/>
            <a:ext cx="2953512" cy="320040"/>
          </a:xfrm>
          <a:prstGeom prst="rect">
            <a:avLst/>
          </a:prstGeom>
          <a:noFill/>
          <a:ln/>
        </p:spPr>
        <p:txBody>
          <a:bodyPr wrap="square" lIns="0" tIns="0" rIns="0" bIns="0" rtlCol="0" anchor="ctr"/>
          <a:lstStyle/>
          <a:p>
            <a:pPr marL="0" indent="0">
              <a:buNone/>
            </a:pPr>
            <a:r>
              <a:rPr lang="en-US" sz="950" b="1" dirty="0">
                <a:solidFill>
                  <a:srgbClr val="1F6F8B"/>
                </a:solidFill>
                <a:latin typeface="Courier New" pitchFamily="34" charset="0"/>
                <a:ea typeface="Courier New" pitchFamily="34" charset="-122"/>
                <a:cs typeface="Courier New" pitchFamily="34" charset="-120"/>
              </a:rPr>
              <a:t>Architecture diagram · </a:t>
            </a:r>
            <a:r>
              <a:rPr lang="en-US" sz="950" b="1" dirty="0">
                <a:solidFill>
                  <a:srgbClr val="1F6F8B"/>
                </a:solidFill>
                <a:latin typeface="Courier New" pitchFamily="34" charset="0"/>
                <a:ea typeface="Courier New" pitchFamily="34" charset="-122"/>
                <a:cs typeface="Courier New" pitchFamily="34" charset="-120"/>
                <a:hlinkClick r:id="rId5"/>
              </a:rPr>
              <a:t>Swagger UI</a:t>
            </a:r>
            <a:endParaRPr lang="en-US" sz="950" dirty="0"/>
          </a:p>
        </p:txBody>
      </p:sp>
      <p:sp>
        <p:nvSpPr>
          <p:cNvPr id="18" name="Text 15"/>
          <p:cNvSpPr/>
          <p:nvPr/>
        </p:nvSpPr>
        <p:spPr>
          <a:xfrm>
            <a:off x="4123944" y="3241548"/>
            <a:ext cx="237744"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19" name="Shape 16"/>
          <p:cNvSpPr/>
          <p:nvPr/>
        </p:nvSpPr>
        <p:spPr>
          <a:xfrm>
            <a:off x="4343400" y="1965960"/>
            <a:ext cx="3502152" cy="3063240"/>
          </a:xfrm>
          <a:prstGeom prst="roundRect">
            <a:avLst>
              <a:gd name="adj" fmla="val 2985"/>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0" name="Shape 17"/>
          <p:cNvSpPr/>
          <p:nvPr/>
        </p:nvSpPr>
        <p:spPr>
          <a:xfrm>
            <a:off x="4617720" y="2240280"/>
            <a:ext cx="640080" cy="640080"/>
          </a:xfrm>
          <a:prstGeom prst="ellipse">
            <a:avLst/>
          </a:prstGeom>
          <a:solidFill>
            <a:srgbClr val="1B3B73"/>
          </a:solidFill>
          <a:ln/>
        </p:spPr>
      </p:sp>
      <p:sp>
        <p:nvSpPr>
          <p:cNvPr id="21" name="Text 18"/>
          <p:cNvSpPr/>
          <p:nvPr/>
        </p:nvSpPr>
        <p:spPr>
          <a:xfrm>
            <a:off x="4617720" y="2240280"/>
            <a:ext cx="640080" cy="640080"/>
          </a:xfrm>
          <a:prstGeom prst="rect">
            <a:avLst/>
          </a:prstGeom>
          <a:noFill/>
          <a:ln/>
        </p:spPr>
        <p:txBody>
          <a:bodyPr wrap="square" lIns="0" tIns="0" rIns="0" bIns="0"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2</a:t>
            </a:r>
            <a:endParaRPr lang="en-US" sz="2600" dirty="0"/>
          </a:p>
        </p:txBody>
      </p:sp>
      <p:sp>
        <p:nvSpPr>
          <p:cNvPr id="22" name="Shape 19"/>
          <p:cNvSpPr/>
          <p:nvPr/>
        </p:nvSpPr>
        <p:spPr>
          <a:xfrm>
            <a:off x="5440680" y="2377440"/>
            <a:ext cx="1051560" cy="329184"/>
          </a:xfrm>
          <a:prstGeom prst="roundRect">
            <a:avLst>
              <a:gd name="adj" fmla="val 50000"/>
            </a:avLst>
          </a:prstGeom>
          <a:solidFill>
            <a:srgbClr val="E4F0F3"/>
          </a:solidFill>
          <a:ln/>
        </p:spPr>
      </p:sp>
      <p:sp>
        <p:nvSpPr>
          <p:cNvPr id="23" name="Text 20"/>
          <p:cNvSpPr/>
          <p:nvPr/>
        </p:nvSpPr>
        <p:spPr>
          <a:xfrm>
            <a:off x="5440680" y="2377440"/>
            <a:ext cx="1051560" cy="329184"/>
          </a:xfrm>
          <a:prstGeom prst="rect">
            <a:avLst/>
          </a:prstGeom>
          <a:noFill/>
          <a:ln/>
        </p:spPr>
        <p:txBody>
          <a:bodyPr wrap="square" lIns="0" tIns="0" rIns="0" bIns="0" rtlCol="0" anchor="ctr"/>
          <a:lstStyle/>
          <a:p>
            <a:pPr marL="0" indent="0" algn="ctr">
              <a:buNone/>
            </a:pPr>
            <a:r>
              <a:rPr lang="en-US" sz="950" b="1" kern="0" spc="140">
                <a:solidFill>
                  <a:srgbClr val="155566"/>
                </a:solidFill>
                <a:latin typeface="Courier New" pitchFamily="34" charset="0"/>
                <a:ea typeface="Courier New" pitchFamily="34" charset="-122"/>
                <a:cs typeface="Courier New" pitchFamily="34" charset="-120"/>
              </a:rPr>
              <a:t>13 min</a:t>
            </a:r>
            <a:endParaRPr lang="en-US" sz="950" dirty="0"/>
          </a:p>
        </p:txBody>
      </p:sp>
      <p:sp>
        <p:nvSpPr>
          <p:cNvPr id="24" name="Text 21"/>
          <p:cNvSpPr/>
          <p:nvPr/>
        </p:nvSpPr>
        <p:spPr>
          <a:xfrm>
            <a:off x="4636008" y="3044952"/>
            <a:ext cx="2953512" cy="45720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Run the review</a:t>
            </a:r>
            <a:endParaRPr lang="en-US" sz="1650" dirty="0"/>
          </a:p>
        </p:txBody>
      </p:sp>
      <p:sp>
        <p:nvSpPr>
          <p:cNvPr id="25" name="Text 22"/>
          <p:cNvSpPr/>
          <p:nvPr/>
        </p:nvSpPr>
        <p:spPr>
          <a:xfrm>
            <a:off x="4636008" y="3502152"/>
            <a:ext cx="2953512" cy="1051560"/>
          </a:xfrm>
          <a:prstGeom prst="rect">
            <a:avLst/>
          </a:prstGeom>
          <a:noFill/>
          <a:ln/>
        </p:spPr>
        <p:txBody>
          <a:bodyPr wrap="square" lIns="0" tIns="0" rIns="0" bIns="0" rtlCol="0" anchor="ctr"/>
          <a:lstStyle/>
          <a:p>
            <a:pPr marL="0" indent="0">
              <a:lnSpc>
                <a:spcPct val="108000"/>
              </a:lnSpc>
              <a:buNone/>
            </a:pPr>
            <a:r>
              <a:rPr lang="en-US" sz="1200" dirty="0">
                <a:solidFill>
                  <a:srgbClr val="26313F"/>
                </a:solidFill>
                <a:latin typeface="Calibri" pitchFamily="34" charset="0"/>
                <a:ea typeface="Calibri" pitchFamily="34" charset="-122"/>
                <a:cs typeface="Calibri" pitchFamily="34" charset="-120"/>
              </a:rPr>
              <a:t>Walk </a:t>
            </a:r>
            <a:r>
              <a:rPr lang="en-US" sz="1200">
                <a:solidFill>
                  <a:srgbClr val="26313F"/>
                </a:solidFill>
                <a:latin typeface="Calibri" pitchFamily="34" charset="0"/>
                <a:ea typeface="Calibri" pitchFamily="34" charset="-122"/>
                <a:cs typeface="Calibri" pitchFamily="34" charset="-120"/>
              </a:rPr>
              <a:t>the checklist, testability</a:t>
            </a:r>
            <a:r>
              <a:rPr lang="en-US" sz="1200" dirty="0">
                <a:solidFill>
                  <a:srgbClr val="26313F"/>
                </a:solidFill>
                <a:latin typeface="Calibri" pitchFamily="34" charset="0"/>
                <a:ea typeface="Calibri" pitchFamily="34" charset="-122"/>
                <a:cs typeface="Calibri" pitchFamily="34" charset="-120"/>
              </a:rPr>
              <a:t>, error handling, security. Log each finding; flag anything untestable or unsafe by design.</a:t>
            </a:r>
            <a:endParaRPr lang="en-US" sz="1200" dirty="0"/>
          </a:p>
        </p:txBody>
      </p:sp>
      <p:sp>
        <p:nvSpPr>
          <p:cNvPr id="26" name="Text 23"/>
          <p:cNvSpPr/>
          <p:nvPr/>
        </p:nvSpPr>
        <p:spPr>
          <a:xfrm>
            <a:off x="4636008" y="4636008"/>
            <a:ext cx="2953512" cy="320040"/>
          </a:xfrm>
          <a:prstGeom prst="rect">
            <a:avLst/>
          </a:prstGeom>
          <a:noFill/>
          <a:ln/>
        </p:spPr>
        <p:txBody>
          <a:bodyPr wrap="square" lIns="0" tIns="0" rIns="0" bIns="0" rtlCol="0" anchor="ctr"/>
          <a:lstStyle/>
          <a:p>
            <a:pPr marL="0" indent="0">
              <a:buNone/>
            </a:pPr>
            <a:r>
              <a:rPr lang="en-US" sz="950" b="1" dirty="0">
                <a:solidFill>
                  <a:srgbClr val="1F6F8B"/>
                </a:solidFill>
                <a:latin typeface="Courier New" pitchFamily="34" charset="0"/>
                <a:ea typeface="Courier New" pitchFamily="34" charset="-122"/>
                <a:cs typeface="Courier New" pitchFamily="34" charset="-120"/>
              </a:rPr>
              <a:t>Design Review Checklist · OWASP 2025</a:t>
            </a:r>
            <a:endParaRPr lang="en-US" sz="950" dirty="0"/>
          </a:p>
        </p:txBody>
      </p:sp>
      <p:sp>
        <p:nvSpPr>
          <p:cNvPr id="27" name="Text 24"/>
          <p:cNvSpPr/>
          <p:nvPr/>
        </p:nvSpPr>
        <p:spPr>
          <a:xfrm>
            <a:off x="7827264" y="3241548"/>
            <a:ext cx="237744"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28" name="Shape 25"/>
          <p:cNvSpPr/>
          <p:nvPr/>
        </p:nvSpPr>
        <p:spPr>
          <a:xfrm>
            <a:off x="8046720" y="1965960"/>
            <a:ext cx="3502152" cy="3063240"/>
          </a:xfrm>
          <a:prstGeom prst="roundRect">
            <a:avLst>
              <a:gd name="adj" fmla="val 2985"/>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9" name="Shape 26"/>
          <p:cNvSpPr/>
          <p:nvPr/>
        </p:nvSpPr>
        <p:spPr>
          <a:xfrm>
            <a:off x="8321040" y="2240280"/>
            <a:ext cx="640080" cy="640080"/>
          </a:xfrm>
          <a:prstGeom prst="ellipse">
            <a:avLst/>
          </a:prstGeom>
          <a:solidFill>
            <a:srgbClr val="1B3B73"/>
          </a:solidFill>
          <a:ln/>
        </p:spPr>
      </p:sp>
      <p:sp>
        <p:nvSpPr>
          <p:cNvPr id="30" name="Text 27"/>
          <p:cNvSpPr/>
          <p:nvPr/>
        </p:nvSpPr>
        <p:spPr>
          <a:xfrm>
            <a:off x="8321040" y="2240280"/>
            <a:ext cx="640080" cy="640080"/>
          </a:xfrm>
          <a:prstGeom prst="rect">
            <a:avLst/>
          </a:prstGeom>
          <a:noFill/>
          <a:ln/>
        </p:spPr>
        <p:txBody>
          <a:bodyPr wrap="square" lIns="0" tIns="0" rIns="0" bIns="0" rtlCol="0" anchor="ctr"/>
          <a:lstStyle/>
          <a:p>
            <a:pPr marL="0" indent="0" algn="ctr">
              <a:buNone/>
            </a:pPr>
            <a:r>
              <a:rPr lang="en-US" sz="2600" b="1" dirty="0">
                <a:solidFill>
                  <a:srgbClr val="FFFFFF"/>
                </a:solidFill>
                <a:latin typeface="Arial" pitchFamily="34" charset="0"/>
                <a:ea typeface="Arial" pitchFamily="34" charset="-122"/>
                <a:cs typeface="Arial" pitchFamily="34" charset="-120"/>
              </a:rPr>
              <a:t>3</a:t>
            </a:r>
            <a:endParaRPr lang="en-US" sz="2600" dirty="0"/>
          </a:p>
        </p:txBody>
      </p:sp>
      <p:sp>
        <p:nvSpPr>
          <p:cNvPr id="31" name="Shape 28"/>
          <p:cNvSpPr/>
          <p:nvPr/>
        </p:nvSpPr>
        <p:spPr>
          <a:xfrm>
            <a:off x="9144000" y="2377440"/>
            <a:ext cx="1051560" cy="329184"/>
          </a:xfrm>
          <a:prstGeom prst="roundRect">
            <a:avLst>
              <a:gd name="adj" fmla="val 50000"/>
            </a:avLst>
          </a:prstGeom>
          <a:solidFill>
            <a:srgbClr val="E4F0F3"/>
          </a:solidFill>
          <a:ln/>
        </p:spPr>
      </p:sp>
      <p:sp>
        <p:nvSpPr>
          <p:cNvPr id="32" name="Text 29"/>
          <p:cNvSpPr/>
          <p:nvPr/>
        </p:nvSpPr>
        <p:spPr>
          <a:xfrm>
            <a:off x="9144000" y="2377440"/>
            <a:ext cx="1051560" cy="329184"/>
          </a:xfrm>
          <a:prstGeom prst="rect">
            <a:avLst/>
          </a:prstGeom>
          <a:noFill/>
          <a:ln/>
        </p:spPr>
        <p:txBody>
          <a:bodyPr wrap="square" lIns="0" tIns="0" rIns="0" bIns="0" rtlCol="0" anchor="ctr"/>
          <a:lstStyle/>
          <a:p>
            <a:pPr marL="0" indent="0" algn="ctr">
              <a:buNone/>
            </a:pPr>
            <a:r>
              <a:rPr lang="en-US" sz="950" b="1" kern="0" spc="140">
                <a:solidFill>
                  <a:srgbClr val="155566"/>
                </a:solidFill>
                <a:latin typeface="Courier New" pitchFamily="34" charset="0"/>
                <a:ea typeface="Courier New" pitchFamily="34" charset="-122"/>
                <a:cs typeface="Courier New" pitchFamily="34" charset="-120"/>
              </a:rPr>
              <a:t>15 min</a:t>
            </a:r>
            <a:endParaRPr lang="en-US" sz="950" dirty="0"/>
          </a:p>
        </p:txBody>
      </p:sp>
      <p:sp>
        <p:nvSpPr>
          <p:cNvPr id="33" name="Text 30"/>
          <p:cNvSpPr/>
          <p:nvPr/>
        </p:nvSpPr>
        <p:spPr>
          <a:xfrm>
            <a:off x="8339328" y="3044952"/>
            <a:ext cx="2953512" cy="45720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Build the risk plan</a:t>
            </a:r>
            <a:endParaRPr lang="en-US" sz="1650" dirty="0"/>
          </a:p>
        </p:txBody>
      </p:sp>
      <p:sp>
        <p:nvSpPr>
          <p:cNvPr id="34" name="Text 31"/>
          <p:cNvSpPr/>
          <p:nvPr/>
        </p:nvSpPr>
        <p:spPr>
          <a:xfrm>
            <a:off x="8339328" y="3502152"/>
            <a:ext cx="2953512" cy="1051560"/>
          </a:xfrm>
          <a:prstGeom prst="rect">
            <a:avLst/>
          </a:prstGeom>
          <a:noFill/>
          <a:ln/>
        </p:spPr>
        <p:txBody>
          <a:bodyPr wrap="square" lIns="0" tIns="0" rIns="0" bIns="0" rtlCol="0" anchor="ctr"/>
          <a:lstStyle/>
          <a:p>
            <a:pPr marL="0" indent="0">
              <a:lnSpc>
                <a:spcPct val="108000"/>
              </a:lnSpc>
              <a:buNone/>
            </a:pPr>
            <a:r>
              <a:rPr lang="en-US" sz="1200" dirty="0">
                <a:solidFill>
                  <a:srgbClr val="26313F"/>
                </a:solidFill>
                <a:latin typeface="Calibri" pitchFamily="34" charset="0"/>
                <a:ea typeface="Calibri" pitchFamily="34" charset="-122"/>
                <a:cs typeface="Calibri" pitchFamily="34" charset="-120"/>
              </a:rPr>
              <a:t>List what could go wrong, score likelihood × impact, plot the 5 × 5, and set a test priority </a:t>
            </a:r>
            <a:r>
              <a:rPr lang="en-US" sz="1200">
                <a:solidFill>
                  <a:srgbClr val="26313F"/>
                </a:solidFill>
                <a:latin typeface="Calibri" pitchFamily="34" charset="0"/>
                <a:ea typeface="Calibri" pitchFamily="34" charset="-122"/>
                <a:cs typeface="Calibri" pitchFamily="34" charset="-120"/>
              </a:rPr>
              <a:t>per risk to your </a:t>
            </a:r>
            <a:r>
              <a:rPr lang="en-US" sz="1200" dirty="0">
                <a:solidFill>
                  <a:srgbClr val="26313F"/>
                </a:solidFill>
                <a:latin typeface="Calibri" pitchFamily="34" charset="0"/>
                <a:ea typeface="Calibri" pitchFamily="34" charset="-122"/>
                <a:cs typeface="Calibri" pitchFamily="34" charset="-120"/>
              </a:rPr>
              <a:t>test strategy.</a:t>
            </a:r>
            <a:endParaRPr lang="en-US" sz="1200" dirty="0"/>
          </a:p>
        </p:txBody>
      </p:sp>
      <p:sp>
        <p:nvSpPr>
          <p:cNvPr id="35" name="Text 32"/>
          <p:cNvSpPr/>
          <p:nvPr/>
        </p:nvSpPr>
        <p:spPr>
          <a:xfrm>
            <a:off x="8339328" y="4636008"/>
            <a:ext cx="2953512" cy="320040"/>
          </a:xfrm>
          <a:prstGeom prst="rect">
            <a:avLst/>
          </a:prstGeom>
          <a:noFill/>
          <a:ln/>
        </p:spPr>
        <p:txBody>
          <a:bodyPr wrap="square" lIns="0" tIns="0" rIns="0" bIns="0" rtlCol="0" anchor="ctr"/>
          <a:lstStyle/>
          <a:p>
            <a:pPr marL="0" indent="0">
              <a:buNone/>
            </a:pPr>
            <a:r>
              <a:rPr lang="en-US" sz="950" b="1" dirty="0">
                <a:solidFill>
                  <a:srgbClr val="1F6F8B"/>
                </a:solidFill>
                <a:latin typeface="Courier New" pitchFamily="34" charset="0"/>
                <a:ea typeface="Courier New" pitchFamily="34" charset="-122"/>
                <a:cs typeface="Courier New" pitchFamily="34" charset="-120"/>
              </a:rPr>
              <a:t>Risk matrix (Sheet) · Risk register</a:t>
            </a:r>
            <a:endParaRPr lang="en-US" sz="950" dirty="0"/>
          </a:p>
        </p:txBody>
      </p:sp>
      <p:sp>
        <p:nvSpPr>
          <p:cNvPr id="36" name="Shape 33"/>
          <p:cNvSpPr/>
          <p:nvPr/>
        </p:nvSpPr>
        <p:spPr>
          <a:xfrm>
            <a:off x="640080" y="5257800"/>
            <a:ext cx="10908792" cy="868680"/>
          </a:xfrm>
          <a:prstGeom prst="roundRect">
            <a:avLst>
              <a:gd name="adj" fmla="val 10526"/>
            </a:avLst>
          </a:prstGeom>
          <a:solidFill>
            <a:srgbClr val="1B3B73"/>
          </a:solidFill>
          <a:ln w="12700">
            <a:solidFill>
              <a:srgbClr val="1B3B73"/>
            </a:solidFill>
            <a:prstDash val="solid"/>
          </a:ln>
        </p:spPr>
      </p:sp>
      <p:pic>
        <p:nvPicPr>
          <p:cNvPr id="37" name="Image 1" descr="preencoded.png"/>
          <p:cNvPicPr>
            <a:picLocks noChangeAspect="1"/>
          </p:cNvPicPr>
          <p:nvPr/>
        </p:nvPicPr>
        <p:blipFill>
          <a:blip r:embed="rId6"/>
          <a:stretch>
            <a:fillRect/>
          </a:stretch>
        </p:blipFill>
        <p:spPr>
          <a:xfrm>
            <a:off x="950976" y="5532120"/>
            <a:ext cx="329184" cy="329184"/>
          </a:xfrm>
          <a:prstGeom prst="rect">
            <a:avLst/>
          </a:prstGeom>
        </p:spPr>
      </p:pic>
      <p:sp>
        <p:nvSpPr>
          <p:cNvPr id="38" name="Text 34"/>
          <p:cNvSpPr/>
          <p:nvPr/>
        </p:nvSpPr>
        <p:spPr>
          <a:xfrm>
            <a:off x="1463040" y="5257800"/>
            <a:ext cx="9811512" cy="868680"/>
          </a:xfrm>
          <a:prstGeom prst="rect">
            <a:avLst/>
          </a:prstGeom>
          <a:noFill/>
          <a:ln/>
        </p:spPr>
        <p:txBody>
          <a:bodyPr wrap="square" lIns="0" tIns="0" rIns="0" bIns="0" rtlCol="0" anchor="ctr"/>
          <a:lstStyle/>
          <a:p>
            <a:pPr marL="0" indent="0">
              <a:buNone/>
            </a:pPr>
            <a:r>
              <a:rPr lang="en-US" sz="1350" b="1" dirty="0">
                <a:solidFill>
                  <a:srgbClr val="9FE0FF"/>
                </a:solidFill>
                <a:latin typeface="Calibri" pitchFamily="34" charset="0"/>
                <a:ea typeface="Calibri" pitchFamily="34" charset="-122"/>
                <a:cs typeface="Calibri" pitchFamily="34" charset="-120"/>
              </a:rPr>
              <a:t>Carries forward:  </a:t>
            </a:r>
            <a:r>
              <a:rPr lang="en-US" sz="1350" dirty="0">
                <a:solidFill>
                  <a:srgbClr val="D7E3F4"/>
                </a:solidFill>
                <a:latin typeface="Calibri" pitchFamily="34" charset="0"/>
                <a:ea typeface="Calibri" pitchFamily="34" charset="-122"/>
                <a:cs typeface="Calibri" pitchFamily="34" charset="-120"/>
              </a:rPr>
              <a:t>your risk ranking decides which test cases Module 4 writes first. Nothing here is throwaway.</a:t>
            </a:r>
            <a:endParaRPr lang="en-US" sz="13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OUTPUTS</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What you walk away with</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Three artifacts, added to the ShopFast </a:t>
            </a:r>
            <a:r>
              <a:rPr lang="en-US" sz="1350">
                <a:solidFill>
                  <a:srgbClr val="5A6879"/>
                </a:solidFill>
                <a:latin typeface="Calibri" pitchFamily="34" charset="0"/>
                <a:ea typeface="Calibri" pitchFamily="34" charset="-122"/>
                <a:cs typeface="Calibri" pitchFamily="34" charset="-120"/>
              </a:rPr>
              <a:t>quality trail, and </a:t>
            </a:r>
            <a:r>
              <a:rPr lang="en-US" sz="1350" dirty="0">
                <a:solidFill>
                  <a:srgbClr val="5A6879"/>
                </a:solidFill>
                <a:latin typeface="Calibri" pitchFamily="34" charset="0"/>
                <a:ea typeface="Calibri" pitchFamily="34" charset="-122"/>
                <a:cs typeface="Calibri" pitchFamily="34" charset="-120"/>
              </a:rPr>
              <a:t>mapped to a KRISA 2.0 deliverable.</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16 / 18</a:t>
            </a:r>
            <a:endParaRPr lang="en-US" sz="800" dirty="0"/>
          </a:p>
        </p:txBody>
      </p:sp>
      <p:sp>
        <p:nvSpPr>
          <p:cNvPr id="10" name="Shape 7"/>
          <p:cNvSpPr/>
          <p:nvPr/>
        </p:nvSpPr>
        <p:spPr>
          <a:xfrm>
            <a:off x="640080" y="1920240"/>
            <a:ext cx="3502152" cy="2331720"/>
          </a:xfrm>
          <a:prstGeom prst="roundRect">
            <a:avLst>
              <a:gd name="adj" fmla="val 3922"/>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1970532" y="2185416"/>
            <a:ext cx="841248" cy="841248"/>
          </a:xfrm>
          <a:prstGeom prst="ellipse">
            <a:avLst/>
          </a:prstGeom>
          <a:solidFill>
            <a:srgbClr val="1F6F8B"/>
          </a:solidFill>
          <a:ln/>
        </p:spPr>
      </p:sp>
      <p:pic>
        <p:nvPicPr>
          <p:cNvPr id="12" name="Image 1" descr="preencoded.png"/>
          <p:cNvPicPr>
            <a:picLocks noChangeAspect="1"/>
          </p:cNvPicPr>
          <p:nvPr/>
        </p:nvPicPr>
        <p:blipFill>
          <a:blip r:embed="rId4"/>
          <a:stretch>
            <a:fillRect/>
          </a:stretch>
        </p:blipFill>
        <p:spPr>
          <a:xfrm>
            <a:off x="2170328" y="2385212"/>
            <a:ext cx="441655" cy="441655"/>
          </a:xfrm>
          <a:prstGeom prst="rect">
            <a:avLst/>
          </a:prstGeom>
        </p:spPr>
      </p:pic>
      <p:sp>
        <p:nvSpPr>
          <p:cNvPr id="13" name="Text 9"/>
          <p:cNvSpPr/>
          <p:nvPr/>
        </p:nvSpPr>
        <p:spPr>
          <a:xfrm>
            <a:off x="822960" y="3154680"/>
            <a:ext cx="3136392" cy="457200"/>
          </a:xfrm>
          <a:prstGeom prst="rect">
            <a:avLst/>
          </a:prstGeom>
          <a:noFill/>
          <a:ln/>
        </p:spPr>
        <p:txBody>
          <a:bodyPr wrap="square" lIns="0" tIns="0" rIns="0" bIns="0" rtlCol="0" anchor="ctr"/>
          <a:lstStyle/>
          <a:p>
            <a:pPr marL="0" indent="0" algn="ctr">
              <a:buNone/>
            </a:pPr>
            <a:r>
              <a:rPr lang="en-US" sz="1550" b="1" dirty="0">
                <a:solidFill>
                  <a:srgbClr val="0F1620"/>
                </a:solidFill>
                <a:latin typeface="Arial" pitchFamily="34" charset="0"/>
                <a:ea typeface="Arial" pitchFamily="34" charset="-122"/>
                <a:cs typeface="Arial" pitchFamily="34" charset="-120"/>
              </a:rPr>
              <a:t>Design Review Checklist</a:t>
            </a:r>
            <a:endParaRPr lang="en-US" sz="1550" dirty="0"/>
          </a:p>
        </p:txBody>
      </p:sp>
      <p:sp>
        <p:nvSpPr>
          <p:cNvPr id="14" name="Text 10"/>
          <p:cNvSpPr/>
          <p:nvPr/>
        </p:nvSpPr>
        <p:spPr>
          <a:xfrm>
            <a:off x="914400" y="3611880"/>
            <a:ext cx="2953512" cy="548640"/>
          </a:xfrm>
          <a:prstGeom prst="rect">
            <a:avLst/>
          </a:prstGeom>
          <a:noFill/>
          <a:ln/>
        </p:spPr>
        <p:txBody>
          <a:bodyPr wrap="square" lIns="0" tIns="0" rIns="0" bIns="0" rtlCol="0" anchor="ctr"/>
          <a:lstStyle/>
          <a:p>
            <a:pPr marL="0" indent="0" algn="ctr">
              <a:lnSpc>
                <a:spcPct val="105000"/>
              </a:lnSpc>
              <a:buNone/>
            </a:pPr>
            <a:r>
              <a:rPr lang="en-US" sz="1200" dirty="0">
                <a:solidFill>
                  <a:srgbClr val="5A6879"/>
                </a:solidFill>
                <a:latin typeface="Calibri" pitchFamily="34" charset="0"/>
                <a:ea typeface="Calibri" pitchFamily="34" charset="-122"/>
                <a:cs typeface="Calibri" pitchFamily="34" charset="-120"/>
              </a:rPr>
              <a:t>Completed, with every finding logged and rated.</a:t>
            </a:r>
            <a:endParaRPr lang="en-US" sz="1200" dirty="0"/>
          </a:p>
        </p:txBody>
      </p:sp>
      <p:sp>
        <p:nvSpPr>
          <p:cNvPr id="15" name="Shape 11"/>
          <p:cNvSpPr/>
          <p:nvPr/>
        </p:nvSpPr>
        <p:spPr>
          <a:xfrm>
            <a:off x="4343400" y="1920240"/>
            <a:ext cx="3502152" cy="2331720"/>
          </a:xfrm>
          <a:prstGeom prst="roundRect">
            <a:avLst>
              <a:gd name="adj" fmla="val 3922"/>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6" name="Shape 12"/>
          <p:cNvSpPr/>
          <p:nvPr/>
        </p:nvSpPr>
        <p:spPr>
          <a:xfrm>
            <a:off x="5673852" y="2185416"/>
            <a:ext cx="841248" cy="841248"/>
          </a:xfrm>
          <a:prstGeom prst="ellipse">
            <a:avLst/>
          </a:prstGeom>
          <a:solidFill>
            <a:srgbClr val="1F6F8B"/>
          </a:solidFill>
          <a:ln/>
        </p:spPr>
      </p:sp>
      <p:pic>
        <p:nvPicPr>
          <p:cNvPr id="17" name="Image 2" descr="preencoded.png"/>
          <p:cNvPicPr>
            <a:picLocks noChangeAspect="1"/>
          </p:cNvPicPr>
          <p:nvPr/>
        </p:nvPicPr>
        <p:blipFill>
          <a:blip r:embed="rId5"/>
          <a:stretch>
            <a:fillRect/>
          </a:stretch>
        </p:blipFill>
        <p:spPr>
          <a:xfrm>
            <a:off x="5873648" y="2385212"/>
            <a:ext cx="441655" cy="441655"/>
          </a:xfrm>
          <a:prstGeom prst="rect">
            <a:avLst/>
          </a:prstGeom>
        </p:spPr>
      </p:pic>
      <p:sp>
        <p:nvSpPr>
          <p:cNvPr id="18" name="Text 13"/>
          <p:cNvSpPr/>
          <p:nvPr/>
        </p:nvSpPr>
        <p:spPr>
          <a:xfrm>
            <a:off x="4526280" y="3154680"/>
            <a:ext cx="3136392" cy="457200"/>
          </a:xfrm>
          <a:prstGeom prst="rect">
            <a:avLst/>
          </a:prstGeom>
          <a:noFill/>
          <a:ln/>
        </p:spPr>
        <p:txBody>
          <a:bodyPr wrap="square" lIns="0" tIns="0" rIns="0" bIns="0" rtlCol="0" anchor="ctr"/>
          <a:lstStyle/>
          <a:p>
            <a:pPr marL="0" indent="0" algn="ctr">
              <a:buNone/>
            </a:pPr>
            <a:r>
              <a:rPr lang="en-US" sz="1550" b="1" dirty="0">
                <a:solidFill>
                  <a:srgbClr val="0F1620"/>
                </a:solidFill>
                <a:latin typeface="Arial" pitchFamily="34" charset="0"/>
                <a:ea typeface="Arial" pitchFamily="34" charset="-122"/>
                <a:cs typeface="Arial" pitchFamily="34" charset="-120"/>
              </a:rPr>
              <a:t>Risk Register</a:t>
            </a:r>
            <a:endParaRPr lang="en-US" sz="1550" dirty="0"/>
          </a:p>
        </p:txBody>
      </p:sp>
      <p:sp>
        <p:nvSpPr>
          <p:cNvPr id="19" name="Text 14"/>
          <p:cNvSpPr/>
          <p:nvPr/>
        </p:nvSpPr>
        <p:spPr>
          <a:xfrm>
            <a:off x="4617720" y="3611880"/>
            <a:ext cx="2953512" cy="548640"/>
          </a:xfrm>
          <a:prstGeom prst="rect">
            <a:avLst/>
          </a:prstGeom>
          <a:noFill/>
          <a:ln/>
        </p:spPr>
        <p:txBody>
          <a:bodyPr wrap="square" lIns="0" tIns="0" rIns="0" bIns="0" rtlCol="0" anchor="ctr"/>
          <a:lstStyle/>
          <a:p>
            <a:pPr marL="0" indent="0" algn="ctr">
              <a:lnSpc>
                <a:spcPct val="105000"/>
              </a:lnSpc>
              <a:buNone/>
            </a:pPr>
            <a:r>
              <a:rPr lang="en-US" sz="1200" dirty="0">
                <a:solidFill>
                  <a:srgbClr val="5A6879"/>
                </a:solidFill>
                <a:latin typeface="Calibri" pitchFamily="34" charset="0"/>
                <a:ea typeface="Calibri" pitchFamily="34" charset="-122"/>
                <a:cs typeface="Calibri" pitchFamily="34" charset="-120"/>
              </a:rPr>
              <a:t>Each risk scored by likelihood × impact and zoned.</a:t>
            </a:r>
            <a:endParaRPr lang="en-US" sz="1200" dirty="0"/>
          </a:p>
        </p:txBody>
      </p:sp>
      <p:sp>
        <p:nvSpPr>
          <p:cNvPr id="20" name="Shape 15"/>
          <p:cNvSpPr/>
          <p:nvPr/>
        </p:nvSpPr>
        <p:spPr>
          <a:xfrm>
            <a:off x="8046720" y="1920240"/>
            <a:ext cx="3502152" cy="2331720"/>
          </a:xfrm>
          <a:prstGeom prst="roundRect">
            <a:avLst>
              <a:gd name="adj" fmla="val 3922"/>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1" name="Shape 16"/>
          <p:cNvSpPr/>
          <p:nvPr/>
        </p:nvSpPr>
        <p:spPr>
          <a:xfrm>
            <a:off x="9377172" y="2185416"/>
            <a:ext cx="841248" cy="841248"/>
          </a:xfrm>
          <a:prstGeom prst="ellipse">
            <a:avLst/>
          </a:prstGeom>
          <a:solidFill>
            <a:srgbClr val="1F6F8B"/>
          </a:solidFill>
          <a:ln/>
        </p:spPr>
      </p:sp>
      <p:pic>
        <p:nvPicPr>
          <p:cNvPr id="22" name="Image 3" descr="preencoded.png"/>
          <p:cNvPicPr>
            <a:picLocks noChangeAspect="1"/>
          </p:cNvPicPr>
          <p:nvPr/>
        </p:nvPicPr>
        <p:blipFill>
          <a:blip r:embed="rId6"/>
          <a:stretch>
            <a:fillRect/>
          </a:stretch>
        </p:blipFill>
        <p:spPr>
          <a:xfrm>
            <a:off x="9576968" y="2385212"/>
            <a:ext cx="441655" cy="441655"/>
          </a:xfrm>
          <a:prstGeom prst="rect">
            <a:avLst/>
          </a:prstGeom>
        </p:spPr>
      </p:pic>
      <p:sp>
        <p:nvSpPr>
          <p:cNvPr id="23" name="Text 17"/>
          <p:cNvSpPr/>
          <p:nvPr/>
        </p:nvSpPr>
        <p:spPr>
          <a:xfrm>
            <a:off x="8229600" y="3154680"/>
            <a:ext cx="3136392" cy="457200"/>
          </a:xfrm>
          <a:prstGeom prst="rect">
            <a:avLst/>
          </a:prstGeom>
          <a:noFill/>
          <a:ln/>
        </p:spPr>
        <p:txBody>
          <a:bodyPr wrap="square" lIns="0" tIns="0" rIns="0" bIns="0" rtlCol="0" anchor="ctr"/>
          <a:lstStyle/>
          <a:p>
            <a:pPr marL="0" indent="0" algn="ctr">
              <a:buNone/>
            </a:pPr>
            <a:r>
              <a:rPr lang="en-US" sz="1550" b="1" dirty="0">
                <a:solidFill>
                  <a:srgbClr val="0F1620"/>
                </a:solidFill>
                <a:latin typeface="Arial" pitchFamily="34" charset="0"/>
                <a:ea typeface="Arial" pitchFamily="34" charset="-122"/>
                <a:cs typeface="Arial" pitchFamily="34" charset="-120"/>
              </a:rPr>
              <a:t>Risk-Based Test Strategy</a:t>
            </a:r>
            <a:endParaRPr lang="en-US" sz="1550" dirty="0"/>
          </a:p>
        </p:txBody>
      </p:sp>
      <p:sp>
        <p:nvSpPr>
          <p:cNvPr id="24" name="Text 18"/>
          <p:cNvSpPr/>
          <p:nvPr/>
        </p:nvSpPr>
        <p:spPr>
          <a:xfrm>
            <a:off x="8321040" y="3611880"/>
            <a:ext cx="2953512" cy="548640"/>
          </a:xfrm>
          <a:prstGeom prst="rect">
            <a:avLst/>
          </a:prstGeom>
          <a:noFill/>
          <a:ln/>
        </p:spPr>
        <p:txBody>
          <a:bodyPr wrap="square" lIns="0" tIns="0" rIns="0" bIns="0" rtlCol="0" anchor="ctr"/>
          <a:lstStyle/>
          <a:p>
            <a:pPr marL="0" indent="0" algn="ctr">
              <a:lnSpc>
                <a:spcPct val="105000"/>
              </a:lnSpc>
              <a:buNone/>
            </a:pPr>
            <a:r>
              <a:rPr lang="en-US" sz="1200" dirty="0">
                <a:solidFill>
                  <a:srgbClr val="5A6879"/>
                </a:solidFill>
                <a:latin typeface="Calibri" pitchFamily="34" charset="0"/>
                <a:ea typeface="Calibri" pitchFamily="34" charset="-122"/>
                <a:cs typeface="Calibri" pitchFamily="34" charset="-120"/>
              </a:rPr>
              <a:t>Test priorities and coverage plan, driven by risk.</a:t>
            </a:r>
            <a:endParaRPr lang="en-US" sz="1200" dirty="0"/>
          </a:p>
        </p:txBody>
      </p:sp>
      <p:sp>
        <p:nvSpPr>
          <p:cNvPr id="25" name="Shape 19"/>
          <p:cNvSpPr/>
          <p:nvPr/>
        </p:nvSpPr>
        <p:spPr>
          <a:xfrm>
            <a:off x="640080" y="4526280"/>
            <a:ext cx="10908792" cy="1417320"/>
          </a:xfrm>
          <a:prstGeom prst="roundRect">
            <a:avLst>
              <a:gd name="adj" fmla="val 6452"/>
            </a:avLst>
          </a:prstGeom>
          <a:solidFill>
            <a:srgbClr val="E9F0FA"/>
          </a:solidFill>
          <a:ln w="12700">
            <a:solidFill>
              <a:srgbClr val="C3CEDC"/>
            </a:solidFill>
            <a:prstDash val="solid"/>
          </a:ln>
        </p:spPr>
      </p:sp>
      <p:sp>
        <p:nvSpPr>
          <p:cNvPr id="26" name="Shape 20"/>
          <p:cNvSpPr/>
          <p:nvPr/>
        </p:nvSpPr>
        <p:spPr>
          <a:xfrm>
            <a:off x="960120" y="4754880"/>
            <a:ext cx="2286000" cy="960120"/>
          </a:xfrm>
          <a:prstGeom prst="roundRect">
            <a:avLst>
              <a:gd name="adj" fmla="val 7619"/>
            </a:avLst>
          </a:prstGeom>
          <a:solidFill>
            <a:srgbClr val="1B3B73"/>
          </a:solidFill>
          <a:ln/>
        </p:spPr>
      </p:sp>
      <p:sp>
        <p:nvSpPr>
          <p:cNvPr id="27" name="Text 21"/>
          <p:cNvSpPr/>
          <p:nvPr/>
        </p:nvSpPr>
        <p:spPr>
          <a:xfrm>
            <a:off x="960120" y="4892040"/>
            <a:ext cx="2286000" cy="320040"/>
          </a:xfrm>
          <a:prstGeom prst="rect">
            <a:avLst/>
          </a:prstGeom>
          <a:noFill/>
          <a:ln/>
        </p:spPr>
        <p:txBody>
          <a:bodyPr wrap="square" lIns="0" tIns="0" rIns="0" bIns="0" rtlCol="0" anchor="ctr"/>
          <a:lstStyle/>
          <a:p>
            <a:pPr marL="0" indent="0" algn="ctr">
              <a:buNone/>
            </a:pPr>
            <a:r>
              <a:rPr lang="en-US" sz="1800" b="1" dirty="0">
                <a:solidFill>
                  <a:srgbClr val="FFFFFF"/>
                </a:solidFill>
                <a:latin typeface="Arial" pitchFamily="34" charset="0"/>
                <a:ea typeface="Arial" pitchFamily="34" charset="-122"/>
                <a:cs typeface="Arial" pitchFamily="34" charset="-120"/>
              </a:rPr>
              <a:t>KRISA 2.0</a:t>
            </a:r>
            <a:endParaRPr lang="en-US" sz="1800" dirty="0"/>
          </a:p>
        </p:txBody>
      </p:sp>
      <p:sp>
        <p:nvSpPr>
          <p:cNvPr id="28" name="Text 22"/>
          <p:cNvSpPr/>
          <p:nvPr/>
        </p:nvSpPr>
        <p:spPr>
          <a:xfrm>
            <a:off x="960120" y="5230368"/>
            <a:ext cx="2286000" cy="274320"/>
          </a:xfrm>
          <a:prstGeom prst="rect">
            <a:avLst/>
          </a:prstGeom>
          <a:noFill/>
          <a:ln/>
        </p:spPr>
        <p:txBody>
          <a:bodyPr wrap="square" lIns="0" tIns="0" rIns="0" bIns="0" rtlCol="0" anchor="ctr"/>
          <a:lstStyle/>
          <a:p>
            <a:pPr marL="0" indent="0" algn="ctr">
              <a:buNone/>
            </a:pPr>
            <a:r>
              <a:rPr lang="en-US" sz="950" dirty="0">
                <a:solidFill>
                  <a:srgbClr val="AEC7EA"/>
                </a:solidFill>
                <a:latin typeface="Courier New" pitchFamily="34" charset="0"/>
                <a:ea typeface="Courier New" pitchFamily="34" charset="-122"/>
                <a:cs typeface="Courier New" pitchFamily="34" charset="-120"/>
              </a:rPr>
              <a:t>Beta 2026 · JDN</a:t>
            </a:r>
            <a:endParaRPr lang="en-US" sz="950" dirty="0"/>
          </a:p>
        </p:txBody>
      </p:sp>
      <p:sp>
        <p:nvSpPr>
          <p:cNvPr id="29" name="Text 23"/>
          <p:cNvSpPr/>
          <p:nvPr/>
        </p:nvSpPr>
        <p:spPr>
          <a:xfrm>
            <a:off x="3520440" y="4754880"/>
            <a:ext cx="7708392" cy="960120"/>
          </a:xfrm>
          <a:prstGeom prst="rect">
            <a:avLst/>
          </a:prstGeom>
          <a:noFill/>
          <a:ln/>
        </p:spPr>
        <p:txBody>
          <a:bodyPr wrap="square" lIns="0" tIns="0" rIns="0" bIns="0" rtlCol="0" anchor="ctr"/>
          <a:lstStyle/>
          <a:p>
            <a:pPr marL="0" indent="0">
              <a:lnSpc>
                <a:spcPct val="112000"/>
              </a:lnSpc>
              <a:buNone/>
            </a:pPr>
            <a:r>
              <a:rPr lang="en-US" sz="1500" b="1" dirty="0">
                <a:solidFill>
                  <a:srgbClr val="0F1620"/>
                </a:solidFill>
                <a:latin typeface="Calibri" pitchFamily="34" charset="0"/>
                <a:ea typeface="Calibri" pitchFamily="34" charset="-122"/>
                <a:cs typeface="Calibri" pitchFamily="34" charset="-120"/>
              </a:rPr>
              <a:t>Chapter 4 · </a:t>
            </a:r>
            <a:r>
              <a:rPr lang="en-US" sz="1500" b="1">
                <a:solidFill>
                  <a:srgbClr val="0F1620"/>
                </a:solidFill>
                <a:latin typeface="Calibri" pitchFamily="34" charset="0"/>
                <a:ea typeface="Calibri" pitchFamily="34" charset="-122"/>
                <a:cs typeface="Calibri" pitchFamily="34" charset="-120"/>
              </a:rPr>
              <a:t>Design  to  </a:t>
            </a:r>
            <a:r>
              <a:rPr lang="en-US" sz="1500" b="1" dirty="0">
                <a:solidFill>
                  <a:srgbClr val="0F1620"/>
                </a:solidFill>
                <a:latin typeface="Calibri" pitchFamily="34" charset="0"/>
                <a:ea typeface="Calibri" pitchFamily="34" charset="-122"/>
                <a:cs typeface="Calibri" pitchFamily="34" charset="-120"/>
              </a:rPr>
              <a:t>System Design Specification (SDS)
</a:t>
            </a:r>
            <a:r>
              <a:rPr lang="en-US" sz="1250" dirty="0">
                <a:solidFill>
                  <a:srgbClr val="26313F"/>
                </a:solidFill>
                <a:latin typeface="Calibri" pitchFamily="34" charset="0"/>
                <a:ea typeface="Calibri" pitchFamily="34" charset="-122"/>
                <a:cs typeface="Calibri" pitchFamily="34" charset="-120"/>
              </a:rPr>
              <a:t>Your architecture, API and data-model review evidence supports </a:t>
            </a:r>
            <a:r>
              <a:rPr lang="en-US" sz="1250">
                <a:solidFill>
                  <a:srgbClr val="26313F"/>
                </a:solidFill>
                <a:latin typeface="Calibri" pitchFamily="34" charset="0"/>
                <a:ea typeface="Calibri" pitchFamily="34" charset="-122"/>
                <a:cs typeface="Calibri" pitchFamily="34" charset="-120"/>
              </a:rPr>
              <a:t>the SDS, the </a:t>
            </a:r>
            <a:r>
              <a:rPr lang="en-US" sz="1250" dirty="0">
                <a:solidFill>
                  <a:srgbClr val="26313F"/>
                </a:solidFill>
                <a:latin typeface="Calibri" pitchFamily="34" charset="0"/>
                <a:ea typeface="Calibri" pitchFamily="34" charset="-122"/>
                <a:cs typeface="Calibri" pitchFamily="34" charset="-120"/>
              </a:rPr>
              <a:t>design deliverable an agency signs off before build.</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runsheet M03">
            <a:extLst>
              <a:ext uri="{FF2B5EF4-FFF2-40B4-BE49-F238E27FC236}">
                <a16:creationId xmlns:a16="http://schemas.microsoft.com/office/drawing/2014/main" id="{96187AFB-FB4D-41F5-9643-8BC11A7E743E}"/>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9E301D3B-784D-4EFF-8270-47C1FF207E48}"/>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2303676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TAKE-HOME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Sample artifacts, templates &amp; references</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Grab-and-go examples in the format your deliverables should take, plus the standards behind them.</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17 / 18</a:t>
            </a:r>
            <a:endParaRPr lang="en-US" sz="800" dirty="0"/>
          </a:p>
        </p:txBody>
      </p:sp>
      <p:sp>
        <p:nvSpPr>
          <p:cNvPr id="10" name="Text 7"/>
          <p:cNvSpPr/>
          <p:nvPr/>
        </p:nvSpPr>
        <p:spPr>
          <a:xfrm>
            <a:off x="640080" y="1920240"/>
            <a:ext cx="5760720" cy="274320"/>
          </a:xfrm>
          <a:prstGeom prst="rect">
            <a:avLst/>
          </a:prstGeom>
          <a:noFill/>
          <a:ln/>
        </p:spPr>
        <p:txBody>
          <a:bodyPr wrap="square" lIns="0" tIns="0" rIns="0" bIns="0" rtlCol="0" anchor="ctr"/>
          <a:lstStyle/>
          <a:p>
            <a:pPr marL="0" indent="0">
              <a:buNone/>
            </a:pPr>
            <a:r>
              <a:rPr lang="en-US" sz="1000" b="1" kern="0" spc="120" dirty="0">
                <a:solidFill>
                  <a:srgbClr val="1F6F8B"/>
                </a:solidFill>
                <a:latin typeface="Courier New" pitchFamily="34" charset="0"/>
                <a:ea typeface="Courier New" pitchFamily="34" charset="-122"/>
                <a:cs typeface="Courier New" pitchFamily="34" charset="-120"/>
              </a:rPr>
              <a:t>SAMPLE ROWS (copy the format)</a:t>
            </a:r>
            <a:endParaRPr lang="en-US" sz="1000" dirty="0"/>
          </a:p>
        </p:txBody>
      </p:sp>
      <p:sp>
        <p:nvSpPr>
          <p:cNvPr id="11" name="Shape 8"/>
          <p:cNvSpPr/>
          <p:nvPr/>
        </p:nvSpPr>
        <p:spPr>
          <a:xfrm>
            <a:off x="640080" y="2304288"/>
            <a:ext cx="5760720" cy="1051560"/>
          </a:xfrm>
          <a:prstGeom prst="roundRect">
            <a:avLst>
              <a:gd name="adj" fmla="val 8696"/>
            </a:avLst>
          </a:prstGeom>
          <a:solidFill>
            <a:srgbClr val="0F2A52"/>
          </a:solidFill>
          <a:ln w="12700">
            <a:solidFill>
              <a:srgbClr val="0F2A52"/>
            </a:solidFill>
            <a:prstDash val="solid"/>
          </a:ln>
        </p:spPr>
      </p:sp>
      <p:sp>
        <p:nvSpPr>
          <p:cNvPr id="12" name="Text 9"/>
          <p:cNvSpPr/>
          <p:nvPr/>
        </p:nvSpPr>
        <p:spPr>
          <a:xfrm>
            <a:off x="868680" y="2432304"/>
            <a:ext cx="5303520" cy="256032"/>
          </a:xfrm>
          <a:prstGeom prst="rect">
            <a:avLst/>
          </a:prstGeom>
          <a:noFill/>
          <a:ln/>
        </p:spPr>
        <p:txBody>
          <a:bodyPr wrap="square" lIns="0" tIns="0" rIns="0" bIns="0" rtlCol="0" anchor="ctr"/>
          <a:lstStyle/>
          <a:p>
            <a:pPr marL="0" indent="0">
              <a:buNone/>
            </a:pPr>
            <a:r>
              <a:rPr lang="en-US" sz="950" b="1" dirty="0">
                <a:solidFill>
                  <a:srgbClr val="7FC6DE"/>
                </a:solidFill>
                <a:latin typeface="Courier New" pitchFamily="34" charset="0"/>
                <a:ea typeface="Courier New" pitchFamily="34" charset="-122"/>
                <a:cs typeface="Courier New" pitchFamily="34" charset="-120"/>
              </a:rPr>
              <a:t>// risk register</a:t>
            </a:r>
            <a:endParaRPr lang="en-US" sz="950" dirty="0"/>
          </a:p>
        </p:txBody>
      </p:sp>
      <p:sp>
        <p:nvSpPr>
          <p:cNvPr id="13" name="Text 10"/>
          <p:cNvSpPr/>
          <p:nvPr/>
        </p:nvSpPr>
        <p:spPr>
          <a:xfrm>
            <a:off x="868680" y="2724912"/>
            <a:ext cx="5349240" cy="256032"/>
          </a:xfrm>
          <a:prstGeom prst="rect">
            <a:avLst/>
          </a:prstGeom>
          <a:noFill/>
          <a:ln/>
        </p:spPr>
        <p:txBody>
          <a:bodyPr wrap="square" lIns="0" tIns="0" rIns="0" bIns="0" rtlCol="0" anchor="ctr"/>
          <a:lstStyle/>
          <a:p>
            <a:pPr marL="0" indent="0">
              <a:buNone/>
            </a:pPr>
            <a:r>
              <a:rPr lang="en-US" sz="1100" dirty="0">
                <a:solidFill>
                  <a:srgbClr val="D7E3F4"/>
                </a:solidFill>
                <a:latin typeface="Courier New" pitchFamily="34" charset="0"/>
                <a:ea typeface="Courier New" pitchFamily="34" charset="-122"/>
                <a:cs typeface="Courier New" pitchFamily="34" charset="-120"/>
              </a:rPr>
              <a:t>R-07 | Payment double-charge | L3×I5 = 15</a:t>
            </a:r>
            <a:endParaRPr lang="en-US" sz="1100" dirty="0"/>
          </a:p>
        </p:txBody>
      </p:sp>
      <p:sp>
        <p:nvSpPr>
          <p:cNvPr id="14" name="Text 11"/>
          <p:cNvSpPr/>
          <p:nvPr/>
        </p:nvSpPr>
        <p:spPr>
          <a:xfrm>
            <a:off x="868680" y="2990088"/>
            <a:ext cx="5349240" cy="256032"/>
          </a:xfrm>
          <a:prstGeom prst="rect">
            <a:avLst/>
          </a:prstGeom>
          <a:noFill/>
          <a:ln/>
        </p:spPr>
        <p:txBody>
          <a:bodyPr wrap="square" lIns="0" tIns="0" rIns="0" bIns="0" rtlCol="0" anchor="ctr"/>
          <a:lstStyle/>
          <a:p>
            <a:pPr marL="0" indent="0">
              <a:buNone/>
            </a:pPr>
            <a:r>
              <a:rPr lang="en-US" sz="1100" dirty="0">
                <a:solidFill>
                  <a:srgbClr val="D7E3F4"/>
                </a:solidFill>
                <a:latin typeface="Courier New" pitchFamily="34" charset="0"/>
                <a:ea typeface="Courier New" pitchFamily="34" charset="-122"/>
                <a:cs typeface="Courier New" pitchFamily="34" charset="-120"/>
              </a:rPr>
              <a:t>      | Critical | Idempotency + API automation</a:t>
            </a:r>
            <a:endParaRPr lang="en-US" sz="1100" dirty="0"/>
          </a:p>
        </p:txBody>
      </p:sp>
      <p:sp>
        <p:nvSpPr>
          <p:cNvPr id="15" name="Shape 12"/>
          <p:cNvSpPr/>
          <p:nvPr/>
        </p:nvSpPr>
        <p:spPr>
          <a:xfrm>
            <a:off x="640080" y="3520440"/>
            <a:ext cx="5760720" cy="1051560"/>
          </a:xfrm>
          <a:prstGeom prst="roundRect">
            <a:avLst>
              <a:gd name="adj" fmla="val 8696"/>
            </a:avLst>
          </a:prstGeom>
          <a:solidFill>
            <a:srgbClr val="0F2A52"/>
          </a:solidFill>
          <a:ln w="12700">
            <a:solidFill>
              <a:srgbClr val="0F2A52"/>
            </a:solidFill>
            <a:prstDash val="solid"/>
          </a:ln>
        </p:spPr>
      </p:sp>
      <p:sp>
        <p:nvSpPr>
          <p:cNvPr id="16" name="Text 13"/>
          <p:cNvSpPr/>
          <p:nvPr/>
        </p:nvSpPr>
        <p:spPr>
          <a:xfrm>
            <a:off x="868680" y="3648456"/>
            <a:ext cx="5303520" cy="256032"/>
          </a:xfrm>
          <a:prstGeom prst="rect">
            <a:avLst/>
          </a:prstGeom>
          <a:noFill/>
          <a:ln/>
        </p:spPr>
        <p:txBody>
          <a:bodyPr wrap="square" lIns="0" tIns="0" rIns="0" bIns="0" rtlCol="0" anchor="ctr"/>
          <a:lstStyle/>
          <a:p>
            <a:pPr marL="0" indent="0">
              <a:buNone/>
            </a:pPr>
            <a:r>
              <a:rPr lang="en-US" sz="950" b="1" dirty="0">
                <a:solidFill>
                  <a:srgbClr val="7FC6DE"/>
                </a:solidFill>
                <a:latin typeface="Courier New" pitchFamily="34" charset="0"/>
                <a:ea typeface="Courier New" pitchFamily="34" charset="-122"/>
                <a:cs typeface="Courier New" pitchFamily="34" charset="-120"/>
              </a:rPr>
              <a:t>// review finding</a:t>
            </a:r>
            <a:endParaRPr lang="en-US" sz="950" dirty="0"/>
          </a:p>
        </p:txBody>
      </p:sp>
      <p:sp>
        <p:nvSpPr>
          <p:cNvPr id="17" name="Text 14"/>
          <p:cNvSpPr/>
          <p:nvPr/>
        </p:nvSpPr>
        <p:spPr>
          <a:xfrm>
            <a:off x="868680" y="3941064"/>
            <a:ext cx="5349240" cy="256032"/>
          </a:xfrm>
          <a:prstGeom prst="rect">
            <a:avLst/>
          </a:prstGeom>
          <a:noFill/>
          <a:ln/>
        </p:spPr>
        <p:txBody>
          <a:bodyPr wrap="square" lIns="0" tIns="0" rIns="0" bIns="0" rtlCol="0" anchor="ctr"/>
          <a:lstStyle/>
          <a:p>
            <a:pPr marL="0" indent="0">
              <a:buNone/>
            </a:pPr>
            <a:r>
              <a:rPr lang="en-US" sz="1100" dirty="0">
                <a:solidFill>
                  <a:srgbClr val="D7E3F4"/>
                </a:solidFill>
                <a:latin typeface="Courier New" pitchFamily="34" charset="0"/>
                <a:ea typeface="Courier New" pitchFamily="34" charset="-122"/>
                <a:cs typeface="Courier New" pitchFamily="34" charset="-120"/>
              </a:rPr>
              <a:t>DR-02 | /checkout has no 409 defined | Major</a:t>
            </a:r>
            <a:endParaRPr lang="en-US" sz="1100" dirty="0"/>
          </a:p>
        </p:txBody>
      </p:sp>
      <p:sp>
        <p:nvSpPr>
          <p:cNvPr id="18" name="Text 15"/>
          <p:cNvSpPr/>
          <p:nvPr/>
        </p:nvSpPr>
        <p:spPr>
          <a:xfrm>
            <a:off x="868680" y="4206240"/>
            <a:ext cx="5349240" cy="256032"/>
          </a:xfrm>
          <a:prstGeom prst="rect">
            <a:avLst/>
          </a:prstGeom>
          <a:noFill/>
          <a:ln/>
        </p:spPr>
        <p:txBody>
          <a:bodyPr wrap="square" lIns="0" tIns="0" rIns="0" bIns="0" rtlCol="0" anchor="ctr"/>
          <a:lstStyle/>
          <a:p>
            <a:pPr marL="0" indent="0">
              <a:buNone/>
            </a:pPr>
            <a:r>
              <a:rPr lang="en-US" sz="1100" dirty="0">
                <a:solidFill>
                  <a:srgbClr val="D7E3F4"/>
                </a:solidFill>
                <a:latin typeface="Courier New" pitchFamily="34" charset="0"/>
                <a:ea typeface="Courier New" pitchFamily="34" charset="-122"/>
                <a:cs typeface="Courier New" pitchFamily="34" charset="-120"/>
              </a:rPr>
              <a:t>      | Add stock-conflict response to spec</a:t>
            </a:r>
            <a:endParaRPr lang="en-US" sz="1100" dirty="0"/>
          </a:p>
        </p:txBody>
      </p:sp>
      <p:sp>
        <p:nvSpPr>
          <p:cNvPr id="19" name="Text 16"/>
          <p:cNvSpPr/>
          <p:nvPr/>
        </p:nvSpPr>
        <p:spPr>
          <a:xfrm>
            <a:off x="6903720" y="1920240"/>
            <a:ext cx="4645152" cy="274320"/>
          </a:xfrm>
          <a:prstGeom prst="rect">
            <a:avLst/>
          </a:prstGeom>
          <a:noFill/>
          <a:ln/>
        </p:spPr>
        <p:txBody>
          <a:bodyPr wrap="square" lIns="0" tIns="0" rIns="0" bIns="0" rtlCol="0" anchor="ctr"/>
          <a:lstStyle/>
          <a:p>
            <a:pPr marL="0" indent="0">
              <a:buNone/>
            </a:pPr>
            <a:r>
              <a:rPr lang="en-US" sz="1000" b="1" kern="0" spc="120" dirty="0">
                <a:solidFill>
                  <a:srgbClr val="1F6F8B"/>
                </a:solidFill>
                <a:latin typeface="Courier New" pitchFamily="34" charset="0"/>
                <a:ea typeface="Courier New" pitchFamily="34" charset="-122"/>
                <a:cs typeface="Courier New" pitchFamily="34" charset="-120"/>
              </a:rPr>
              <a:t>STANDARDS &amp; GUIDELINES</a:t>
            </a:r>
            <a:endParaRPr lang="en-US" sz="1000" dirty="0"/>
          </a:p>
        </p:txBody>
      </p:sp>
      <p:sp>
        <p:nvSpPr>
          <p:cNvPr id="20" name="Shape 17"/>
          <p:cNvSpPr/>
          <p:nvPr/>
        </p:nvSpPr>
        <p:spPr>
          <a:xfrm>
            <a:off x="6903720" y="2331720"/>
            <a:ext cx="4645152" cy="658368"/>
          </a:xfrm>
          <a:prstGeom prst="roundRect">
            <a:avLst>
              <a:gd name="adj" fmla="val 6944"/>
            </a:avLst>
          </a:prstGeom>
          <a:solidFill>
            <a:srgbClr val="FFFFFF"/>
          </a:solidFill>
          <a:ln w="12700">
            <a:solidFill>
              <a:srgbClr val="D8E0EA"/>
            </a:solidFill>
            <a:prstDash val="solid"/>
          </a:ln>
        </p:spPr>
      </p:sp>
      <p:sp>
        <p:nvSpPr>
          <p:cNvPr id="21" name="Shape 18"/>
          <p:cNvSpPr/>
          <p:nvPr/>
        </p:nvSpPr>
        <p:spPr>
          <a:xfrm>
            <a:off x="7068312" y="2423160"/>
            <a:ext cx="475488" cy="475488"/>
          </a:xfrm>
          <a:prstGeom prst="ellipse">
            <a:avLst/>
          </a:prstGeom>
          <a:solidFill>
            <a:srgbClr val="1B3B73"/>
          </a:solidFill>
          <a:ln/>
        </p:spPr>
      </p:sp>
      <p:pic>
        <p:nvPicPr>
          <p:cNvPr id="22" name="Image 1" descr="preencoded.png"/>
          <p:cNvPicPr>
            <a:picLocks noChangeAspect="1"/>
          </p:cNvPicPr>
          <p:nvPr/>
        </p:nvPicPr>
        <p:blipFill>
          <a:blip r:embed="rId4"/>
          <a:stretch>
            <a:fillRect/>
          </a:stretch>
        </p:blipFill>
        <p:spPr>
          <a:xfrm>
            <a:off x="7181240" y="2536088"/>
            <a:ext cx="249631" cy="249631"/>
          </a:xfrm>
          <a:prstGeom prst="rect">
            <a:avLst/>
          </a:prstGeom>
        </p:spPr>
      </p:pic>
      <p:sp>
        <p:nvSpPr>
          <p:cNvPr id="23" name="Text 19"/>
          <p:cNvSpPr/>
          <p:nvPr/>
        </p:nvSpPr>
        <p:spPr>
          <a:xfrm>
            <a:off x="7680960" y="2404872"/>
            <a:ext cx="3730752" cy="274320"/>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hlinkClick r:id="rId5"/>
              </a:rPr>
              <a:t>OWASP Top 10</a:t>
            </a:r>
            <a:r>
              <a:rPr lang="en-US" sz="1250" b="1" dirty="0">
                <a:solidFill>
                  <a:srgbClr val="0F1620"/>
                </a:solidFill>
                <a:latin typeface="Calibri" pitchFamily="34" charset="0"/>
                <a:ea typeface="Calibri" pitchFamily="34" charset="-122"/>
                <a:cs typeface="Calibri" pitchFamily="34" charset="-120"/>
              </a:rPr>
              <a:t> : 2025</a:t>
            </a:r>
            <a:endParaRPr lang="en-US" sz="1250" dirty="0"/>
          </a:p>
        </p:txBody>
      </p:sp>
      <p:sp>
        <p:nvSpPr>
          <p:cNvPr id="24" name="Text 20"/>
          <p:cNvSpPr/>
          <p:nvPr/>
        </p:nvSpPr>
        <p:spPr>
          <a:xfrm>
            <a:off x="7680960" y="2679192"/>
            <a:ext cx="3730752" cy="256032"/>
          </a:xfrm>
          <a:prstGeom prst="rect">
            <a:avLst/>
          </a:prstGeom>
          <a:noFill/>
          <a:ln/>
        </p:spPr>
        <p:txBody>
          <a:bodyPr wrap="square" lIns="0" tIns="0" rIns="0" bIns="0" rtlCol="0" anchor="ctr"/>
          <a:lstStyle/>
          <a:p>
            <a:pPr marL="0" indent="0">
              <a:buNone/>
            </a:pPr>
            <a:r>
              <a:rPr lang="en-US" sz="1050" dirty="0">
                <a:solidFill>
                  <a:srgbClr val="5A6879"/>
                </a:solidFill>
                <a:latin typeface="Calibri" pitchFamily="34" charset="0"/>
                <a:ea typeface="Calibri" pitchFamily="34" charset="-122"/>
                <a:cs typeface="Calibri" pitchFamily="34" charset="-120"/>
                <a:hlinkClick r:id="rId5"/>
              </a:rPr>
              <a:t>owasp.org</a:t>
            </a:r>
            <a:r>
              <a:rPr lang="en-US" sz="1050">
                <a:solidFill>
                  <a:srgbClr val="5A6879"/>
                </a:solidFill>
                <a:latin typeface="Calibri" pitchFamily="34" charset="0"/>
                <a:ea typeface="Calibri" pitchFamily="34" charset="-122"/>
                <a:cs typeface="Calibri" pitchFamily="34" charset="-120"/>
                <a:hlinkClick r:id="rId5"/>
              </a:rPr>
              <a:t>/Top10</a:t>
            </a:r>
            <a:r>
              <a:rPr lang="en-US" sz="1050">
                <a:solidFill>
                  <a:srgbClr val="5A6879"/>
                </a:solidFill>
                <a:latin typeface="Calibri" pitchFamily="34" charset="0"/>
                <a:ea typeface="Calibri" pitchFamily="34" charset="-122"/>
                <a:cs typeface="Calibri" pitchFamily="34" charset="-120"/>
              </a:rPr>
              <a:t>, current </a:t>
            </a:r>
            <a:r>
              <a:rPr lang="en-US" sz="1050" dirty="0">
                <a:solidFill>
                  <a:srgbClr val="5A6879"/>
                </a:solidFill>
                <a:latin typeface="Calibri" pitchFamily="34" charset="0"/>
                <a:ea typeface="Calibri" pitchFamily="34" charset="-122"/>
                <a:cs typeface="Calibri" pitchFamily="34" charset="-120"/>
              </a:rPr>
              <a:t>edition</a:t>
            </a:r>
            <a:endParaRPr lang="en-US" sz="1050" dirty="0"/>
          </a:p>
        </p:txBody>
      </p:sp>
      <p:sp>
        <p:nvSpPr>
          <p:cNvPr id="25" name="Shape 21"/>
          <p:cNvSpPr/>
          <p:nvPr/>
        </p:nvSpPr>
        <p:spPr>
          <a:xfrm>
            <a:off x="6903720" y="3063240"/>
            <a:ext cx="4645152" cy="658368"/>
          </a:xfrm>
          <a:prstGeom prst="roundRect">
            <a:avLst>
              <a:gd name="adj" fmla="val 6944"/>
            </a:avLst>
          </a:prstGeom>
          <a:solidFill>
            <a:srgbClr val="FFFFFF"/>
          </a:solidFill>
          <a:ln w="12700">
            <a:solidFill>
              <a:srgbClr val="D8E0EA"/>
            </a:solidFill>
            <a:prstDash val="solid"/>
          </a:ln>
        </p:spPr>
      </p:sp>
      <p:sp>
        <p:nvSpPr>
          <p:cNvPr id="26" name="Shape 22"/>
          <p:cNvSpPr/>
          <p:nvPr/>
        </p:nvSpPr>
        <p:spPr>
          <a:xfrm>
            <a:off x="7068312" y="3154680"/>
            <a:ext cx="475488" cy="475488"/>
          </a:xfrm>
          <a:prstGeom prst="ellipse">
            <a:avLst/>
          </a:prstGeom>
          <a:solidFill>
            <a:srgbClr val="1B3B73"/>
          </a:solidFill>
          <a:ln/>
        </p:spPr>
      </p:sp>
      <p:pic>
        <p:nvPicPr>
          <p:cNvPr id="27" name="Image 2" descr="preencoded.png"/>
          <p:cNvPicPr>
            <a:picLocks noChangeAspect="1"/>
          </p:cNvPicPr>
          <p:nvPr/>
        </p:nvPicPr>
        <p:blipFill>
          <a:blip r:embed="rId6"/>
          <a:stretch>
            <a:fillRect/>
          </a:stretch>
        </p:blipFill>
        <p:spPr>
          <a:xfrm>
            <a:off x="7181240" y="3267608"/>
            <a:ext cx="249631" cy="249631"/>
          </a:xfrm>
          <a:prstGeom prst="rect">
            <a:avLst/>
          </a:prstGeom>
        </p:spPr>
      </p:pic>
      <p:sp>
        <p:nvSpPr>
          <p:cNvPr id="28" name="Text 23"/>
          <p:cNvSpPr/>
          <p:nvPr/>
        </p:nvSpPr>
        <p:spPr>
          <a:xfrm>
            <a:off x="7680960" y="3136392"/>
            <a:ext cx="3730752" cy="274320"/>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ISO/IEC 25010</a:t>
            </a:r>
            <a:endParaRPr lang="en-US" sz="1250" dirty="0"/>
          </a:p>
        </p:txBody>
      </p:sp>
      <p:sp>
        <p:nvSpPr>
          <p:cNvPr id="29" name="Text 24"/>
          <p:cNvSpPr/>
          <p:nvPr/>
        </p:nvSpPr>
        <p:spPr>
          <a:xfrm>
            <a:off x="7680960" y="3410712"/>
            <a:ext cx="3730752" cy="256032"/>
          </a:xfrm>
          <a:prstGeom prst="rect">
            <a:avLst/>
          </a:prstGeom>
          <a:noFill/>
          <a:ln/>
        </p:spPr>
        <p:txBody>
          <a:bodyPr wrap="square" lIns="0" tIns="0" rIns="0" bIns="0" rtlCol="0" anchor="ctr"/>
          <a:lstStyle/>
          <a:p>
            <a:pPr marL="0" indent="0">
              <a:buNone/>
            </a:pPr>
            <a:r>
              <a:rPr lang="en-US" sz="1050" dirty="0">
                <a:solidFill>
                  <a:srgbClr val="5A6879"/>
                </a:solidFill>
                <a:latin typeface="Calibri" pitchFamily="34" charset="0"/>
                <a:ea typeface="Calibri" pitchFamily="34" charset="-122"/>
                <a:cs typeface="Calibri" pitchFamily="34" charset="-120"/>
              </a:rPr>
              <a:t>Product quality model (security, reliability…)</a:t>
            </a:r>
            <a:endParaRPr lang="en-US" sz="1050" dirty="0"/>
          </a:p>
        </p:txBody>
      </p:sp>
      <p:sp>
        <p:nvSpPr>
          <p:cNvPr id="30" name="Shape 25"/>
          <p:cNvSpPr/>
          <p:nvPr/>
        </p:nvSpPr>
        <p:spPr>
          <a:xfrm>
            <a:off x="6903720" y="3794760"/>
            <a:ext cx="4645152" cy="658368"/>
          </a:xfrm>
          <a:prstGeom prst="roundRect">
            <a:avLst>
              <a:gd name="adj" fmla="val 6944"/>
            </a:avLst>
          </a:prstGeom>
          <a:solidFill>
            <a:srgbClr val="FFFFFF"/>
          </a:solidFill>
          <a:ln w="12700">
            <a:solidFill>
              <a:srgbClr val="D8E0EA"/>
            </a:solidFill>
            <a:prstDash val="solid"/>
          </a:ln>
        </p:spPr>
      </p:sp>
      <p:sp>
        <p:nvSpPr>
          <p:cNvPr id="31" name="Shape 26"/>
          <p:cNvSpPr/>
          <p:nvPr/>
        </p:nvSpPr>
        <p:spPr>
          <a:xfrm>
            <a:off x="7068312" y="3886200"/>
            <a:ext cx="475488" cy="475488"/>
          </a:xfrm>
          <a:prstGeom prst="ellipse">
            <a:avLst/>
          </a:prstGeom>
          <a:solidFill>
            <a:srgbClr val="1B3B73"/>
          </a:solidFill>
          <a:ln/>
        </p:spPr>
      </p:sp>
      <p:pic>
        <p:nvPicPr>
          <p:cNvPr id="32" name="Image 3" descr="preencoded.png"/>
          <p:cNvPicPr>
            <a:picLocks noChangeAspect="1"/>
          </p:cNvPicPr>
          <p:nvPr/>
        </p:nvPicPr>
        <p:blipFill>
          <a:blip r:embed="rId7"/>
          <a:stretch>
            <a:fillRect/>
          </a:stretch>
        </p:blipFill>
        <p:spPr>
          <a:xfrm>
            <a:off x="7181240" y="3999128"/>
            <a:ext cx="249631" cy="249631"/>
          </a:xfrm>
          <a:prstGeom prst="rect">
            <a:avLst/>
          </a:prstGeom>
        </p:spPr>
      </p:pic>
      <p:sp>
        <p:nvSpPr>
          <p:cNvPr id="33" name="Text 27"/>
          <p:cNvSpPr/>
          <p:nvPr/>
        </p:nvSpPr>
        <p:spPr>
          <a:xfrm>
            <a:off x="7680960" y="3867912"/>
            <a:ext cx="3730752" cy="274320"/>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rPr>
              <a:t>ISO/IEC/IEEE 42010</a:t>
            </a:r>
            <a:endParaRPr lang="en-US" sz="1250" dirty="0"/>
          </a:p>
        </p:txBody>
      </p:sp>
      <p:sp>
        <p:nvSpPr>
          <p:cNvPr id="34" name="Text 28"/>
          <p:cNvSpPr/>
          <p:nvPr/>
        </p:nvSpPr>
        <p:spPr>
          <a:xfrm>
            <a:off x="7680960" y="4142232"/>
            <a:ext cx="3730752" cy="256032"/>
          </a:xfrm>
          <a:prstGeom prst="rect">
            <a:avLst/>
          </a:prstGeom>
          <a:noFill/>
          <a:ln/>
        </p:spPr>
        <p:txBody>
          <a:bodyPr wrap="square" lIns="0" tIns="0" rIns="0" bIns="0" rtlCol="0" anchor="ctr"/>
          <a:lstStyle/>
          <a:p>
            <a:pPr marL="0" indent="0">
              <a:buNone/>
            </a:pPr>
            <a:r>
              <a:rPr lang="en-US" sz="1050" dirty="0">
                <a:solidFill>
                  <a:srgbClr val="5A6879"/>
                </a:solidFill>
                <a:latin typeface="Calibri" pitchFamily="34" charset="0"/>
                <a:ea typeface="Calibri" pitchFamily="34" charset="-122"/>
                <a:cs typeface="Calibri" pitchFamily="34" charset="-120"/>
              </a:rPr>
              <a:t>Architecture description</a:t>
            </a:r>
            <a:endParaRPr lang="en-US" sz="1050" dirty="0"/>
          </a:p>
        </p:txBody>
      </p:sp>
      <p:sp>
        <p:nvSpPr>
          <p:cNvPr id="35" name="Shape 29"/>
          <p:cNvSpPr/>
          <p:nvPr/>
        </p:nvSpPr>
        <p:spPr>
          <a:xfrm>
            <a:off x="6903720" y="4526280"/>
            <a:ext cx="4645152" cy="658368"/>
          </a:xfrm>
          <a:prstGeom prst="roundRect">
            <a:avLst>
              <a:gd name="adj" fmla="val 6944"/>
            </a:avLst>
          </a:prstGeom>
          <a:solidFill>
            <a:srgbClr val="FFFFFF"/>
          </a:solidFill>
          <a:ln w="12700">
            <a:solidFill>
              <a:srgbClr val="D8E0EA"/>
            </a:solidFill>
            <a:prstDash val="solid"/>
          </a:ln>
        </p:spPr>
      </p:sp>
      <p:sp>
        <p:nvSpPr>
          <p:cNvPr id="36" name="Shape 30"/>
          <p:cNvSpPr/>
          <p:nvPr/>
        </p:nvSpPr>
        <p:spPr>
          <a:xfrm>
            <a:off x="7068312" y="4617720"/>
            <a:ext cx="475488" cy="475488"/>
          </a:xfrm>
          <a:prstGeom prst="ellipse">
            <a:avLst/>
          </a:prstGeom>
          <a:solidFill>
            <a:srgbClr val="1B3B73"/>
          </a:solidFill>
          <a:ln/>
        </p:spPr>
      </p:sp>
      <p:pic>
        <p:nvPicPr>
          <p:cNvPr id="37" name="Image 4" descr="preencoded.png"/>
          <p:cNvPicPr>
            <a:picLocks noChangeAspect="1"/>
          </p:cNvPicPr>
          <p:nvPr/>
        </p:nvPicPr>
        <p:blipFill>
          <a:blip r:embed="rId8"/>
          <a:stretch>
            <a:fillRect/>
          </a:stretch>
        </p:blipFill>
        <p:spPr>
          <a:xfrm>
            <a:off x="7181240" y="4730648"/>
            <a:ext cx="249631" cy="249631"/>
          </a:xfrm>
          <a:prstGeom prst="rect">
            <a:avLst/>
          </a:prstGeom>
        </p:spPr>
      </p:pic>
      <p:sp>
        <p:nvSpPr>
          <p:cNvPr id="38" name="Text 31"/>
          <p:cNvSpPr/>
          <p:nvPr/>
        </p:nvSpPr>
        <p:spPr>
          <a:xfrm>
            <a:off x="7680960" y="4599432"/>
            <a:ext cx="3730752" cy="274320"/>
          </a:xfrm>
          <a:prstGeom prst="rect">
            <a:avLst/>
          </a:prstGeom>
          <a:noFill/>
          <a:ln/>
        </p:spPr>
        <p:txBody>
          <a:bodyPr wrap="square" lIns="0" tIns="0" rIns="0" bIns="0" rtlCol="0" anchor="ctr"/>
          <a:lstStyle/>
          <a:p>
            <a:pPr marL="0" indent="0">
              <a:buNone/>
            </a:pPr>
            <a:r>
              <a:rPr lang="en-US" sz="1250" b="1" dirty="0">
                <a:solidFill>
                  <a:srgbClr val="0F1620"/>
                </a:solidFill>
                <a:latin typeface="Calibri" pitchFamily="34" charset="0"/>
                <a:ea typeface="Calibri" pitchFamily="34" charset="-122"/>
                <a:cs typeface="Calibri" pitchFamily="34" charset="-120"/>
                <a:hlinkClick r:id="rId9"/>
              </a:rPr>
              <a:t>KRISA 2.0 · Ch.4</a:t>
            </a:r>
            <a:r>
              <a:rPr lang="en-US" sz="1250" b="1" dirty="0">
                <a:solidFill>
                  <a:srgbClr val="0F1620"/>
                </a:solidFill>
                <a:latin typeface="Calibri" pitchFamily="34" charset="0"/>
                <a:ea typeface="Calibri" pitchFamily="34" charset="-122"/>
                <a:cs typeface="Calibri" pitchFamily="34" charset="-120"/>
              </a:rPr>
              <a:t> Design</a:t>
            </a:r>
            <a:endParaRPr lang="en-US" sz="1250" dirty="0"/>
          </a:p>
        </p:txBody>
      </p:sp>
      <p:sp>
        <p:nvSpPr>
          <p:cNvPr id="39" name="Text 32"/>
          <p:cNvSpPr/>
          <p:nvPr/>
        </p:nvSpPr>
        <p:spPr>
          <a:xfrm>
            <a:off x="7680960" y="4873752"/>
            <a:ext cx="3730752" cy="256032"/>
          </a:xfrm>
          <a:prstGeom prst="rect">
            <a:avLst/>
          </a:prstGeom>
          <a:noFill/>
          <a:ln/>
        </p:spPr>
        <p:txBody>
          <a:bodyPr wrap="square" lIns="0" tIns="0" rIns="0" bIns="0" rtlCol="0" anchor="ctr"/>
          <a:lstStyle/>
          <a:p>
            <a:pPr marL="0" indent="0">
              <a:buNone/>
            </a:pPr>
            <a:r>
              <a:rPr lang="en-US" sz="1050" dirty="0">
                <a:solidFill>
                  <a:srgbClr val="5A6879"/>
                </a:solidFill>
                <a:latin typeface="Calibri" pitchFamily="34" charset="0"/>
                <a:ea typeface="Calibri" pitchFamily="34" charset="-122"/>
                <a:cs typeface="Calibri" pitchFamily="34" charset="-120"/>
              </a:rPr>
              <a:t>System Design Spec (SDS) · JDN</a:t>
            </a:r>
            <a:endParaRPr lang="en-US" sz="1050" dirty="0"/>
          </a:p>
        </p:txBody>
      </p:sp>
      <p:sp>
        <p:nvSpPr>
          <p:cNvPr id="40" name="Text 33"/>
          <p:cNvSpPr/>
          <p:nvPr/>
        </p:nvSpPr>
        <p:spPr>
          <a:xfrm>
            <a:off x="640080" y="5257800"/>
            <a:ext cx="3657600" cy="274320"/>
          </a:xfrm>
          <a:prstGeom prst="rect">
            <a:avLst/>
          </a:prstGeom>
          <a:noFill/>
          <a:ln/>
        </p:spPr>
        <p:txBody>
          <a:bodyPr wrap="square" lIns="0" tIns="0" rIns="0" bIns="0" rtlCol="0" anchor="ctr"/>
          <a:lstStyle/>
          <a:p>
            <a:pPr marL="0" indent="0">
              <a:buNone/>
            </a:pPr>
            <a:r>
              <a:rPr lang="en-US" sz="1000" b="1" kern="0" spc="120" dirty="0">
                <a:solidFill>
                  <a:srgbClr val="1F6F8B"/>
                </a:solidFill>
                <a:latin typeface="Courier New" pitchFamily="34" charset="0"/>
                <a:ea typeface="Courier New" pitchFamily="34" charset="-122"/>
                <a:cs typeface="Courier New" pitchFamily="34" charset="-120"/>
              </a:rPr>
              <a:t>LAB TOOLS</a:t>
            </a:r>
            <a:endParaRPr lang="en-US" sz="1000" dirty="0"/>
          </a:p>
        </p:txBody>
      </p:sp>
      <p:sp>
        <p:nvSpPr>
          <p:cNvPr id="41" name="Shape 34"/>
          <p:cNvSpPr/>
          <p:nvPr/>
        </p:nvSpPr>
        <p:spPr>
          <a:xfrm>
            <a:off x="640080" y="5559552"/>
            <a:ext cx="1238098" cy="292608"/>
          </a:xfrm>
          <a:prstGeom prst="roundRect">
            <a:avLst>
              <a:gd name="adj" fmla="val 15625"/>
            </a:avLst>
          </a:prstGeom>
          <a:solidFill>
            <a:srgbClr val="F4F7FA"/>
          </a:solidFill>
          <a:ln w="12700">
            <a:solidFill>
              <a:srgbClr val="D8E0EA"/>
            </a:solidFill>
            <a:prstDash val="solid"/>
          </a:ln>
        </p:spPr>
      </p:sp>
      <p:sp>
        <p:nvSpPr>
          <p:cNvPr id="42" name="Text 35"/>
          <p:cNvSpPr/>
          <p:nvPr/>
        </p:nvSpPr>
        <p:spPr>
          <a:xfrm>
            <a:off x="640080" y="5559552"/>
            <a:ext cx="1238098" cy="292608"/>
          </a:xfrm>
          <a:prstGeom prst="rect">
            <a:avLst/>
          </a:prstGeom>
          <a:noFill/>
          <a:ln/>
        </p:spPr>
        <p:txBody>
          <a:bodyPr wrap="square" lIns="0" tIns="0" rIns="0" bIns="0" rtlCol="0" anchor="ctr"/>
          <a:lstStyle/>
          <a:p>
            <a:pPr marL="0" indent="0" algn="ctr">
              <a:buNone/>
            </a:pPr>
            <a:r>
              <a:rPr lang="en-US" sz="950" dirty="0">
                <a:solidFill>
                  <a:srgbClr val="26313F"/>
                </a:solidFill>
                <a:latin typeface="Courier New" pitchFamily="34" charset="0"/>
                <a:ea typeface="Courier New" pitchFamily="34" charset="-122"/>
                <a:cs typeface="Courier New" pitchFamily="34" charset="-120"/>
                <a:hlinkClick r:id="rId10"/>
              </a:rPr>
              <a:t>Swagger</a:t>
            </a:r>
            <a:r>
              <a:rPr lang="en-US" sz="950" dirty="0">
                <a:solidFill>
                  <a:srgbClr val="26313F"/>
                </a:solidFill>
                <a:latin typeface="Courier New" pitchFamily="34" charset="0"/>
                <a:ea typeface="Courier New" pitchFamily="34" charset="-122"/>
                <a:cs typeface="Courier New" pitchFamily="34" charset="-120"/>
              </a:rPr>
              <a:t> / </a:t>
            </a:r>
            <a:r>
              <a:rPr lang="en-US" sz="950" dirty="0">
                <a:solidFill>
                  <a:srgbClr val="26313F"/>
                </a:solidFill>
                <a:latin typeface="Courier New" pitchFamily="34" charset="0"/>
                <a:ea typeface="Courier New" pitchFamily="34" charset="-122"/>
                <a:cs typeface="Courier New" pitchFamily="34" charset="-120"/>
                <a:hlinkClick r:id="rId11"/>
              </a:rPr>
              <a:t>OpenAPI</a:t>
            </a:r>
            <a:endParaRPr lang="en-US" sz="950" dirty="0"/>
          </a:p>
        </p:txBody>
      </p:sp>
      <p:sp>
        <p:nvSpPr>
          <p:cNvPr id="43" name="Shape 36"/>
          <p:cNvSpPr/>
          <p:nvPr/>
        </p:nvSpPr>
        <p:spPr>
          <a:xfrm>
            <a:off x="2006194" y="5559552"/>
            <a:ext cx="579730" cy="292608"/>
          </a:xfrm>
          <a:prstGeom prst="roundRect">
            <a:avLst>
              <a:gd name="adj" fmla="val 15625"/>
            </a:avLst>
          </a:prstGeom>
          <a:solidFill>
            <a:srgbClr val="F4F7FA"/>
          </a:solidFill>
          <a:ln w="12700">
            <a:solidFill>
              <a:srgbClr val="D8E0EA"/>
            </a:solidFill>
            <a:prstDash val="solid"/>
          </a:ln>
        </p:spPr>
      </p:sp>
      <p:sp>
        <p:nvSpPr>
          <p:cNvPr id="44" name="Text 37"/>
          <p:cNvSpPr/>
          <p:nvPr/>
        </p:nvSpPr>
        <p:spPr>
          <a:xfrm>
            <a:off x="2006194" y="5559552"/>
            <a:ext cx="579730" cy="292608"/>
          </a:xfrm>
          <a:prstGeom prst="rect">
            <a:avLst/>
          </a:prstGeom>
          <a:noFill/>
          <a:ln/>
        </p:spPr>
        <p:txBody>
          <a:bodyPr wrap="square" lIns="0" tIns="0" rIns="0" bIns="0" rtlCol="0" anchor="ctr"/>
          <a:lstStyle/>
          <a:p>
            <a:pPr marL="0" indent="0" algn="ctr">
              <a:buNone/>
            </a:pPr>
            <a:r>
              <a:rPr lang="en-US" sz="950" dirty="0">
                <a:solidFill>
                  <a:srgbClr val="26313F"/>
                </a:solidFill>
                <a:latin typeface="Courier New" pitchFamily="34" charset="0"/>
                <a:ea typeface="Courier New" pitchFamily="34" charset="-122"/>
                <a:cs typeface="Courier New" pitchFamily="34" charset="-120"/>
                <a:hlinkClick r:id="rId12"/>
              </a:rPr>
              <a:t>draw.io</a:t>
            </a:r>
            <a:endParaRPr lang="en-US" sz="950" dirty="0"/>
          </a:p>
        </p:txBody>
      </p:sp>
      <p:sp>
        <p:nvSpPr>
          <p:cNvPr id="45" name="Shape 38"/>
          <p:cNvSpPr/>
          <p:nvPr/>
        </p:nvSpPr>
        <p:spPr>
          <a:xfrm>
            <a:off x="2713939" y="5559552"/>
            <a:ext cx="974750" cy="292608"/>
          </a:xfrm>
          <a:prstGeom prst="roundRect">
            <a:avLst>
              <a:gd name="adj" fmla="val 15625"/>
            </a:avLst>
          </a:prstGeom>
          <a:solidFill>
            <a:srgbClr val="F4F7FA"/>
          </a:solidFill>
          <a:ln w="12700">
            <a:solidFill>
              <a:srgbClr val="D8E0EA"/>
            </a:solidFill>
            <a:prstDash val="solid"/>
          </a:ln>
        </p:spPr>
      </p:sp>
      <p:sp>
        <p:nvSpPr>
          <p:cNvPr id="46" name="Text 39"/>
          <p:cNvSpPr/>
          <p:nvPr/>
        </p:nvSpPr>
        <p:spPr>
          <a:xfrm>
            <a:off x="2713939" y="5559552"/>
            <a:ext cx="974750" cy="292608"/>
          </a:xfrm>
          <a:prstGeom prst="rect">
            <a:avLst/>
          </a:prstGeom>
          <a:noFill/>
          <a:ln/>
        </p:spPr>
        <p:txBody>
          <a:bodyPr wrap="square" lIns="0" tIns="0" rIns="0" bIns="0" rtlCol="0" anchor="ctr"/>
          <a:lstStyle/>
          <a:p>
            <a:pPr marL="0" indent="0" algn="ctr">
              <a:buNone/>
            </a:pPr>
            <a:r>
              <a:rPr lang="en-US" sz="950" dirty="0">
                <a:solidFill>
                  <a:srgbClr val="26313F"/>
                </a:solidFill>
                <a:latin typeface="Courier New" pitchFamily="34" charset="0"/>
                <a:ea typeface="Courier New" pitchFamily="34" charset="-122"/>
                <a:cs typeface="Courier New" pitchFamily="34" charset="-120"/>
              </a:rPr>
              <a:t>Google Sheets</a:t>
            </a:r>
            <a:endParaRPr lang="en-US" sz="950" dirty="0"/>
          </a:p>
        </p:txBody>
      </p:sp>
      <p:sp>
        <p:nvSpPr>
          <p:cNvPr id="47" name="Shape 40"/>
          <p:cNvSpPr/>
          <p:nvPr/>
        </p:nvSpPr>
        <p:spPr>
          <a:xfrm>
            <a:off x="3816706" y="5559552"/>
            <a:ext cx="382219" cy="292608"/>
          </a:xfrm>
          <a:prstGeom prst="roundRect">
            <a:avLst>
              <a:gd name="adj" fmla="val 15625"/>
            </a:avLst>
          </a:prstGeom>
          <a:solidFill>
            <a:srgbClr val="F4F7FA"/>
          </a:solidFill>
          <a:ln w="12700">
            <a:solidFill>
              <a:srgbClr val="D8E0EA"/>
            </a:solidFill>
            <a:prstDash val="solid"/>
          </a:ln>
        </p:spPr>
      </p:sp>
      <p:sp>
        <p:nvSpPr>
          <p:cNvPr id="48" name="Text 41"/>
          <p:cNvSpPr/>
          <p:nvPr/>
        </p:nvSpPr>
        <p:spPr>
          <a:xfrm>
            <a:off x="3816706" y="5559552"/>
            <a:ext cx="382219" cy="292608"/>
          </a:xfrm>
          <a:prstGeom prst="rect">
            <a:avLst/>
          </a:prstGeom>
          <a:noFill/>
          <a:ln/>
        </p:spPr>
        <p:txBody>
          <a:bodyPr wrap="square" lIns="0" tIns="0" rIns="0" bIns="0" rtlCol="0" anchor="ctr"/>
          <a:lstStyle/>
          <a:p>
            <a:pPr marL="0" indent="0" algn="ctr">
              <a:buNone/>
            </a:pPr>
            <a:r>
              <a:rPr lang="en-US" sz="950" dirty="0">
                <a:solidFill>
                  <a:srgbClr val="26313F"/>
                </a:solidFill>
                <a:latin typeface="Courier New" pitchFamily="34" charset="0"/>
                <a:ea typeface="Courier New" pitchFamily="34" charset="-122"/>
                <a:cs typeface="Courier New" pitchFamily="34" charset="-120"/>
                <a:hlinkClick r:id="rId13"/>
              </a:rPr>
              <a:t>Jira</a:t>
            </a:r>
            <a:endParaRPr lang="en-US" sz="950" dirty="0"/>
          </a:p>
        </p:txBody>
      </p:sp>
      <p:sp>
        <p:nvSpPr>
          <p:cNvPr id="49" name="Shape 42"/>
          <p:cNvSpPr/>
          <p:nvPr/>
        </p:nvSpPr>
        <p:spPr>
          <a:xfrm>
            <a:off x="4326941" y="5559552"/>
            <a:ext cx="1369771" cy="292608"/>
          </a:xfrm>
          <a:prstGeom prst="roundRect">
            <a:avLst>
              <a:gd name="adj" fmla="val 15625"/>
            </a:avLst>
          </a:prstGeom>
          <a:solidFill>
            <a:srgbClr val="F4F7FA"/>
          </a:solidFill>
          <a:ln w="12700">
            <a:solidFill>
              <a:srgbClr val="D8E0EA"/>
            </a:solidFill>
            <a:prstDash val="solid"/>
          </a:ln>
        </p:spPr>
      </p:sp>
      <p:sp>
        <p:nvSpPr>
          <p:cNvPr id="50" name="Text 43"/>
          <p:cNvSpPr/>
          <p:nvPr/>
        </p:nvSpPr>
        <p:spPr>
          <a:xfrm>
            <a:off x="4326941" y="5559552"/>
            <a:ext cx="1369771" cy="292608"/>
          </a:xfrm>
          <a:prstGeom prst="rect">
            <a:avLst/>
          </a:prstGeom>
          <a:noFill/>
          <a:ln/>
        </p:spPr>
        <p:txBody>
          <a:bodyPr wrap="square" lIns="0" tIns="0" rIns="0" bIns="0" rtlCol="0" anchor="ctr"/>
          <a:lstStyle/>
          <a:p>
            <a:pPr marL="0" indent="0" algn="ctr">
              <a:buNone/>
            </a:pPr>
            <a:r>
              <a:rPr lang="en-US" sz="950" dirty="0">
                <a:solidFill>
                  <a:srgbClr val="26313F"/>
                </a:solidFill>
                <a:latin typeface="Courier New" pitchFamily="34" charset="0"/>
                <a:ea typeface="Courier New" pitchFamily="34" charset="-122"/>
                <a:cs typeface="Courier New" pitchFamily="34" charset="-120"/>
              </a:rPr>
              <a:t>OWASP </a:t>
            </a:r>
            <a:r>
              <a:rPr lang="en-US" sz="950" dirty="0">
                <a:solidFill>
                  <a:srgbClr val="26313F"/>
                </a:solidFill>
                <a:latin typeface="Courier New" pitchFamily="34" charset="0"/>
                <a:ea typeface="Courier New" pitchFamily="34" charset="-122"/>
                <a:cs typeface="Courier New" pitchFamily="34" charset="-120"/>
                <a:hlinkClick r:id="rId14"/>
              </a:rPr>
              <a:t>Threat Dragon</a:t>
            </a:r>
            <a:endParaRPr lang="en-US" sz="950" dirty="0"/>
          </a:p>
        </p:txBody>
      </p:sp>
      <p:sp>
        <p:nvSpPr>
          <p:cNvPr id="51" name="Text 44"/>
          <p:cNvSpPr/>
          <p:nvPr/>
        </p:nvSpPr>
        <p:spPr>
          <a:xfrm>
            <a:off x="640080" y="6035040"/>
            <a:ext cx="10972800" cy="274320"/>
          </a:xfrm>
          <a:prstGeom prst="rect">
            <a:avLst/>
          </a:prstGeom>
          <a:noFill/>
          <a:ln/>
        </p:spPr>
        <p:txBody>
          <a:bodyPr wrap="square" lIns="0" tIns="0" rIns="0" bIns="0" rtlCol="0" anchor="ctr"/>
          <a:lstStyle/>
          <a:p>
            <a:pPr marL="0" indent="0">
              <a:buNone/>
            </a:pPr>
            <a:r>
              <a:rPr lang="en-US" sz="850" dirty="0">
                <a:solidFill>
                  <a:srgbClr val="8A97A8"/>
                </a:solidFill>
                <a:latin typeface="Courier New" pitchFamily="34" charset="0"/>
                <a:ea typeface="Courier New" pitchFamily="34" charset="-122"/>
                <a:cs typeface="Courier New" pitchFamily="34" charset="-120"/>
              </a:rPr>
              <a:t>KRISA 2.0 is a Beta (2026); deliverable numbering </a:t>
            </a:r>
            <a:r>
              <a:rPr lang="en-US" sz="850">
                <a:solidFill>
                  <a:srgbClr val="8A97A8"/>
                </a:solidFill>
                <a:latin typeface="Courier New" pitchFamily="34" charset="0"/>
                <a:ea typeface="Courier New" pitchFamily="34" charset="-122"/>
                <a:cs typeface="Courier New" pitchFamily="34" charset="-120"/>
              </a:rPr>
              <a:t>may change, confirm </a:t>
            </a:r>
            <a:r>
              <a:rPr lang="en-US" sz="850" dirty="0">
                <a:solidFill>
                  <a:srgbClr val="8A97A8"/>
                </a:solidFill>
                <a:latin typeface="Courier New" pitchFamily="34" charset="0"/>
                <a:ea typeface="Courier New" pitchFamily="34" charset="-122"/>
                <a:cs typeface="Courier New" pitchFamily="34" charset="-120"/>
              </a:rPr>
              <a:t>the version with your agency.</a:t>
            </a:r>
            <a:endParaRPr lang="en-US" sz="8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2D66A0-6770-48DC-BBF0-75C4C9364FA9}"/>
              </a:ext>
            </a:extLst>
          </p:cNvPr>
          <p:cNvSpPr/>
          <p:nvPr/>
        </p:nvSpPr>
        <p:spPr>
          <a:xfrm>
            <a:off x="0" y="0"/>
            <a:ext cx="12192000" cy="76200"/>
          </a:xfrm>
          <a:prstGeom prst="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63452D0C-E5D7-4D46-BDB5-22873694B3DD}"/>
              </a:ext>
            </a:extLst>
          </p:cNvPr>
          <p:cNvSpPr txBox="1"/>
          <p:nvPr/>
        </p:nvSpPr>
        <p:spPr>
          <a:xfrm>
            <a:off x="457200" y="254000"/>
            <a:ext cx="8890000" cy="369332"/>
          </a:xfrm>
          <a:prstGeom prst="rect">
            <a:avLst/>
          </a:prstGeom>
          <a:noFill/>
        </p:spPr>
        <p:txBody>
          <a:bodyPr vert="horz" wrap="square" lIns="50800" tIns="25400" rIns="50800" bIns="25400" rtlCol="0">
            <a:noAutofit/>
          </a:bodyPr>
          <a:lstStyle/>
          <a:p>
            <a:r>
              <a:rPr lang="en-MY" sz="1100" b="1">
                <a:solidFill>
                  <a:srgbClr val="1F6F8B"/>
                </a:solidFill>
                <a:latin typeface="Calibri" panose="020F0502020204030204" pitchFamily="34" charset="0"/>
              </a:rPr>
              <a:t>M03 · KRISAv2 BETA 2026 · PPrISA 2.0 · CLICK ANY LINE</a:t>
            </a:r>
          </a:p>
        </p:txBody>
      </p:sp>
      <p:sp>
        <p:nvSpPr>
          <p:cNvPr id="4" name="TextBox 3">
            <a:extLst>
              <a:ext uri="{FF2B5EF4-FFF2-40B4-BE49-F238E27FC236}">
                <a16:creationId xmlns:a16="http://schemas.microsoft.com/office/drawing/2014/main" id="{24D68DC6-3E81-4A0C-8E1D-DBB0389054BA}"/>
              </a:ext>
            </a:extLst>
          </p:cNvPr>
          <p:cNvSpPr txBox="1"/>
          <p:nvPr/>
        </p:nvSpPr>
        <p:spPr>
          <a:xfrm>
            <a:off x="457200" y="482600"/>
            <a:ext cx="11277600" cy="369332"/>
          </a:xfrm>
          <a:prstGeom prst="rect">
            <a:avLst/>
          </a:prstGeom>
          <a:noFill/>
        </p:spPr>
        <p:txBody>
          <a:bodyPr vert="horz" wrap="square" lIns="50800" tIns="25400" rIns="50800" bIns="25400" rtlCol="0">
            <a:noAutofit/>
          </a:bodyPr>
          <a:lstStyle/>
          <a:p>
            <a:r>
              <a:rPr lang="en-US" sz="2800" b="1">
                <a:solidFill>
                  <a:srgbClr val="0F1620"/>
                </a:solidFill>
                <a:latin typeface="Calibri" panose="020F0502020204030204" pitchFamily="34" charset="0"/>
              </a:rPr>
              <a:t>References and templates for this module</a:t>
            </a:r>
            <a:endParaRPr lang="en-MY" sz="2800" b="1">
              <a:solidFill>
                <a:srgbClr val="0F1620"/>
              </a:solidFill>
              <a:latin typeface="Calibri" panose="020F0502020204030204" pitchFamily="34" charset="0"/>
            </a:endParaRPr>
          </a:p>
        </p:txBody>
      </p:sp>
      <p:sp>
        <p:nvSpPr>
          <p:cNvPr id="5" name="TextBox 4">
            <a:extLst>
              <a:ext uri="{FF2B5EF4-FFF2-40B4-BE49-F238E27FC236}">
                <a16:creationId xmlns:a16="http://schemas.microsoft.com/office/drawing/2014/main" id="{3B292070-5C1E-4689-9FAA-899DA79099EC}"/>
              </a:ext>
            </a:extLst>
          </p:cNvPr>
          <p:cNvSpPr txBox="1"/>
          <p:nvPr/>
        </p:nvSpPr>
        <p:spPr>
          <a:xfrm>
            <a:off x="457200" y="1016000"/>
            <a:ext cx="11277600" cy="369332"/>
          </a:xfrm>
          <a:prstGeom prst="rect">
            <a:avLst/>
          </a:prstGeom>
          <a:noFill/>
        </p:spPr>
        <p:txBody>
          <a:bodyPr vert="horz" wrap="square" lIns="50800" tIns="25400" rIns="50800" bIns="25400" rtlCol="0">
            <a:noAutofit/>
          </a:bodyPr>
          <a:lstStyle/>
          <a:p>
            <a:r>
              <a:rPr lang="en-US" sz="1300">
                <a:solidFill>
                  <a:srgbClr val="5A6879"/>
                </a:solidFill>
                <a:latin typeface="Calibri" panose="020F0502020204030204" pitchFamily="34" charset="0"/>
              </a:rPr>
              <a:t>Every line opens the official JDN document at the exact page. Templates download as Word or PDF.</a:t>
            </a:r>
            <a:endParaRPr lang="en-MY" sz="1300">
              <a:solidFill>
                <a:srgbClr val="5A6879"/>
              </a:solidFill>
              <a:latin typeface="Calibri" panose="020F0502020204030204" pitchFamily="34" charset="0"/>
            </a:endParaRPr>
          </a:p>
        </p:txBody>
      </p:sp>
      <p:sp>
        <p:nvSpPr>
          <p:cNvPr id="6" name="TextBox 5">
            <a:extLst>
              <a:ext uri="{FF2B5EF4-FFF2-40B4-BE49-F238E27FC236}">
                <a16:creationId xmlns:a16="http://schemas.microsoft.com/office/drawing/2014/main" id="{E17D2491-8967-44ED-BEE4-5B81A7F030CA}"/>
              </a:ext>
            </a:extLst>
          </p:cNvPr>
          <p:cNvSpPr txBox="1"/>
          <p:nvPr/>
        </p:nvSpPr>
        <p:spPr>
          <a:xfrm>
            <a:off x="457200" y="1422400"/>
            <a:ext cx="6604000" cy="369332"/>
          </a:xfrm>
          <a:prstGeom prst="rect">
            <a:avLst/>
          </a:prstGeom>
          <a:noFill/>
        </p:spPr>
        <p:txBody>
          <a:bodyPr vert="horz" wrap="square" lIns="50800" tIns="25400" rIns="50800" bIns="25400" rtlCol="0">
            <a:noAutofit/>
          </a:bodyPr>
          <a:lstStyle/>
          <a:p>
            <a:r>
              <a:rPr lang="en-US" sz="1100" b="1">
                <a:solidFill>
                  <a:srgbClr val="5A6879"/>
                </a:solidFill>
                <a:latin typeface="Calibri" panose="020F0502020204030204" pitchFamily="34" charset="0"/>
              </a:rPr>
              <a:t>WHERE IT IS IN THE GUIDES</a:t>
            </a:r>
            <a:endParaRPr lang="en-MY" sz="1100" b="1">
              <a:solidFill>
                <a:srgbClr val="5A6879"/>
              </a:solidFill>
              <a:latin typeface="Calibri" panose="020F0502020204030204" pitchFamily="34" charset="0"/>
            </a:endParaRPr>
          </a:p>
        </p:txBody>
      </p:sp>
      <p:sp>
        <p:nvSpPr>
          <p:cNvPr id="7" name="Rectangle: Rounded Corners 6">
            <a:hlinkClick r:id="rId3"/>
            <a:extLst>
              <a:ext uri="{FF2B5EF4-FFF2-40B4-BE49-F238E27FC236}">
                <a16:creationId xmlns:a16="http://schemas.microsoft.com/office/drawing/2014/main" id="{2C1C6E99-9FB6-483D-9616-F9FCB55F1274}"/>
              </a:ext>
            </a:extLst>
          </p:cNvPr>
          <p:cNvSpPr/>
          <p:nvPr/>
        </p:nvSpPr>
        <p:spPr>
          <a:xfrm>
            <a:off x="457200" y="170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8" name="TextBox 7">
            <a:hlinkClick r:id="rId3"/>
            <a:extLst>
              <a:ext uri="{FF2B5EF4-FFF2-40B4-BE49-F238E27FC236}">
                <a16:creationId xmlns:a16="http://schemas.microsoft.com/office/drawing/2014/main" id="{24C4E681-AA47-4CBF-A57F-2C7D80973A56}"/>
              </a:ext>
            </a:extLst>
          </p:cNvPr>
          <p:cNvSpPr txBox="1"/>
          <p:nvPr/>
        </p:nvSpPr>
        <p:spPr>
          <a:xfrm>
            <a:off x="584200" y="1739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4, 4.5 Reka Bentuk Seni Bina
page 4  ·  KRISAv2 Bab 4 Fasa Reka Bentuk</a:t>
            </a:r>
          </a:p>
        </p:txBody>
      </p:sp>
      <p:sp>
        <p:nvSpPr>
          <p:cNvPr id="9" name="Rectangle: Rounded Corners 8">
            <a:hlinkClick r:id="rId4"/>
            <a:extLst>
              <a:ext uri="{FF2B5EF4-FFF2-40B4-BE49-F238E27FC236}">
                <a16:creationId xmlns:a16="http://schemas.microsoft.com/office/drawing/2014/main" id="{5A0A1FB3-6FB9-4890-B7FD-AB758C1EEEF2}"/>
              </a:ext>
            </a:extLst>
          </p:cNvPr>
          <p:cNvSpPr/>
          <p:nvPr/>
        </p:nvSpPr>
        <p:spPr>
          <a:xfrm>
            <a:off x="457200" y="233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0" name="TextBox 9">
            <a:hlinkClick r:id="rId4"/>
            <a:extLst>
              <a:ext uri="{FF2B5EF4-FFF2-40B4-BE49-F238E27FC236}">
                <a16:creationId xmlns:a16="http://schemas.microsoft.com/office/drawing/2014/main" id="{7293441B-3909-4567-9DD9-F9F55D17BBB0}"/>
              </a:ext>
            </a:extLst>
          </p:cNvPr>
          <p:cNvSpPr txBox="1"/>
          <p:nvPr/>
        </p:nvSpPr>
        <p:spPr>
          <a:xfrm>
            <a:off x="584200" y="2374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4, Jadual 4.4 Jenis seni bina (DevOps, CI/CD)
page 10  ·  KRISAv2 Bab 4 Fasa Reka Bentuk</a:t>
            </a:r>
          </a:p>
        </p:txBody>
      </p:sp>
      <p:sp>
        <p:nvSpPr>
          <p:cNvPr id="11" name="Rectangle: Rounded Corners 10">
            <a:hlinkClick r:id="rId5"/>
            <a:extLst>
              <a:ext uri="{FF2B5EF4-FFF2-40B4-BE49-F238E27FC236}">
                <a16:creationId xmlns:a16="http://schemas.microsoft.com/office/drawing/2014/main" id="{5E015602-FC5F-4C74-8139-BFC05E4A7183}"/>
              </a:ext>
            </a:extLst>
          </p:cNvPr>
          <p:cNvSpPr/>
          <p:nvPr/>
        </p:nvSpPr>
        <p:spPr>
          <a:xfrm>
            <a:off x="457200" y="297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2" name="TextBox 11">
            <a:hlinkClick r:id="rId5"/>
            <a:extLst>
              <a:ext uri="{FF2B5EF4-FFF2-40B4-BE49-F238E27FC236}">
                <a16:creationId xmlns:a16="http://schemas.microsoft.com/office/drawing/2014/main" id="{E7987BA6-570D-4A02-9677-B398BAD956DE}"/>
              </a:ext>
            </a:extLst>
          </p:cNvPr>
          <p:cNvSpPr txBox="1"/>
          <p:nvPr/>
        </p:nvSpPr>
        <p:spPr>
          <a:xfrm>
            <a:off x="584200" y="3009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4, 4.12 Spesifikasi Integrasi
page 111  ·  KRISAv2 Bab 4 Fasa Reka Bentuk</a:t>
            </a:r>
          </a:p>
        </p:txBody>
      </p:sp>
      <p:sp>
        <p:nvSpPr>
          <p:cNvPr id="13" name="Rectangle: Rounded Corners 12">
            <a:hlinkClick r:id="rId6"/>
            <a:extLst>
              <a:ext uri="{FF2B5EF4-FFF2-40B4-BE49-F238E27FC236}">
                <a16:creationId xmlns:a16="http://schemas.microsoft.com/office/drawing/2014/main" id="{ADB997C3-4E12-457A-868A-950426824A24}"/>
              </a:ext>
            </a:extLst>
          </p:cNvPr>
          <p:cNvSpPr/>
          <p:nvPr/>
        </p:nvSpPr>
        <p:spPr>
          <a:xfrm>
            <a:off x="457200" y="360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TextBox 13">
            <a:hlinkClick r:id="rId6"/>
            <a:extLst>
              <a:ext uri="{FF2B5EF4-FFF2-40B4-BE49-F238E27FC236}">
                <a16:creationId xmlns:a16="http://schemas.microsoft.com/office/drawing/2014/main" id="{80C9F394-A4C7-4582-B9E2-3B3E8737EA3E}"/>
              </a:ext>
            </a:extLst>
          </p:cNvPr>
          <p:cNvSpPr txBox="1"/>
          <p:nvPr/>
        </p:nvSpPr>
        <p:spPr>
          <a:xfrm>
            <a:off x="584200" y="3644900"/>
            <a:ext cx="6350000" cy="369332"/>
          </a:xfrm>
          <a:prstGeom prst="rect">
            <a:avLst/>
          </a:prstGeom>
          <a:noFill/>
        </p:spPr>
        <p:txBody>
          <a:bodyPr vert="horz" wrap="square" lIns="50800" tIns="25400" rIns="50800" bIns="25400" rtlCol="0">
            <a:noAutofit/>
          </a:bodyPr>
          <a:lstStyle/>
          <a:p>
            <a:r>
              <a:rPr lang="en-MY" sz="1300">
                <a:solidFill>
                  <a:srgbClr val="0F1620"/>
                </a:solidFill>
                <a:latin typeface="Calibri" panose="020F0502020204030204" pitchFamily="34" charset="0"/>
              </a:rPr>
              <a:t>Bab 1, 1.6.7 Faktor Keselamatan ICT, Jadual 1.5
page 24  ·  KRISAv2 Bab 1 Perancangan</a:t>
            </a:r>
          </a:p>
        </p:txBody>
      </p:sp>
      <p:sp>
        <p:nvSpPr>
          <p:cNvPr id="15" name="Rectangle: Rounded Corners 14">
            <a:hlinkClick r:id="rId7"/>
            <a:extLst>
              <a:ext uri="{FF2B5EF4-FFF2-40B4-BE49-F238E27FC236}">
                <a16:creationId xmlns:a16="http://schemas.microsoft.com/office/drawing/2014/main" id="{F176C2C7-CC85-4155-92CA-9A326320EAA6}"/>
              </a:ext>
            </a:extLst>
          </p:cNvPr>
          <p:cNvSpPr/>
          <p:nvPr/>
        </p:nvSpPr>
        <p:spPr>
          <a:xfrm>
            <a:off x="457200" y="4241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TextBox 15">
            <a:hlinkClick r:id="rId7"/>
            <a:extLst>
              <a:ext uri="{FF2B5EF4-FFF2-40B4-BE49-F238E27FC236}">
                <a16:creationId xmlns:a16="http://schemas.microsoft.com/office/drawing/2014/main" id="{B0200993-F7DC-4B16-9858-1CC494D32E0B}"/>
              </a:ext>
            </a:extLst>
          </p:cNvPr>
          <p:cNvSpPr txBox="1"/>
          <p:nvPr/>
        </p:nvSpPr>
        <p:spPr>
          <a:xfrm>
            <a:off x="584200" y="4279900"/>
            <a:ext cx="6350000" cy="369332"/>
          </a:xfrm>
          <a:prstGeom prst="rect">
            <a:avLst/>
          </a:prstGeom>
          <a:noFill/>
        </p:spPr>
        <p:txBody>
          <a:bodyPr vert="horz" wrap="square" lIns="50800" tIns="25400" rIns="50800" bIns="25400" rtlCol="0">
            <a:noAutofit/>
          </a:bodyPr>
          <a:lstStyle/>
          <a:p>
            <a:r>
              <a:rPr lang="sv-SE" sz="1300">
                <a:solidFill>
                  <a:srgbClr val="0F1620"/>
                </a:solidFill>
                <a:latin typeface="Calibri" panose="020F0502020204030204" pitchFamily="34" charset="0"/>
              </a:rPr>
              <a:t>Bab 5, 5.6.8 Amalan Pengaturcaraan Selamat
page 30  ·  KRISAv2 Bab 5 Fasa Pembangunan</a:t>
            </a:r>
            <a:endParaRPr lang="en-MY" sz="1300">
              <a:solidFill>
                <a:srgbClr val="0F1620"/>
              </a:solidFill>
              <a:latin typeface="Calibri" panose="020F0502020204030204" pitchFamily="34" charset="0"/>
            </a:endParaRPr>
          </a:p>
        </p:txBody>
      </p:sp>
      <p:sp>
        <p:nvSpPr>
          <p:cNvPr id="17" name="Rectangle: Rounded Corners 16">
            <a:hlinkClick r:id="rId8"/>
            <a:extLst>
              <a:ext uri="{FF2B5EF4-FFF2-40B4-BE49-F238E27FC236}">
                <a16:creationId xmlns:a16="http://schemas.microsoft.com/office/drawing/2014/main" id="{EDD706B7-220C-4025-9F75-C50C58A1A74C}"/>
              </a:ext>
            </a:extLst>
          </p:cNvPr>
          <p:cNvSpPr/>
          <p:nvPr/>
        </p:nvSpPr>
        <p:spPr>
          <a:xfrm>
            <a:off x="457200" y="4876800"/>
            <a:ext cx="6604000" cy="558800"/>
          </a:xfrm>
          <a:prstGeom prst="roundRect">
            <a:avLst/>
          </a:prstGeom>
          <a:solidFill>
            <a:srgbClr val="F3F6FA"/>
          </a:solidFill>
          <a:ln w="12700">
            <a:solidFill>
              <a:srgbClr val="D8E0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8" name="TextBox 17">
            <a:hlinkClick r:id="rId8"/>
            <a:extLst>
              <a:ext uri="{FF2B5EF4-FFF2-40B4-BE49-F238E27FC236}">
                <a16:creationId xmlns:a16="http://schemas.microsoft.com/office/drawing/2014/main" id="{AFA637B9-858A-4C85-B798-108025BABB2B}"/>
              </a:ext>
            </a:extLst>
          </p:cNvPr>
          <p:cNvSpPr txBox="1"/>
          <p:nvPr/>
        </p:nvSpPr>
        <p:spPr>
          <a:xfrm>
            <a:off x="584200" y="4914900"/>
            <a:ext cx="6350000" cy="369332"/>
          </a:xfrm>
          <a:prstGeom prst="rect">
            <a:avLst/>
          </a:prstGeom>
          <a:noFill/>
        </p:spPr>
        <p:txBody>
          <a:bodyPr vert="horz" wrap="square" lIns="50800" tIns="25400" rIns="50800" bIns="25400" rtlCol="0">
            <a:noAutofit/>
          </a:bodyPr>
          <a:lstStyle/>
          <a:p>
            <a:r>
              <a:rPr lang="it-IT" sz="1300">
                <a:solidFill>
                  <a:srgbClr val="0F1620"/>
                </a:solidFill>
                <a:latin typeface="Calibri" panose="020F0502020204030204" pitchFamily="34" charset="0"/>
              </a:rPr>
              <a:t>PPrISA 2.0, 4.2.3 a) Pengurusan Risiko
page 71  ·  PPrISA 2.0 Versi Beta Feb 2025</a:t>
            </a:r>
            <a:endParaRPr lang="en-MY" sz="1300">
              <a:solidFill>
                <a:srgbClr val="0F1620"/>
              </a:solidFill>
              <a:latin typeface="Calibri" panose="020F0502020204030204" pitchFamily="34" charset="0"/>
            </a:endParaRPr>
          </a:p>
        </p:txBody>
      </p:sp>
      <p:sp>
        <p:nvSpPr>
          <p:cNvPr id="19" name="TextBox 18">
            <a:extLst>
              <a:ext uri="{FF2B5EF4-FFF2-40B4-BE49-F238E27FC236}">
                <a16:creationId xmlns:a16="http://schemas.microsoft.com/office/drawing/2014/main" id="{F8B42958-7017-4977-9579-438D7330580A}"/>
              </a:ext>
            </a:extLst>
          </p:cNvPr>
          <p:cNvSpPr txBox="1"/>
          <p:nvPr/>
        </p:nvSpPr>
        <p:spPr>
          <a:xfrm>
            <a:off x="7366000" y="1422400"/>
            <a:ext cx="4445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TEMPLATES TO USE</a:t>
            </a:r>
          </a:p>
        </p:txBody>
      </p:sp>
      <p:sp>
        <p:nvSpPr>
          <p:cNvPr id="20" name="Rectangle: Rounded Corners 19">
            <a:extLst>
              <a:ext uri="{FF2B5EF4-FFF2-40B4-BE49-F238E27FC236}">
                <a16:creationId xmlns:a16="http://schemas.microsoft.com/office/drawing/2014/main" id="{D8BB5F0F-36A2-429E-BAEE-ED02864CFF66}"/>
              </a:ext>
            </a:extLst>
          </p:cNvPr>
          <p:cNvSpPr/>
          <p:nvPr/>
        </p:nvSpPr>
        <p:spPr>
          <a:xfrm>
            <a:off x="7366000" y="17018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1" name="Rectangle 20">
            <a:extLst>
              <a:ext uri="{FF2B5EF4-FFF2-40B4-BE49-F238E27FC236}">
                <a16:creationId xmlns:a16="http://schemas.microsoft.com/office/drawing/2014/main" id="{C2C911E8-64FD-4925-9A0E-AA91E0767DC4}"/>
              </a:ext>
            </a:extLst>
          </p:cNvPr>
          <p:cNvSpPr/>
          <p:nvPr/>
        </p:nvSpPr>
        <p:spPr>
          <a:xfrm>
            <a:off x="7366000" y="1701800"/>
            <a:ext cx="76200" cy="508000"/>
          </a:xfrm>
          <a:prstGeom prst="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2" name="TextBox 21">
            <a:extLst>
              <a:ext uri="{FF2B5EF4-FFF2-40B4-BE49-F238E27FC236}">
                <a16:creationId xmlns:a16="http://schemas.microsoft.com/office/drawing/2014/main" id="{25640D7B-69D4-4CFD-AD3C-9E83DF5C3DE1}"/>
              </a:ext>
            </a:extLst>
          </p:cNvPr>
          <p:cNvSpPr txBox="1"/>
          <p:nvPr/>
        </p:nvSpPr>
        <p:spPr>
          <a:xfrm>
            <a:off x="7518400" y="17399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D04
Spesifikasi Reka Bentuk Sistem (SDS)</a:t>
            </a:r>
          </a:p>
        </p:txBody>
      </p:sp>
      <p:sp>
        <p:nvSpPr>
          <p:cNvPr id="23" name="Rectangle: Rounded Corners 22">
            <a:hlinkClick r:id="rId9"/>
            <a:extLst>
              <a:ext uri="{FF2B5EF4-FFF2-40B4-BE49-F238E27FC236}">
                <a16:creationId xmlns:a16="http://schemas.microsoft.com/office/drawing/2014/main" id="{3704D5EB-7721-49E9-8907-CDA00A11374B}"/>
              </a:ext>
            </a:extLst>
          </p:cNvPr>
          <p:cNvSpPr/>
          <p:nvPr/>
        </p:nvSpPr>
        <p:spPr>
          <a:xfrm>
            <a:off x="10490200" y="1816100"/>
            <a:ext cx="558800" cy="2794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24" name="Rectangle: Rounded Corners 23">
            <a:hlinkClick r:id="rId10"/>
            <a:extLst>
              <a:ext uri="{FF2B5EF4-FFF2-40B4-BE49-F238E27FC236}">
                <a16:creationId xmlns:a16="http://schemas.microsoft.com/office/drawing/2014/main" id="{77CCB952-8BE1-4730-BB30-20E9E6A86C01}"/>
              </a:ext>
            </a:extLst>
          </p:cNvPr>
          <p:cNvSpPr/>
          <p:nvPr/>
        </p:nvSpPr>
        <p:spPr>
          <a:xfrm>
            <a:off x="11099800" y="18161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25" name="Rectangle: Rounded Corners 24">
            <a:extLst>
              <a:ext uri="{FF2B5EF4-FFF2-40B4-BE49-F238E27FC236}">
                <a16:creationId xmlns:a16="http://schemas.microsoft.com/office/drawing/2014/main" id="{D354A374-4A03-4560-A166-D62A1E8809E2}"/>
              </a:ext>
            </a:extLst>
          </p:cNvPr>
          <p:cNvSpPr/>
          <p:nvPr/>
        </p:nvSpPr>
        <p:spPr>
          <a:xfrm>
            <a:off x="7366000" y="22860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6" name="Rectangle 25">
            <a:extLst>
              <a:ext uri="{FF2B5EF4-FFF2-40B4-BE49-F238E27FC236}">
                <a16:creationId xmlns:a16="http://schemas.microsoft.com/office/drawing/2014/main" id="{436F8939-295F-4AFF-BDDA-B716F281E58D}"/>
              </a:ext>
            </a:extLst>
          </p:cNvPr>
          <p:cNvSpPr/>
          <p:nvPr/>
        </p:nvSpPr>
        <p:spPr>
          <a:xfrm>
            <a:off x="7366000" y="2286000"/>
            <a:ext cx="76200" cy="508000"/>
          </a:xfrm>
          <a:prstGeom prst="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27" name="TextBox 26">
            <a:extLst>
              <a:ext uri="{FF2B5EF4-FFF2-40B4-BE49-F238E27FC236}">
                <a16:creationId xmlns:a16="http://schemas.microsoft.com/office/drawing/2014/main" id="{18BDE91A-3B77-4CE5-88A6-8E2F15C8E83B}"/>
              </a:ext>
            </a:extLst>
          </p:cNvPr>
          <p:cNvSpPr txBox="1"/>
          <p:nvPr/>
        </p:nvSpPr>
        <p:spPr>
          <a:xfrm>
            <a:off x="7518400" y="23241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D08
Spesifikasi Integrasi Data</a:t>
            </a:r>
          </a:p>
        </p:txBody>
      </p:sp>
      <p:sp>
        <p:nvSpPr>
          <p:cNvPr id="28" name="Rectangle: Rounded Corners 27">
            <a:hlinkClick r:id="rId11"/>
            <a:extLst>
              <a:ext uri="{FF2B5EF4-FFF2-40B4-BE49-F238E27FC236}">
                <a16:creationId xmlns:a16="http://schemas.microsoft.com/office/drawing/2014/main" id="{4525F8B6-5608-422C-9496-8631485E3C02}"/>
              </a:ext>
            </a:extLst>
          </p:cNvPr>
          <p:cNvSpPr/>
          <p:nvPr/>
        </p:nvSpPr>
        <p:spPr>
          <a:xfrm>
            <a:off x="10490200" y="2400300"/>
            <a:ext cx="558800" cy="2794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29" name="Rectangle: Rounded Corners 28">
            <a:hlinkClick r:id="rId12"/>
            <a:extLst>
              <a:ext uri="{FF2B5EF4-FFF2-40B4-BE49-F238E27FC236}">
                <a16:creationId xmlns:a16="http://schemas.microsoft.com/office/drawing/2014/main" id="{702CE8BB-A132-4242-84F7-FD13AFF629F6}"/>
              </a:ext>
            </a:extLst>
          </p:cNvPr>
          <p:cNvSpPr/>
          <p:nvPr/>
        </p:nvSpPr>
        <p:spPr>
          <a:xfrm>
            <a:off x="11099800" y="24003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30" name="Rectangle: Rounded Corners 29">
            <a:extLst>
              <a:ext uri="{FF2B5EF4-FFF2-40B4-BE49-F238E27FC236}">
                <a16:creationId xmlns:a16="http://schemas.microsoft.com/office/drawing/2014/main" id="{33441E06-F9C2-4E4C-97F4-3D2100D46EFF}"/>
              </a:ext>
            </a:extLst>
          </p:cNvPr>
          <p:cNvSpPr/>
          <p:nvPr/>
        </p:nvSpPr>
        <p:spPr>
          <a:xfrm>
            <a:off x="7366000" y="28702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1" name="Rectangle 30">
            <a:extLst>
              <a:ext uri="{FF2B5EF4-FFF2-40B4-BE49-F238E27FC236}">
                <a16:creationId xmlns:a16="http://schemas.microsoft.com/office/drawing/2014/main" id="{DB2F924E-4830-4CB8-822C-AE502F363163}"/>
              </a:ext>
            </a:extLst>
          </p:cNvPr>
          <p:cNvSpPr/>
          <p:nvPr/>
        </p:nvSpPr>
        <p:spPr>
          <a:xfrm>
            <a:off x="7366000" y="2870200"/>
            <a:ext cx="76200" cy="508000"/>
          </a:xfrm>
          <a:prstGeom prst="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2" name="TextBox 31">
            <a:extLst>
              <a:ext uri="{FF2B5EF4-FFF2-40B4-BE49-F238E27FC236}">
                <a16:creationId xmlns:a16="http://schemas.microsoft.com/office/drawing/2014/main" id="{10674E94-AE44-454F-906F-48320C21D5DB}"/>
              </a:ext>
            </a:extLst>
          </p:cNvPr>
          <p:cNvSpPr txBox="1"/>
          <p:nvPr/>
        </p:nvSpPr>
        <p:spPr>
          <a:xfrm>
            <a:off x="7518400" y="29083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PPrISA07
Pelan Pengurusan Risiko</a:t>
            </a:r>
          </a:p>
        </p:txBody>
      </p:sp>
      <p:sp>
        <p:nvSpPr>
          <p:cNvPr id="33" name="Rectangle: Rounded Corners 32">
            <a:hlinkClick r:id="rId13"/>
            <a:extLst>
              <a:ext uri="{FF2B5EF4-FFF2-40B4-BE49-F238E27FC236}">
                <a16:creationId xmlns:a16="http://schemas.microsoft.com/office/drawing/2014/main" id="{F784F4A5-296C-4B16-979E-6F2EC6F8103E}"/>
              </a:ext>
            </a:extLst>
          </p:cNvPr>
          <p:cNvSpPr/>
          <p:nvPr/>
        </p:nvSpPr>
        <p:spPr>
          <a:xfrm>
            <a:off x="10490200" y="2984500"/>
            <a:ext cx="558800" cy="279400"/>
          </a:xfrm>
          <a:prstGeom prst="round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34" name="Rectangle: Rounded Corners 33">
            <a:hlinkClick r:id="rId14"/>
            <a:extLst>
              <a:ext uri="{FF2B5EF4-FFF2-40B4-BE49-F238E27FC236}">
                <a16:creationId xmlns:a16="http://schemas.microsoft.com/office/drawing/2014/main" id="{A03F12C3-8C57-4F3D-9434-832316B1A060}"/>
              </a:ext>
            </a:extLst>
          </p:cNvPr>
          <p:cNvSpPr/>
          <p:nvPr/>
        </p:nvSpPr>
        <p:spPr>
          <a:xfrm>
            <a:off x="11099800" y="29845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35" name="Rectangle: Rounded Corners 34">
            <a:extLst>
              <a:ext uri="{FF2B5EF4-FFF2-40B4-BE49-F238E27FC236}">
                <a16:creationId xmlns:a16="http://schemas.microsoft.com/office/drawing/2014/main" id="{618B4F83-9088-4F58-ABC2-D71DA1C06F37}"/>
              </a:ext>
            </a:extLst>
          </p:cNvPr>
          <p:cNvSpPr/>
          <p:nvPr/>
        </p:nvSpPr>
        <p:spPr>
          <a:xfrm>
            <a:off x="7366000" y="34544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6" name="Rectangle 35">
            <a:extLst>
              <a:ext uri="{FF2B5EF4-FFF2-40B4-BE49-F238E27FC236}">
                <a16:creationId xmlns:a16="http://schemas.microsoft.com/office/drawing/2014/main" id="{B881101D-AA01-4C43-B566-C774C3D07914}"/>
              </a:ext>
            </a:extLst>
          </p:cNvPr>
          <p:cNvSpPr/>
          <p:nvPr/>
        </p:nvSpPr>
        <p:spPr>
          <a:xfrm>
            <a:off x="7366000" y="3454400"/>
            <a:ext cx="76200" cy="508000"/>
          </a:xfrm>
          <a:prstGeom prst="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7" name="TextBox 36">
            <a:extLst>
              <a:ext uri="{FF2B5EF4-FFF2-40B4-BE49-F238E27FC236}">
                <a16:creationId xmlns:a16="http://schemas.microsoft.com/office/drawing/2014/main" id="{685CEB0E-C0C1-4F96-8FF8-9D64E9AF502C}"/>
              </a:ext>
            </a:extLst>
          </p:cNvPr>
          <p:cNvSpPr txBox="1"/>
          <p:nvPr/>
        </p:nvSpPr>
        <p:spPr>
          <a:xfrm>
            <a:off x="7518400" y="34925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PPrISA12
Borang Pelaporan Risiko</a:t>
            </a:r>
          </a:p>
        </p:txBody>
      </p:sp>
      <p:sp>
        <p:nvSpPr>
          <p:cNvPr id="38" name="Rectangle: Rounded Corners 37">
            <a:hlinkClick r:id="rId15"/>
            <a:extLst>
              <a:ext uri="{FF2B5EF4-FFF2-40B4-BE49-F238E27FC236}">
                <a16:creationId xmlns:a16="http://schemas.microsoft.com/office/drawing/2014/main" id="{D202DE65-AAC6-45FE-97D4-400310770ACF}"/>
              </a:ext>
            </a:extLst>
          </p:cNvPr>
          <p:cNvSpPr/>
          <p:nvPr/>
        </p:nvSpPr>
        <p:spPr>
          <a:xfrm>
            <a:off x="10490200" y="3568700"/>
            <a:ext cx="558800" cy="279400"/>
          </a:xfrm>
          <a:prstGeom prst="round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39" name="Rectangle: Rounded Corners 38">
            <a:hlinkClick r:id="rId16"/>
            <a:extLst>
              <a:ext uri="{FF2B5EF4-FFF2-40B4-BE49-F238E27FC236}">
                <a16:creationId xmlns:a16="http://schemas.microsoft.com/office/drawing/2014/main" id="{F9EBE0D9-0275-4785-AA6F-14BDBFCD4E11}"/>
              </a:ext>
            </a:extLst>
          </p:cNvPr>
          <p:cNvSpPr/>
          <p:nvPr/>
        </p:nvSpPr>
        <p:spPr>
          <a:xfrm>
            <a:off x="11099800" y="35687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40" name="Rectangle: Rounded Corners 39">
            <a:extLst>
              <a:ext uri="{FF2B5EF4-FFF2-40B4-BE49-F238E27FC236}">
                <a16:creationId xmlns:a16="http://schemas.microsoft.com/office/drawing/2014/main" id="{393F3132-EEEC-478F-8BE3-48797D127D66}"/>
              </a:ext>
            </a:extLst>
          </p:cNvPr>
          <p:cNvSpPr/>
          <p:nvPr/>
        </p:nvSpPr>
        <p:spPr>
          <a:xfrm>
            <a:off x="7366000" y="4038600"/>
            <a:ext cx="4368800" cy="508000"/>
          </a:xfrm>
          <a:prstGeom prst="roundRect">
            <a:avLst/>
          </a:prstGeom>
          <a:solidFill>
            <a:srgbClr val="FFFFFF"/>
          </a:solidFill>
          <a:ln w="12700">
            <a:solidFill>
              <a:srgbClr val="C3CE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41" name="Rectangle 40">
            <a:extLst>
              <a:ext uri="{FF2B5EF4-FFF2-40B4-BE49-F238E27FC236}">
                <a16:creationId xmlns:a16="http://schemas.microsoft.com/office/drawing/2014/main" id="{507A9529-5691-42EA-8934-97F71CCB10D1}"/>
              </a:ext>
            </a:extLst>
          </p:cNvPr>
          <p:cNvSpPr/>
          <p:nvPr/>
        </p:nvSpPr>
        <p:spPr>
          <a:xfrm>
            <a:off x="7366000" y="4038600"/>
            <a:ext cx="76200" cy="508000"/>
          </a:xfrm>
          <a:prstGeom prst="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42" name="TextBox 41">
            <a:extLst>
              <a:ext uri="{FF2B5EF4-FFF2-40B4-BE49-F238E27FC236}">
                <a16:creationId xmlns:a16="http://schemas.microsoft.com/office/drawing/2014/main" id="{8FF9B716-ED28-43A7-B5A1-73A0E1790A9A}"/>
              </a:ext>
            </a:extLst>
          </p:cNvPr>
          <p:cNvSpPr txBox="1"/>
          <p:nvPr/>
        </p:nvSpPr>
        <p:spPr>
          <a:xfrm>
            <a:off x="7518400" y="4076700"/>
            <a:ext cx="2921000" cy="369332"/>
          </a:xfrm>
          <a:prstGeom prst="rect">
            <a:avLst/>
          </a:prstGeom>
          <a:noFill/>
        </p:spPr>
        <p:txBody>
          <a:bodyPr vert="horz" wrap="square" lIns="50800" tIns="25400" rIns="50800" bIns="25400" rtlCol="0">
            <a:noAutofit/>
          </a:bodyPr>
          <a:lstStyle/>
          <a:p>
            <a:r>
              <a:rPr lang="en-MY" sz="1200" b="1">
                <a:solidFill>
                  <a:srgbClr val="0F1620"/>
                </a:solidFill>
                <a:latin typeface="Calibri" panose="020F0502020204030204" pitchFamily="34" charset="0"/>
              </a:rPr>
              <a:t>PPrISA13
Log Penyelesaian Risiko</a:t>
            </a:r>
          </a:p>
        </p:txBody>
      </p:sp>
      <p:sp>
        <p:nvSpPr>
          <p:cNvPr id="43" name="Rectangle: Rounded Corners 42">
            <a:hlinkClick r:id="rId17"/>
            <a:extLst>
              <a:ext uri="{FF2B5EF4-FFF2-40B4-BE49-F238E27FC236}">
                <a16:creationId xmlns:a16="http://schemas.microsoft.com/office/drawing/2014/main" id="{193B2692-0AFE-448E-8395-E1A754892A6F}"/>
              </a:ext>
            </a:extLst>
          </p:cNvPr>
          <p:cNvSpPr/>
          <p:nvPr/>
        </p:nvSpPr>
        <p:spPr>
          <a:xfrm>
            <a:off x="10490200" y="4152900"/>
            <a:ext cx="558800" cy="279400"/>
          </a:xfrm>
          <a:prstGeom prst="roundRect">
            <a:avLst/>
          </a:prstGeom>
          <a:solidFill>
            <a:srgbClr val="1B3B7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WORD</a:t>
            </a:r>
          </a:p>
        </p:txBody>
      </p:sp>
      <p:sp>
        <p:nvSpPr>
          <p:cNvPr id="44" name="Rectangle: Rounded Corners 43">
            <a:hlinkClick r:id="rId18"/>
            <a:extLst>
              <a:ext uri="{FF2B5EF4-FFF2-40B4-BE49-F238E27FC236}">
                <a16:creationId xmlns:a16="http://schemas.microsoft.com/office/drawing/2014/main" id="{2BD91D67-0D74-4EC1-8CEC-21709DD6C405}"/>
              </a:ext>
            </a:extLst>
          </p:cNvPr>
          <p:cNvSpPr/>
          <p:nvPr/>
        </p:nvSpPr>
        <p:spPr>
          <a:xfrm>
            <a:off x="11099800" y="4152900"/>
            <a:ext cx="558800" cy="2794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900" b="1">
                <a:solidFill>
                  <a:srgbClr val="FFFFFF"/>
                </a:solidFill>
                <a:latin typeface="Calibri" panose="020F0502020204030204" pitchFamily="34" charset="0"/>
              </a:rPr>
              <a:t>PDF</a:t>
            </a:r>
          </a:p>
        </p:txBody>
      </p:sp>
      <p:sp>
        <p:nvSpPr>
          <p:cNvPr id="45" name="Rectangle: Rounded Corners 44">
            <a:hlinkClick r:id="rId19"/>
            <a:extLst>
              <a:ext uri="{FF2B5EF4-FFF2-40B4-BE49-F238E27FC236}">
                <a16:creationId xmlns:a16="http://schemas.microsoft.com/office/drawing/2014/main" id="{CDCB58B4-8872-424F-8E63-66DBF3A21584}"/>
              </a:ext>
            </a:extLst>
          </p:cNvPr>
          <p:cNvSpPr/>
          <p:nvPr/>
        </p:nvSpPr>
        <p:spPr>
          <a:xfrm>
            <a:off x="457200" y="6350000"/>
            <a:ext cx="1905000" cy="3048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sqa.jdn.gov.my portal</a:t>
            </a:r>
          </a:p>
        </p:txBody>
      </p:sp>
      <p:sp>
        <p:nvSpPr>
          <p:cNvPr id="46" name="Rectangle: Rounded Corners 45">
            <a:hlinkClick r:id="rId20"/>
            <a:extLst>
              <a:ext uri="{FF2B5EF4-FFF2-40B4-BE49-F238E27FC236}">
                <a16:creationId xmlns:a16="http://schemas.microsoft.com/office/drawing/2014/main" id="{DB339D8E-81DB-4079-A35D-8262F8D7DFB0}"/>
              </a:ext>
            </a:extLst>
          </p:cNvPr>
          <p:cNvSpPr/>
          <p:nvPr/>
        </p:nvSpPr>
        <p:spPr>
          <a:xfrm>
            <a:off x="2463800" y="6350000"/>
            <a:ext cx="1905000" cy="3048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All references (repo)</a:t>
            </a:r>
          </a:p>
        </p:txBody>
      </p:sp>
      <p:sp>
        <p:nvSpPr>
          <p:cNvPr id="47" name="Rectangle: Rounded Corners 46">
            <a:hlinkClick r:id="rId21"/>
            <a:extLst>
              <a:ext uri="{FF2B5EF4-FFF2-40B4-BE49-F238E27FC236}">
                <a16:creationId xmlns:a16="http://schemas.microsoft.com/office/drawing/2014/main" id="{27E1EED7-6083-4062-B23E-25E1ED877664}"/>
              </a:ext>
            </a:extLst>
          </p:cNvPr>
          <p:cNvSpPr/>
          <p:nvPr/>
        </p:nvSpPr>
        <p:spPr>
          <a:xfrm>
            <a:off x="4470400" y="6350000"/>
            <a:ext cx="1524000" cy="3048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
        <p:nvSpPr>
          <p:cNvPr id="48" name="TextBox 47">
            <a:extLst>
              <a:ext uri="{FF2B5EF4-FFF2-40B4-BE49-F238E27FC236}">
                <a16:creationId xmlns:a16="http://schemas.microsoft.com/office/drawing/2014/main" id="{7C750E6C-3190-417A-9454-77E07719DCF5}"/>
              </a:ext>
            </a:extLst>
          </p:cNvPr>
          <p:cNvSpPr txBox="1"/>
          <p:nvPr/>
        </p:nvSpPr>
        <p:spPr>
          <a:xfrm>
            <a:off x="6096000" y="6375400"/>
            <a:ext cx="5715000" cy="369332"/>
          </a:xfrm>
          <a:prstGeom prst="rect">
            <a:avLst/>
          </a:prstGeom>
          <a:noFill/>
        </p:spPr>
        <p:txBody>
          <a:bodyPr vert="horz" wrap="square" lIns="50800" tIns="25400" rIns="50800" bIns="25400" rtlCol="0">
            <a:noAutofit/>
          </a:bodyPr>
          <a:lstStyle/>
          <a:p>
            <a:r>
              <a:rPr lang="en-US" sz="900">
                <a:solidFill>
                  <a:srgbClr val="8A97A8"/>
                </a:solidFill>
                <a:latin typeface="Calibri" panose="020F0502020204030204" pitchFamily="34" charset="0"/>
              </a:rPr>
              <a:t>Note: KRISAv2 Beta renumbers deliverables in its chapters; links follow the published D01 to D18 template files.</a:t>
            </a:r>
            <a:endParaRPr lang="en-MY" sz="900">
              <a:solidFill>
                <a:srgbClr val="8A97A8"/>
              </a:solidFill>
              <a:latin typeface="Calibri" panose="020F0502020204030204" pitchFamily="34" charset="0"/>
            </a:endParaRPr>
          </a:p>
        </p:txBody>
      </p:sp>
    </p:spTree>
    <p:extLst>
      <p:ext uri="{BB962C8B-B14F-4D97-AF65-F5344CB8AC3E}">
        <p14:creationId xmlns:p14="http://schemas.microsoft.com/office/powerpoint/2010/main" val="3308920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777240"/>
            <a:ext cx="7315200" cy="320040"/>
          </a:xfrm>
          <a:prstGeom prst="rect">
            <a:avLst/>
          </a:prstGeom>
          <a:noFill/>
          <a:ln/>
        </p:spPr>
        <p:txBody>
          <a:bodyPr wrap="square" lIns="0" tIns="0" rIns="0" bIns="0" rtlCol="0" anchor="ctr"/>
          <a:lstStyle/>
          <a:p>
            <a:pPr marL="0" indent="0">
              <a:buNone/>
            </a:pPr>
            <a:r>
              <a:rPr lang="en-US" sz="1100" b="1" kern="0" spc="200" dirty="0">
                <a:solidFill>
                  <a:srgbClr val="7FC6DE"/>
                </a:solidFill>
                <a:latin typeface="Courier New" pitchFamily="34" charset="0"/>
                <a:ea typeface="Courier New" pitchFamily="34" charset="-122"/>
                <a:cs typeface="Courier New" pitchFamily="34" charset="-120"/>
              </a:rPr>
              <a:t>MODULE 03 · RECAP</a:t>
            </a:r>
            <a:endParaRPr lang="en-US" sz="1100" dirty="0"/>
          </a:p>
        </p:txBody>
      </p:sp>
      <p:sp>
        <p:nvSpPr>
          <p:cNvPr id="4" name="Text 1"/>
          <p:cNvSpPr/>
          <p:nvPr/>
        </p:nvSpPr>
        <p:spPr>
          <a:xfrm>
            <a:off x="640080" y="1143000"/>
            <a:ext cx="10515600" cy="777240"/>
          </a:xfrm>
          <a:prstGeom prst="rect">
            <a:avLst/>
          </a:prstGeom>
          <a:noFill/>
          <a:ln/>
        </p:spPr>
        <p:txBody>
          <a:bodyPr wrap="square" lIns="0" tIns="0" rIns="0" bIns="0" rtlCol="0" anchor="ctr"/>
          <a:lstStyle/>
          <a:p>
            <a:pPr marL="0" indent="0">
              <a:lnSpc>
                <a:spcPct val="100000"/>
              </a:lnSpc>
              <a:buNone/>
            </a:pPr>
            <a:r>
              <a:rPr lang="en-US" sz="3300" b="1" dirty="0">
                <a:solidFill>
                  <a:srgbClr val="FFFFFF"/>
                </a:solidFill>
                <a:latin typeface="Arial" pitchFamily="34" charset="0"/>
                <a:ea typeface="Arial" pitchFamily="34" charset="-122"/>
                <a:cs typeface="Arial" pitchFamily="34" charset="-120"/>
              </a:rPr>
              <a:t>Prevent early. Secure by design. Test by risk.</a:t>
            </a:r>
            <a:endParaRPr lang="en-US" sz="3300" dirty="0"/>
          </a:p>
        </p:txBody>
      </p:sp>
      <p:sp>
        <p:nvSpPr>
          <p:cNvPr id="5" name="Shape 2"/>
          <p:cNvSpPr/>
          <p:nvPr/>
        </p:nvSpPr>
        <p:spPr>
          <a:xfrm>
            <a:off x="640080" y="2286000"/>
            <a:ext cx="3502152" cy="1965960"/>
          </a:xfrm>
          <a:prstGeom prst="roundRect">
            <a:avLst>
              <a:gd name="adj" fmla="val 4651"/>
            </a:avLst>
          </a:prstGeom>
          <a:solidFill>
            <a:srgbClr val="14315B"/>
          </a:solidFill>
          <a:ln w="12700">
            <a:solidFill>
              <a:srgbClr val="335688"/>
            </a:solidFill>
            <a:prstDash val="solid"/>
          </a:ln>
        </p:spPr>
      </p:sp>
      <p:sp>
        <p:nvSpPr>
          <p:cNvPr id="6" name="Shape 3"/>
          <p:cNvSpPr/>
          <p:nvPr/>
        </p:nvSpPr>
        <p:spPr>
          <a:xfrm>
            <a:off x="877824" y="2523744"/>
            <a:ext cx="621792" cy="621792"/>
          </a:xfrm>
          <a:prstGeom prst="ellipse">
            <a:avLst/>
          </a:prstGeom>
          <a:solidFill>
            <a:srgbClr val="1F6F8B"/>
          </a:solidFill>
          <a:ln/>
        </p:spPr>
      </p:sp>
      <p:pic>
        <p:nvPicPr>
          <p:cNvPr id="7" name="Image 1" descr="preencoded.png"/>
          <p:cNvPicPr>
            <a:picLocks noChangeAspect="1"/>
          </p:cNvPicPr>
          <p:nvPr/>
        </p:nvPicPr>
        <p:blipFill>
          <a:blip r:embed="rId4"/>
          <a:stretch>
            <a:fillRect/>
          </a:stretch>
        </p:blipFill>
        <p:spPr>
          <a:xfrm>
            <a:off x="1025500" y="2671420"/>
            <a:ext cx="326441" cy="326441"/>
          </a:xfrm>
          <a:prstGeom prst="rect">
            <a:avLst/>
          </a:prstGeom>
        </p:spPr>
      </p:pic>
      <p:sp>
        <p:nvSpPr>
          <p:cNvPr id="8" name="Text 4"/>
          <p:cNvSpPr/>
          <p:nvPr/>
        </p:nvSpPr>
        <p:spPr>
          <a:xfrm>
            <a:off x="914400" y="3200400"/>
            <a:ext cx="2953512" cy="502920"/>
          </a:xfrm>
          <a:prstGeom prst="rect">
            <a:avLst/>
          </a:prstGeom>
          <a:noFill/>
          <a:ln/>
        </p:spPr>
        <p:txBody>
          <a:bodyPr wrap="square" lIns="0" tIns="0" rIns="0" bIns="0" rtlCol="0" anchor="ctr"/>
          <a:lstStyle/>
          <a:p>
            <a:pPr marL="0" indent="0">
              <a:lnSpc>
                <a:spcPct val="98000"/>
              </a:lnSpc>
              <a:buNone/>
            </a:pPr>
            <a:r>
              <a:rPr lang="en-US" sz="1500" b="1" dirty="0">
                <a:solidFill>
                  <a:srgbClr val="FFFFFF"/>
                </a:solidFill>
                <a:latin typeface="Arial" pitchFamily="34" charset="0"/>
                <a:ea typeface="Arial" pitchFamily="34" charset="-122"/>
                <a:cs typeface="Arial" pitchFamily="34" charset="-120"/>
              </a:rPr>
              <a:t>Prevention beats detection</a:t>
            </a:r>
            <a:endParaRPr lang="en-US" sz="1500" dirty="0"/>
          </a:p>
        </p:txBody>
      </p:sp>
      <p:sp>
        <p:nvSpPr>
          <p:cNvPr id="9" name="Text 5"/>
          <p:cNvSpPr/>
          <p:nvPr/>
        </p:nvSpPr>
        <p:spPr>
          <a:xfrm>
            <a:off x="914400" y="3657600"/>
            <a:ext cx="2999232" cy="548640"/>
          </a:xfrm>
          <a:prstGeom prst="rect">
            <a:avLst/>
          </a:prstGeom>
          <a:noFill/>
          <a:ln/>
        </p:spPr>
        <p:txBody>
          <a:bodyPr wrap="square" lIns="0" tIns="0" rIns="0" bIns="0" rtlCol="0" anchor="ctr"/>
          <a:lstStyle/>
          <a:p>
            <a:pPr marL="0" indent="0">
              <a:lnSpc>
                <a:spcPct val="105000"/>
              </a:lnSpc>
              <a:buNone/>
            </a:pPr>
            <a:r>
              <a:rPr lang="en-US" sz="1150" dirty="0">
                <a:solidFill>
                  <a:srgbClr val="C9D6EC"/>
                </a:solidFill>
                <a:latin typeface="Calibri" pitchFamily="34" charset="0"/>
                <a:ea typeface="Calibri" pitchFamily="34" charset="-122"/>
                <a:cs typeface="Calibri" pitchFamily="34" charset="-120"/>
              </a:rPr>
              <a:t>The cheapest defect is one caught while the design is still on paper.</a:t>
            </a:r>
            <a:endParaRPr lang="en-US" sz="1150" dirty="0"/>
          </a:p>
        </p:txBody>
      </p:sp>
      <p:sp>
        <p:nvSpPr>
          <p:cNvPr id="10" name="Shape 6"/>
          <p:cNvSpPr/>
          <p:nvPr/>
        </p:nvSpPr>
        <p:spPr>
          <a:xfrm>
            <a:off x="4343400" y="2286000"/>
            <a:ext cx="3502152" cy="1965960"/>
          </a:xfrm>
          <a:prstGeom prst="roundRect">
            <a:avLst>
              <a:gd name="adj" fmla="val 4651"/>
            </a:avLst>
          </a:prstGeom>
          <a:solidFill>
            <a:srgbClr val="14315B"/>
          </a:solidFill>
          <a:ln w="12700">
            <a:solidFill>
              <a:srgbClr val="335688"/>
            </a:solidFill>
            <a:prstDash val="solid"/>
          </a:ln>
        </p:spPr>
      </p:sp>
      <p:sp>
        <p:nvSpPr>
          <p:cNvPr id="11" name="Shape 7"/>
          <p:cNvSpPr/>
          <p:nvPr/>
        </p:nvSpPr>
        <p:spPr>
          <a:xfrm>
            <a:off x="4581144" y="2523744"/>
            <a:ext cx="621792" cy="621792"/>
          </a:xfrm>
          <a:prstGeom prst="ellipse">
            <a:avLst/>
          </a:prstGeom>
          <a:solidFill>
            <a:srgbClr val="1F6F8B"/>
          </a:solidFill>
          <a:ln/>
        </p:spPr>
      </p:sp>
      <p:pic>
        <p:nvPicPr>
          <p:cNvPr id="12" name="Image 2" descr="preencoded.png"/>
          <p:cNvPicPr>
            <a:picLocks noChangeAspect="1"/>
          </p:cNvPicPr>
          <p:nvPr/>
        </p:nvPicPr>
        <p:blipFill>
          <a:blip r:embed="rId5"/>
          <a:stretch>
            <a:fillRect/>
          </a:stretch>
        </p:blipFill>
        <p:spPr>
          <a:xfrm>
            <a:off x="4728820" y="2671420"/>
            <a:ext cx="326441" cy="326441"/>
          </a:xfrm>
          <a:prstGeom prst="rect">
            <a:avLst/>
          </a:prstGeom>
        </p:spPr>
      </p:pic>
      <p:sp>
        <p:nvSpPr>
          <p:cNvPr id="13" name="Text 8"/>
          <p:cNvSpPr/>
          <p:nvPr/>
        </p:nvSpPr>
        <p:spPr>
          <a:xfrm>
            <a:off x="4617720" y="3200400"/>
            <a:ext cx="2953512" cy="502920"/>
          </a:xfrm>
          <a:prstGeom prst="rect">
            <a:avLst/>
          </a:prstGeom>
          <a:noFill/>
          <a:ln/>
        </p:spPr>
        <p:txBody>
          <a:bodyPr wrap="square" lIns="0" tIns="0" rIns="0" bIns="0" rtlCol="0" anchor="ctr"/>
          <a:lstStyle/>
          <a:p>
            <a:pPr marL="0" indent="0">
              <a:lnSpc>
                <a:spcPct val="98000"/>
              </a:lnSpc>
              <a:buNone/>
            </a:pPr>
            <a:r>
              <a:rPr lang="en-US" sz="1500" b="1" dirty="0">
                <a:solidFill>
                  <a:srgbClr val="FFFFFF"/>
                </a:solidFill>
                <a:latin typeface="Arial" pitchFamily="34" charset="0"/>
                <a:ea typeface="Arial" pitchFamily="34" charset="-122"/>
                <a:cs typeface="Arial" pitchFamily="34" charset="-120"/>
              </a:rPr>
              <a:t>Security is a design decision</a:t>
            </a:r>
            <a:endParaRPr lang="en-US" sz="1500" dirty="0"/>
          </a:p>
        </p:txBody>
      </p:sp>
      <p:sp>
        <p:nvSpPr>
          <p:cNvPr id="14" name="Text 9"/>
          <p:cNvSpPr/>
          <p:nvPr/>
        </p:nvSpPr>
        <p:spPr>
          <a:xfrm>
            <a:off x="4617720" y="3657600"/>
            <a:ext cx="2999232" cy="548640"/>
          </a:xfrm>
          <a:prstGeom prst="rect">
            <a:avLst/>
          </a:prstGeom>
          <a:noFill/>
          <a:ln/>
        </p:spPr>
        <p:txBody>
          <a:bodyPr wrap="square" lIns="0" tIns="0" rIns="0" bIns="0" rtlCol="0" anchor="ctr"/>
          <a:lstStyle/>
          <a:p>
            <a:pPr marL="0" indent="0">
              <a:lnSpc>
                <a:spcPct val="105000"/>
              </a:lnSpc>
              <a:buNone/>
            </a:pPr>
            <a:r>
              <a:rPr lang="en-US" sz="1150" dirty="0">
                <a:solidFill>
                  <a:srgbClr val="C9D6EC"/>
                </a:solidFill>
                <a:latin typeface="Calibri" pitchFamily="34" charset="0"/>
                <a:ea typeface="Calibri" pitchFamily="34" charset="-122"/>
                <a:cs typeface="Calibri" pitchFamily="34" charset="-120"/>
              </a:rPr>
              <a:t>Review against OWASP Top 10 : 2025 and threat-model with STRIDE.</a:t>
            </a:r>
            <a:endParaRPr lang="en-US" sz="1150" dirty="0"/>
          </a:p>
        </p:txBody>
      </p:sp>
      <p:sp>
        <p:nvSpPr>
          <p:cNvPr id="15" name="Shape 10"/>
          <p:cNvSpPr/>
          <p:nvPr/>
        </p:nvSpPr>
        <p:spPr>
          <a:xfrm>
            <a:off x="8046720" y="2286000"/>
            <a:ext cx="3502152" cy="1965960"/>
          </a:xfrm>
          <a:prstGeom prst="roundRect">
            <a:avLst>
              <a:gd name="adj" fmla="val 4651"/>
            </a:avLst>
          </a:prstGeom>
          <a:solidFill>
            <a:srgbClr val="14315B"/>
          </a:solidFill>
          <a:ln w="12700">
            <a:solidFill>
              <a:srgbClr val="335688"/>
            </a:solidFill>
            <a:prstDash val="solid"/>
          </a:ln>
        </p:spPr>
      </p:sp>
      <p:sp>
        <p:nvSpPr>
          <p:cNvPr id="16" name="Shape 11"/>
          <p:cNvSpPr/>
          <p:nvPr/>
        </p:nvSpPr>
        <p:spPr>
          <a:xfrm>
            <a:off x="8284464" y="2523744"/>
            <a:ext cx="621792" cy="621792"/>
          </a:xfrm>
          <a:prstGeom prst="ellipse">
            <a:avLst/>
          </a:prstGeom>
          <a:solidFill>
            <a:srgbClr val="1F6F8B"/>
          </a:solidFill>
          <a:ln/>
        </p:spPr>
      </p:sp>
      <p:pic>
        <p:nvPicPr>
          <p:cNvPr id="17" name="Image 3" descr="preencoded.png"/>
          <p:cNvPicPr>
            <a:picLocks noChangeAspect="1"/>
          </p:cNvPicPr>
          <p:nvPr/>
        </p:nvPicPr>
        <p:blipFill>
          <a:blip r:embed="rId6"/>
          <a:stretch>
            <a:fillRect/>
          </a:stretch>
        </p:blipFill>
        <p:spPr>
          <a:xfrm>
            <a:off x="8432140" y="2671420"/>
            <a:ext cx="326441" cy="326441"/>
          </a:xfrm>
          <a:prstGeom prst="rect">
            <a:avLst/>
          </a:prstGeom>
        </p:spPr>
      </p:pic>
      <p:sp>
        <p:nvSpPr>
          <p:cNvPr id="18" name="Text 12"/>
          <p:cNvSpPr/>
          <p:nvPr/>
        </p:nvSpPr>
        <p:spPr>
          <a:xfrm>
            <a:off x="8321040" y="3200400"/>
            <a:ext cx="2953512" cy="502920"/>
          </a:xfrm>
          <a:prstGeom prst="rect">
            <a:avLst/>
          </a:prstGeom>
          <a:noFill/>
          <a:ln/>
        </p:spPr>
        <p:txBody>
          <a:bodyPr wrap="square" lIns="0" tIns="0" rIns="0" bIns="0" rtlCol="0" anchor="ctr"/>
          <a:lstStyle/>
          <a:p>
            <a:pPr marL="0" indent="0">
              <a:lnSpc>
                <a:spcPct val="98000"/>
              </a:lnSpc>
              <a:buNone/>
            </a:pPr>
            <a:r>
              <a:rPr lang="en-US" sz="1500" b="1" dirty="0">
                <a:solidFill>
                  <a:srgbClr val="FFFFFF"/>
                </a:solidFill>
                <a:latin typeface="Arial" pitchFamily="34" charset="0"/>
                <a:ea typeface="Arial" pitchFamily="34" charset="-122"/>
                <a:cs typeface="Arial" pitchFamily="34" charset="-120"/>
              </a:rPr>
              <a:t>Test by risk</a:t>
            </a:r>
            <a:endParaRPr lang="en-US" sz="1500" dirty="0"/>
          </a:p>
        </p:txBody>
      </p:sp>
      <p:sp>
        <p:nvSpPr>
          <p:cNvPr id="19" name="Text 13"/>
          <p:cNvSpPr/>
          <p:nvPr/>
        </p:nvSpPr>
        <p:spPr>
          <a:xfrm>
            <a:off x="8321040" y="3657600"/>
            <a:ext cx="2999232" cy="548640"/>
          </a:xfrm>
          <a:prstGeom prst="rect">
            <a:avLst/>
          </a:prstGeom>
          <a:noFill/>
          <a:ln/>
        </p:spPr>
        <p:txBody>
          <a:bodyPr wrap="square" lIns="0" tIns="0" rIns="0" bIns="0" rtlCol="0" anchor="ctr"/>
          <a:lstStyle/>
          <a:p>
            <a:pPr marL="0" indent="0">
              <a:lnSpc>
                <a:spcPct val="105000"/>
              </a:lnSpc>
              <a:buNone/>
            </a:pPr>
            <a:r>
              <a:rPr lang="en-US" sz="1150" dirty="0">
                <a:solidFill>
                  <a:srgbClr val="C9D6EC"/>
                </a:solidFill>
                <a:latin typeface="Calibri" pitchFamily="34" charset="0"/>
                <a:ea typeface="Calibri" pitchFamily="34" charset="-122"/>
                <a:cs typeface="Calibri" pitchFamily="34" charset="-120"/>
              </a:rPr>
              <a:t>Likelihood × impact tells you exactly where to aim the deepest testing.</a:t>
            </a:r>
            <a:endParaRPr lang="en-US" sz="1150" dirty="0"/>
          </a:p>
        </p:txBody>
      </p:sp>
      <p:sp>
        <p:nvSpPr>
          <p:cNvPr id="20" name="Shape 14"/>
          <p:cNvSpPr/>
          <p:nvPr/>
        </p:nvSpPr>
        <p:spPr>
          <a:xfrm>
            <a:off x="640080" y="4617720"/>
            <a:ext cx="10908792" cy="640080"/>
          </a:xfrm>
          <a:prstGeom prst="roundRect">
            <a:avLst>
              <a:gd name="adj" fmla="val 11429"/>
            </a:avLst>
          </a:prstGeom>
          <a:solidFill>
            <a:srgbClr val="1F6F8B"/>
          </a:solidFill>
          <a:ln/>
        </p:spPr>
      </p:sp>
      <p:sp>
        <p:nvSpPr>
          <p:cNvPr id="21" name="Text 15"/>
          <p:cNvSpPr/>
          <p:nvPr/>
        </p:nvSpPr>
        <p:spPr>
          <a:xfrm>
            <a:off x="960120" y="4617720"/>
            <a:ext cx="10360152" cy="640080"/>
          </a:xfrm>
          <a:prstGeom prst="rect">
            <a:avLst/>
          </a:prstGeom>
          <a:noFill/>
          <a:ln/>
        </p:spPr>
        <p:txBody>
          <a:bodyPr wrap="square" lIns="0" tIns="0" rIns="0" bIns="0" rtlCol="0" anchor="ctr"/>
          <a:lstStyle/>
          <a:p>
            <a:pPr marL="0" indent="0">
              <a:buNone/>
            </a:pPr>
            <a:r>
              <a:rPr lang="en-US" sz="1200" b="1" kern="0" spc="100">
                <a:solidFill>
                  <a:srgbClr val="0A2338"/>
                </a:solidFill>
                <a:latin typeface="Courier New" pitchFamily="34" charset="0"/>
                <a:ea typeface="Courier New" pitchFamily="34" charset="-122"/>
                <a:cs typeface="Courier New" pitchFamily="34" charset="-120"/>
              </a:rPr>
              <a:t>NEXT  to  </a:t>
            </a:r>
            <a:r>
              <a:rPr lang="en-US" sz="1400" b="1" dirty="0">
                <a:solidFill>
                  <a:srgbClr val="FFFFFF"/>
                </a:solidFill>
                <a:latin typeface="Calibri" pitchFamily="34" charset="0"/>
                <a:ea typeface="Calibri" pitchFamily="34" charset="-122"/>
                <a:cs typeface="Calibri" pitchFamily="34" charset="-120"/>
              </a:rPr>
              <a:t>Module 4 · Test Design &amp; </a:t>
            </a:r>
            <a:r>
              <a:rPr lang="en-US" sz="1400" b="1">
                <a:solidFill>
                  <a:srgbClr val="FFFFFF"/>
                </a:solidFill>
                <a:latin typeface="Calibri" pitchFamily="34" charset="0"/>
                <a:ea typeface="Calibri" pitchFamily="34" charset="-122"/>
                <a:cs typeface="Calibri" pitchFamily="34" charset="-120"/>
              </a:rPr>
              <a:t>Test Management, your </a:t>
            </a:r>
            <a:r>
              <a:rPr lang="en-US" sz="1400" b="1" dirty="0">
                <a:solidFill>
                  <a:srgbClr val="FFFFFF"/>
                </a:solidFill>
                <a:latin typeface="Calibri" pitchFamily="34" charset="0"/>
                <a:ea typeface="Calibri" pitchFamily="34" charset="-122"/>
                <a:cs typeface="Calibri" pitchFamily="34" charset="-120"/>
              </a:rPr>
              <a:t>risk ranking decides which cases to write first.</a:t>
            </a:r>
            <a:endParaRPr lang="en-US" sz="1200" dirty="0"/>
          </a:p>
        </p:txBody>
      </p:sp>
      <p:sp>
        <p:nvSpPr>
          <p:cNvPr id="22" name="Text 16"/>
          <p:cNvSpPr/>
          <p:nvPr/>
        </p:nvSpPr>
        <p:spPr>
          <a:xfrm>
            <a:off x="640080" y="5532120"/>
            <a:ext cx="5486400" cy="320040"/>
          </a:xfrm>
          <a:prstGeom prst="rect">
            <a:avLst/>
          </a:prstGeom>
          <a:noFill/>
          <a:ln/>
        </p:spPr>
        <p:txBody>
          <a:bodyPr wrap="square" lIns="0" tIns="0" rIns="0" bIns="0" rtlCol="0" anchor="ctr"/>
          <a:lstStyle/>
          <a:p>
            <a:pPr marL="0" indent="0">
              <a:buNone/>
            </a:pPr>
            <a:r>
              <a:rPr lang="en-US" sz="1500" b="1" dirty="0">
                <a:solidFill>
                  <a:srgbClr val="FFFFFF"/>
                </a:solidFill>
                <a:latin typeface="Arial" pitchFamily="34" charset="0"/>
                <a:ea typeface="Arial" pitchFamily="34" charset="-122"/>
                <a:cs typeface="Arial" pitchFamily="34" charset="-120"/>
              </a:rPr>
              <a:t>Al-Abrar bin Abdul Wahid</a:t>
            </a:r>
            <a:endParaRPr lang="en-US" sz="1500" dirty="0"/>
          </a:p>
        </p:txBody>
      </p:sp>
      <p:sp>
        <p:nvSpPr>
          <p:cNvPr id="23" name="Text 17"/>
          <p:cNvSpPr/>
          <p:nvPr/>
        </p:nvSpPr>
        <p:spPr>
          <a:xfrm>
            <a:off x="640080" y="5852160"/>
            <a:ext cx="5486400" cy="274320"/>
          </a:xfrm>
          <a:prstGeom prst="rect">
            <a:avLst/>
          </a:prstGeom>
          <a:noFill/>
          <a:ln/>
        </p:spPr>
        <p:txBody>
          <a:bodyPr wrap="square" lIns="0" tIns="0" rIns="0" bIns="0" rtlCol="0" anchor="ctr"/>
          <a:lstStyle/>
          <a:p>
            <a:pPr marL="0" indent="0">
              <a:buNone/>
            </a:pPr>
            <a:r>
              <a:rPr lang="en-US" sz="950" dirty="0">
                <a:solidFill>
                  <a:srgbClr val="86A2CC"/>
                </a:solidFill>
                <a:latin typeface="Courier New" pitchFamily="34" charset="0"/>
                <a:ea typeface="Courier New" pitchFamily="34" charset="-122"/>
                <a:cs typeface="Courier New" pitchFamily="34" charset="-120"/>
              </a:rPr>
              <a:t>SQA Trainer · Aligned to KRISA 2.0 (JDN)</a:t>
            </a:r>
            <a:endParaRPr lang="en-US" sz="950" dirty="0"/>
          </a:p>
        </p:txBody>
      </p:sp>
      <p:pic>
        <p:nvPicPr>
          <p:cNvPr id="24" name="Image 4" descr="preencoded.png"/>
          <p:cNvPicPr>
            <a:picLocks noChangeAspect="1"/>
          </p:cNvPicPr>
          <p:nvPr/>
        </p:nvPicPr>
        <p:blipFill>
          <a:blip r:embed="rId7"/>
          <a:stretch>
            <a:fillRect/>
          </a:stretch>
        </p:blipFill>
        <p:spPr>
          <a:xfrm>
            <a:off x="6309360" y="5779008"/>
            <a:ext cx="201168" cy="201168"/>
          </a:xfrm>
          <a:prstGeom prst="rect">
            <a:avLst/>
          </a:prstGeom>
        </p:spPr>
      </p:pic>
      <p:sp>
        <p:nvSpPr>
          <p:cNvPr id="25" name="Text 18"/>
          <p:cNvSpPr/>
          <p:nvPr/>
        </p:nvSpPr>
        <p:spPr>
          <a:xfrm>
            <a:off x="6583680" y="5687568"/>
            <a:ext cx="2286000" cy="411480"/>
          </a:xfrm>
          <a:prstGeom prst="rect">
            <a:avLst/>
          </a:prstGeom>
          <a:noFill/>
          <a:ln/>
        </p:spPr>
        <p:txBody>
          <a:bodyPr wrap="square" lIns="0" tIns="0" rIns="0" bIns="0" rtlCol="0" anchor="ctr"/>
          <a:lstStyle/>
          <a:p>
            <a:pPr marL="0" indent="0">
              <a:buNone/>
            </a:pPr>
            <a:r>
              <a:rPr lang="en-US" sz="1000" dirty="0">
                <a:solidFill>
                  <a:srgbClr val="C9D6EC"/>
                </a:solidFill>
                <a:latin typeface="Courier New" pitchFamily="34" charset="0"/>
                <a:ea typeface="Courier New" pitchFamily="34" charset="-122"/>
                <a:cs typeface="Courier New" pitchFamily="34" charset="-120"/>
              </a:rPr>
              <a:t>abrar.abdulwahid@gmail.com</a:t>
            </a:r>
            <a:endParaRPr lang="en-US" sz="1000" dirty="0"/>
          </a:p>
        </p:txBody>
      </p:sp>
      <p:pic>
        <p:nvPicPr>
          <p:cNvPr id="26" name="Image 5" descr="preencoded.png"/>
          <p:cNvPicPr>
            <a:picLocks noChangeAspect="1"/>
          </p:cNvPicPr>
          <p:nvPr/>
        </p:nvPicPr>
        <p:blipFill>
          <a:blip r:embed="rId8"/>
          <a:stretch>
            <a:fillRect/>
          </a:stretch>
        </p:blipFill>
        <p:spPr>
          <a:xfrm>
            <a:off x="8692286" y="5779008"/>
            <a:ext cx="201168" cy="201168"/>
          </a:xfrm>
          <a:prstGeom prst="rect">
            <a:avLst/>
          </a:prstGeom>
        </p:spPr>
      </p:pic>
      <p:sp>
        <p:nvSpPr>
          <p:cNvPr id="27" name="Text 19"/>
          <p:cNvSpPr/>
          <p:nvPr/>
        </p:nvSpPr>
        <p:spPr>
          <a:xfrm>
            <a:off x="8966606" y="5687568"/>
            <a:ext cx="2286000" cy="411480"/>
          </a:xfrm>
          <a:prstGeom prst="rect">
            <a:avLst/>
          </a:prstGeom>
          <a:noFill/>
          <a:ln/>
        </p:spPr>
        <p:txBody>
          <a:bodyPr wrap="square" lIns="0" tIns="0" rIns="0" bIns="0" rtlCol="0" anchor="ctr"/>
          <a:lstStyle/>
          <a:p>
            <a:pPr marL="0" indent="0">
              <a:buNone/>
            </a:pPr>
            <a:r>
              <a:rPr lang="en-US" sz="1000" dirty="0">
                <a:solidFill>
                  <a:srgbClr val="C9D6EC"/>
                </a:solidFill>
                <a:latin typeface="Courier New" pitchFamily="34" charset="0"/>
                <a:ea typeface="Courier New" pitchFamily="34" charset="-122"/>
                <a:cs typeface="Courier New" pitchFamily="34" charset="-120"/>
              </a:rPr>
              <a:t>+60 13-283 5415</a:t>
            </a:r>
            <a:endParaRPr lang="en-US" sz="1000" dirty="0"/>
          </a:p>
        </p:txBody>
      </p:sp>
      <p:pic>
        <p:nvPicPr>
          <p:cNvPr id="28" name="Image 6" descr="preencoded.png"/>
          <p:cNvPicPr>
            <a:picLocks noChangeAspect="1"/>
          </p:cNvPicPr>
          <p:nvPr/>
        </p:nvPicPr>
        <p:blipFill>
          <a:blip r:embed="rId9"/>
          <a:stretch>
            <a:fillRect/>
          </a:stretch>
        </p:blipFill>
        <p:spPr>
          <a:xfrm>
            <a:off x="10260482" y="5779008"/>
            <a:ext cx="201168" cy="201168"/>
          </a:xfrm>
          <a:prstGeom prst="rect">
            <a:avLst/>
          </a:prstGeom>
        </p:spPr>
      </p:pic>
      <p:sp>
        <p:nvSpPr>
          <p:cNvPr id="29" name="Text 20"/>
          <p:cNvSpPr/>
          <p:nvPr/>
        </p:nvSpPr>
        <p:spPr>
          <a:xfrm>
            <a:off x="10534802" y="5687568"/>
            <a:ext cx="2286000" cy="411480"/>
          </a:xfrm>
          <a:prstGeom prst="rect">
            <a:avLst/>
          </a:prstGeom>
          <a:noFill/>
          <a:ln/>
        </p:spPr>
        <p:txBody>
          <a:bodyPr wrap="square" lIns="0" tIns="0" rIns="0" bIns="0" rtlCol="0" anchor="ctr"/>
          <a:lstStyle/>
          <a:p>
            <a:pPr marL="0" indent="0">
              <a:buNone/>
            </a:pPr>
            <a:r>
              <a:rPr lang="en-US" sz="1000" dirty="0">
                <a:solidFill>
                  <a:srgbClr val="C9D6EC"/>
                </a:solidFill>
                <a:latin typeface="Courier New" pitchFamily="34" charset="0"/>
                <a:ea typeface="Courier New" pitchFamily="34" charset="-122"/>
                <a:cs typeface="Courier New" pitchFamily="34" charset="-120"/>
              </a:rPr>
              <a:t>LinkedIn</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F1620"/>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E0A5C0-6195-40FE-8BE1-EA4E2F58633E}"/>
              </a:ext>
            </a:extLst>
          </p:cNvPr>
          <p:cNvSpPr/>
          <p:nvPr/>
        </p:nvSpPr>
        <p:spPr>
          <a:xfrm>
            <a:off x="0" y="0"/>
            <a:ext cx="152400" cy="6858000"/>
          </a:xfrm>
          <a:prstGeom prst="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ACED1C08-76C9-4AA0-A3CD-4B6BA9C30873}"/>
              </a:ext>
            </a:extLst>
          </p:cNvPr>
          <p:cNvSpPr txBox="1"/>
          <p:nvPr/>
        </p:nvSpPr>
        <p:spPr>
          <a:xfrm>
            <a:off x="762000" y="889000"/>
            <a:ext cx="10668000" cy="369332"/>
          </a:xfrm>
          <a:prstGeom prst="rect">
            <a:avLst/>
          </a:prstGeom>
          <a:noFill/>
        </p:spPr>
        <p:txBody>
          <a:bodyPr vert="horz" wrap="square" lIns="50800" tIns="25400" rIns="50800" bIns="25400" rtlCol="0">
            <a:noAutofit/>
          </a:bodyPr>
          <a:lstStyle/>
          <a:p>
            <a:r>
              <a:rPr lang="sv-SE" sz="1300" b="1">
                <a:solidFill>
                  <a:srgbClr val="C98FB0"/>
                </a:solidFill>
                <a:latin typeface="Calibri" panose="020F0502020204030204" pitchFamily="34" charset="0"/>
              </a:rPr>
              <a:t>M03 · W03 · 20 MINUTES · Hari 1, 15:05 hingga 15:25</a:t>
            </a:r>
            <a:endParaRPr lang="en-MY" sz="1300" b="1">
              <a:solidFill>
                <a:srgbClr val="C98FB0"/>
              </a:solidFill>
              <a:latin typeface="Calibri" panose="020F0502020204030204" pitchFamily="34" charset="0"/>
            </a:endParaRPr>
          </a:p>
        </p:txBody>
      </p:sp>
      <p:sp>
        <p:nvSpPr>
          <p:cNvPr id="4" name="TextBox 3">
            <a:extLst>
              <a:ext uri="{FF2B5EF4-FFF2-40B4-BE49-F238E27FC236}">
                <a16:creationId xmlns:a16="http://schemas.microsoft.com/office/drawing/2014/main" id="{8893BE0E-194D-408F-A1E0-8E46B15015D7}"/>
              </a:ext>
            </a:extLst>
          </p:cNvPr>
          <p:cNvSpPr txBox="1"/>
          <p:nvPr/>
        </p:nvSpPr>
        <p:spPr>
          <a:xfrm>
            <a:off x="762000" y="1270000"/>
            <a:ext cx="10668000" cy="369332"/>
          </a:xfrm>
          <a:prstGeom prst="rect">
            <a:avLst/>
          </a:prstGeom>
          <a:noFill/>
        </p:spPr>
        <p:txBody>
          <a:bodyPr vert="horz" wrap="square" lIns="50800" tIns="25400" rIns="50800" bIns="25400" rtlCol="0">
            <a:noAutofit/>
          </a:bodyPr>
          <a:lstStyle/>
          <a:p>
            <a:r>
              <a:rPr lang="en-MY" sz="4000" b="1">
                <a:solidFill>
                  <a:srgbClr val="FFFFFF"/>
                </a:solidFill>
                <a:latin typeface="Calibri" panose="020F0502020204030204" pitchFamily="34" charset="0"/>
              </a:rPr>
              <a:t>Hands-On SQA-AI Assistant Workshop</a:t>
            </a:r>
          </a:p>
        </p:txBody>
      </p:sp>
      <p:sp>
        <p:nvSpPr>
          <p:cNvPr id="5" name="TextBox 4">
            <a:extLst>
              <a:ext uri="{FF2B5EF4-FFF2-40B4-BE49-F238E27FC236}">
                <a16:creationId xmlns:a16="http://schemas.microsoft.com/office/drawing/2014/main" id="{23096C32-D2D6-4344-8EAF-682630A5EEE5}"/>
              </a:ext>
            </a:extLst>
          </p:cNvPr>
          <p:cNvSpPr txBox="1"/>
          <p:nvPr/>
        </p:nvSpPr>
        <p:spPr>
          <a:xfrm>
            <a:off x="762000" y="2095500"/>
            <a:ext cx="10668000" cy="369332"/>
          </a:xfrm>
          <a:prstGeom prst="rect">
            <a:avLst/>
          </a:prstGeom>
          <a:noFill/>
        </p:spPr>
        <p:txBody>
          <a:bodyPr vert="horz" wrap="square" lIns="50800" tIns="25400" rIns="50800" bIns="25400" rtlCol="0">
            <a:noAutofit/>
          </a:bodyPr>
          <a:lstStyle/>
          <a:p>
            <a:r>
              <a:rPr lang="en-US" sz="2600">
                <a:solidFill>
                  <a:srgbClr val="E9F0FA"/>
                </a:solidFill>
                <a:latin typeface="Calibri" panose="020F0502020204030204" pitchFamily="34" charset="0"/>
              </a:rPr>
              <a:t>AI design review and 5 x 5 risk register</a:t>
            </a:r>
            <a:endParaRPr lang="en-MY" sz="2600">
              <a:solidFill>
                <a:srgbClr val="E9F0FA"/>
              </a:solidFill>
              <a:latin typeface="Calibri" panose="020F0502020204030204" pitchFamily="34" charset="0"/>
            </a:endParaRPr>
          </a:p>
        </p:txBody>
      </p:sp>
      <p:sp>
        <p:nvSpPr>
          <p:cNvPr id="6" name="TextBox 5">
            <a:extLst>
              <a:ext uri="{FF2B5EF4-FFF2-40B4-BE49-F238E27FC236}">
                <a16:creationId xmlns:a16="http://schemas.microsoft.com/office/drawing/2014/main" id="{66CCDBE3-BF42-4310-A523-FC44AE26280E}"/>
              </a:ext>
            </a:extLst>
          </p:cNvPr>
          <p:cNvSpPr txBox="1"/>
          <p:nvPr/>
        </p:nvSpPr>
        <p:spPr>
          <a:xfrm>
            <a:off x="762000" y="2730500"/>
            <a:ext cx="9906000" cy="369332"/>
          </a:xfrm>
          <a:prstGeom prst="rect">
            <a:avLst/>
          </a:prstGeom>
          <a:noFill/>
        </p:spPr>
        <p:txBody>
          <a:bodyPr vert="horz" wrap="square" lIns="50800" tIns="25400" rIns="50800" bIns="25400" rtlCol="0">
            <a:noAutofit/>
          </a:bodyPr>
          <a:lstStyle/>
          <a:p>
            <a:r>
              <a:rPr lang="en-US" sz="1600">
                <a:solidFill>
                  <a:srgbClr val="C3CEDC"/>
                </a:solidFill>
                <a:latin typeface="Calibri" panose="020F0502020204030204" pitchFamily="34" charset="0"/>
              </a:rPr>
              <a:t>Review the ShopFast architecture and OpenAPI contract with the AI, challenge one finding for evidence, then build a scored risk register in PPrISA07 format.</a:t>
            </a:r>
            <a:endParaRPr lang="en-MY" sz="1600">
              <a:solidFill>
                <a:srgbClr val="C3CEDC"/>
              </a:solidFill>
              <a:latin typeface="Calibri" panose="020F0502020204030204" pitchFamily="34" charset="0"/>
            </a:endParaRPr>
          </a:p>
        </p:txBody>
      </p:sp>
      <p:sp>
        <p:nvSpPr>
          <p:cNvPr id="7" name="TextBox 6">
            <a:extLst>
              <a:ext uri="{FF2B5EF4-FFF2-40B4-BE49-F238E27FC236}">
                <a16:creationId xmlns:a16="http://schemas.microsoft.com/office/drawing/2014/main" id="{4B0ABF84-61EF-4424-9354-5AA48F0B89DD}"/>
              </a:ext>
            </a:extLst>
          </p:cNvPr>
          <p:cNvSpPr txBox="1"/>
          <p:nvPr/>
        </p:nvSpPr>
        <p:spPr>
          <a:xfrm>
            <a:off x="762000" y="4191000"/>
            <a:ext cx="10668000" cy="369332"/>
          </a:xfrm>
          <a:prstGeom prst="rect">
            <a:avLst/>
          </a:prstGeom>
          <a:noFill/>
        </p:spPr>
        <p:txBody>
          <a:bodyPr vert="horz" wrap="square" lIns="50800" tIns="25400" rIns="50800" bIns="25400" rtlCol="0">
            <a:noAutofit/>
          </a:bodyPr>
          <a:lstStyle/>
          <a:p>
            <a:r>
              <a:rPr lang="en-MY" sz="1100" b="1">
                <a:solidFill>
                  <a:srgbClr val="8A97A8"/>
                </a:solidFill>
                <a:latin typeface="Calibri" panose="020F0502020204030204" pitchFamily="34" charset="0"/>
              </a:rPr>
              <a:t>TOOL</a:t>
            </a:r>
          </a:p>
        </p:txBody>
      </p:sp>
      <p:sp>
        <p:nvSpPr>
          <p:cNvPr id="8" name="TextBox 7">
            <a:extLst>
              <a:ext uri="{FF2B5EF4-FFF2-40B4-BE49-F238E27FC236}">
                <a16:creationId xmlns:a16="http://schemas.microsoft.com/office/drawing/2014/main" id="{4453A021-3D31-4D74-822D-8D662E49B7CD}"/>
              </a:ext>
            </a:extLst>
          </p:cNvPr>
          <p:cNvSpPr txBox="1"/>
          <p:nvPr/>
        </p:nvSpPr>
        <p:spPr>
          <a:xfrm>
            <a:off x="762000" y="4419600"/>
            <a:ext cx="10668000" cy="369332"/>
          </a:xfrm>
          <a:prstGeom prst="rect">
            <a:avLst/>
          </a:prstGeom>
          <a:noFill/>
        </p:spPr>
        <p:txBody>
          <a:bodyPr vert="horz" wrap="square" lIns="50800" tIns="25400" rIns="50800" bIns="25400" rtlCol="0">
            <a:noAutofit/>
          </a:bodyPr>
          <a:lstStyle/>
          <a:p>
            <a:r>
              <a:rPr lang="en-US" sz="1400">
                <a:solidFill>
                  <a:srgbClr val="FFFFFF"/>
                </a:solidFill>
                <a:latin typeface="Calibri" panose="020F0502020204030204" pitchFamily="34" charset="0"/>
              </a:rPr>
              <a:t>opencode 1.18 in the lab folder  ·  model: Big Pickle via OpenCode Zen (free, no API key)  ·  synthetic ShopFast data only</a:t>
            </a:r>
            <a:endParaRPr lang="en-MY" sz="1400">
              <a:solidFill>
                <a:srgbClr val="FFFFFF"/>
              </a:solidFill>
              <a:latin typeface="Calibri" panose="020F0502020204030204" pitchFamily="34" charset="0"/>
            </a:endParaRPr>
          </a:p>
        </p:txBody>
      </p:sp>
      <p:sp>
        <p:nvSpPr>
          <p:cNvPr id="9" name="Rectangle: Rounded Corners 8">
            <a:hlinkClick r:id="rId3"/>
            <a:extLst>
              <a:ext uri="{FF2B5EF4-FFF2-40B4-BE49-F238E27FC236}">
                <a16:creationId xmlns:a16="http://schemas.microsoft.com/office/drawing/2014/main" id="{DB14C404-A288-4F3D-B051-96110BBEFE6C}"/>
              </a:ext>
            </a:extLst>
          </p:cNvPr>
          <p:cNvSpPr/>
          <p:nvPr/>
        </p:nvSpPr>
        <p:spPr>
          <a:xfrm>
            <a:off x="762000" y="5080000"/>
            <a:ext cx="2794000" cy="381000"/>
          </a:xfrm>
          <a:prstGeom prst="round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Step-by-step guide (web)</a:t>
            </a:r>
          </a:p>
        </p:txBody>
      </p:sp>
      <p:sp>
        <p:nvSpPr>
          <p:cNvPr id="10" name="Rectangle: Rounded Corners 9">
            <a:hlinkClick r:id="rId4"/>
            <a:extLst>
              <a:ext uri="{FF2B5EF4-FFF2-40B4-BE49-F238E27FC236}">
                <a16:creationId xmlns:a16="http://schemas.microsoft.com/office/drawing/2014/main" id="{24F110B3-6388-425B-BCCB-0CA1C3B42AF5}"/>
              </a:ext>
            </a:extLst>
          </p:cNvPr>
          <p:cNvSpPr/>
          <p:nvPr/>
        </p:nvSpPr>
        <p:spPr>
          <a:xfrm>
            <a:off x="3683000" y="5080000"/>
            <a:ext cx="2540000" cy="3810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Workshop slides (W03)</a:t>
            </a:r>
          </a:p>
        </p:txBody>
      </p:sp>
      <p:sp>
        <p:nvSpPr>
          <p:cNvPr id="11" name="Rectangle: Rounded Corners 10">
            <a:hlinkClick r:id="rId5"/>
            <a:extLst>
              <a:ext uri="{FF2B5EF4-FFF2-40B4-BE49-F238E27FC236}">
                <a16:creationId xmlns:a16="http://schemas.microsoft.com/office/drawing/2014/main" id="{074FB020-5D81-4567-B64E-96C5E1AB536F}"/>
              </a:ext>
            </a:extLst>
          </p:cNvPr>
          <p:cNvSpPr/>
          <p:nvPr/>
        </p:nvSpPr>
        <p:spPr>
          <a:xfrm>
            <a:off x="6350000" y="5080000"/>
            <a:ext cx="2159000" cy="3810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Setup guide W00</a:t>
            </a:r>
          </a:p>
        </p:txBody>
      </p:sp>
      <p:sp>
        <p:nvSpPr>
          <p:cNvPr id="12" name="Rectangle: Rounded Corners 11">
            <a:hlinkClick r:id="rId6"/>
            <a:extLst>
              <a:ext uri="{FF2B5EF4-FFF2-40B4-BE49-F238E27FC236}">
                <a16:creationId xmlns:a16="http://schemas.microsoft.com/office/drawing/2014/main" id="{45ABE9B3-5DED-419E-9267-85CDF4F31903}"/>
              </a:ext>
            </a:extLst>
          </p:cNvPr>
          <p:cNvSpPr/>
          <p:nvPr/>
        </p:nvSpPr>
        <p:spPr>
          <a:xfrm>
            <a:off x="8636000" y="5080000"/>
            <a:ext cx="1905000" cy="381000"/>
          </a:xfrm>
          <a:prstGeom prst="roundRect">
            <a:avLst/>
          </a:prstGeom>
          <a:solidFill>
            <a:srgbClr val="5A6879"/>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200" b="1">
                <a:solidFill>
                  <a:srgbClr val="FFFFFF"/>
                </a:solidFill>
                <a:latin typeface="Calibri" panose="020F0502020204030204" pitchFamily="34" charset="0"/>
              </a:rPr>
              <a:t>opencode docs</a:t>
            </a:r>
          </a:p>
        </p:txBody>
      </p:sp>
    </p:spTree>
    <p:extLst>
      <p:ext uri="{BB962C8B-B14F-4D97-AF65-F5344CB8AC3E}">
        <p14:creationId xmlns:p14="http://schemas.microsoft.com/office/powerpoint/2010/main" val="3095967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F6815-D3CA-4201-9881-993AFE3DDC57}"/>
              </a:ext>
            </a:extLst>
          </p:cNvPr>
          <p:cNvSpPr/>
          <p:nvPr/>
        </p:nvSpPr>
        <p:spPr>
          <a:xfrm>
            <a:off x="0" y="0"/>
            <a:ext cx="12192000" cy="76200"/>
          </a:xfrm>
          <a:prstGeom prst="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3" name="TextBox 2">
            <a:extLst>
              <a:ext uri="{FF2B5EF4-FFF2-40B4-BE49-F238E27FC236}">
                <a16:creationId xmlns:a16="http://schemas.microsoft.com/office/drawing/2014/main" id="{CF8A31F6-8598-41A5-A136-C56A4DB62A54}"/>
              </a:ext>
            </a:extLst>
          </p:cNvPr>
          <p:cNvSpPr txBox="1"/>
          <p:nvPr/>
        </p:nvSpPr>
        <p:spPr>
          <a:xfrm>
            <a:off x="457200" y="228600"/>
            <a:ext cx="11176000" cy="369332"/>
          </a:xfrm>
          <a:prstGeom prst="rect">
            <a:avLst/>
          </a:prstGeom>
          <a:noFill/>
        </p:spPr>
        <p:txBody>
          <a:bodyPr vert="horz" wrap="square" lIns="50800" tIns="25400" rIns="50800" bIns="25400" rtlCol="0">
            <a:noAutofit/>
          </a:bodyPr>
          <a:lstStyle/>
          <a:p>
            <a:r>
              <a:rPr lang="en-US" sz="1100" b="1">
                <a:solidFill>
                  <a:srgbClr val="9B4D7A"/>
                </a:solidFill>
                <a:latin typeface="Calibri" panose="020F0502020204030204" pitchFamily="34" charset="0"/>
              </a:rPr>
              <a:t>W03 · HANDS-ON SQA-AI ASSISTANT WORKSHOP · 20 MIN</a:t>
            </a:r>
            <a:endParaRPr lang="en-MY" sz="1100" b="1">
              <a:solidFill>
                <a:srgbClr val="9B4D7A"/>
              </a:solidFill>
              <a:latin typeface="Calibri" panose="020F0502020204030204" pitchFamily="34" charset="0"/>
            </a:endParaRPr>
          </a:p>
        </p:txBody>
      </p:sp>
      <p:sp>
        <p:nvSpPr>
          <p:cNvPr id="4" name="TextBox 3">
            <a:extLst>
              <a:ext uri="{FF2B5EF4-FFF2-40B4-BE49-F238E27FC236}">
                <a16:creationId xmlns:a16="http://schemas.microsoft.com/office/drawing/2014/main" id="{BCD76721-B515-46FD-9887-5D2C5F2E1DA4}"/>
              </a:ext>
            </a:extLst>
          </p:cNvPr>
          <p:cNvSpPr txBox="1"/>
          <p:nvPr/>
        </p:nvSpPr>
        <p:spPr>
          <a:xfrm>
            <a:off x="457200" y="457200"/>
            <a:ext cx="11277600" cy="369332"/>
          </a:xfrm>
          <a:prstGeom prst="rect">
            <a:avLst/>
          </a:prstGeom>
          <a:noFill/>
        </p:spPr>
        <p:txBody>
          <a:bodyPr vert="horz" wrap="square" lIns="50800" tIns="25400" rIns="50800" bIns="25400" rtlCol="0">
            <a:noAutofit/>
          </a:bodyPr>
          <a:lstStyle/>
          <a:p>
            <a:r>
              <a:rPr lang="en-US" sz="2600" b="1">
                <a:solidFill>
                  <a:srgbClr val="0F1620"/>
                </a:solidFill>
                <a:latin typeface="Calibri" panose="020F0502020204030204" pitchFamily="34" charset="0"/>
              </a:rPr>
              <a:t>AI design review and 5 x 5 risk register</a:t>
            </a:r>
            <a:endParaRPr lang="en-MY" sz="2600" b="1">
              <a:solidFill>
                <a:srgbClr val="0F1620"/>
              </a:solidFill>
              <a:latin typeface="Calibri" panose="020F0502020204030204" pitchFamily="34" charset="0"/>
            </a:endParaRPr>
          </a:p>
        </p:txBody>
      </p:sp>
      <p:sp>
        <p:nvSpPr>
          <p:cNvPr id="5" name="TextBox 4">
            <a:extLst>
              <a:ext uri="{FF2B5EF4-FFF2-40B4-BE49-F238E27FC236}">
                <a16:creationId xmlns:a16="http://schemas.microsoft.com/office/drawing/2014/main" id="{B28435C1-8863-4663-AF27-665C8D243A83}"/>
              </a:ext>
            </a:extLst>
          </p:cNvPr>
          <p:cNvSpPr txBox="1"/>
          <p:nvPr/>
        </p:nvSpPr>
        <p:spPr>
          <a:xfrm>
            <a:off x="457200" y="1092200"/>
            <a:ext cx="5080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STEPS</a:t>
            </a:r>
          </a:p>
        </p:txBody>
      </p:sp>
      <p:sp>
        <p:nvSpPr>
          <p:cNvPr id="6" name="Rectangle: Rounded Corners 5">
            <a:extLst>
              <a:ext uri="{FF2B5EF4-FFF2-40B4-BE49-F238E27FC236}">
                <a16:creationId xmlns:a16="http://schemas.microsoft.com/office/drawing/2014/main" id="{1FD23206-CB27-4DB1-9B76-D9BE1E11C114}"/>
              </a:ext>
            </a:extLst>
          </p:cNvPr>
          <p:cNvSpPr/>
          <p:nvPr/>
        </p:nvSpPr>
        <p:spPr>
          <a:xfrm>
            <a:off x="457200" y="1371600"/>
            <a:ext cx="330200" cy="3302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1</a:t>
            </a:r>
          </a:p>
        </p:txBody>
      </p:sp>
      <p:sp>
        <p:nvSpPr>
          <p:cNvPr id="7" name="TextBox 6">
            <a:extLst>
              <a:ext uri="{FF2B5EF4-FFF2-40B4-BE49-F238E27FC236}">
                <a16:creationId xmlns:a16="http://schemas.microsoft.com/office/drawing/2014/main" id="{7C540CB1-48BF-470C-BA82-2C7B7057D960}"/>
              </a:ext>
            </a:extLst>
          </p:cNvPr>
          <p:cNvSpPr txBox="1"/>
          <p:nvPr/>
        </p:nvSpPr>
        <p:spPr>
          <a:xfrm>
            <a:off x="889000" y="13843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Run /design-review on the order endpoint</a:t>
            </a:r>
            <a:endParaRPr lang="en-MY" sz="1400">
              <a:solidFill>
                <a:srgbClr val="0F1620"/>
              </a:solidFill>
              <a:latin typeface="Calibri" panose="020F0502020204030204" pitchFamily="34" charset="0"/>
            </a:endParaRPr>
          </a:p>
        </p:txBody>
      </p:sp>
      <p:sp>
        <p:nvSpPr>
          <p:cNvPr id="8" name="Rectangle: Rounded Corners 7">
            <a:extLst>
              <a:ext uri="{FF2B5EF4-FFF2-40B4-BE49-F238E27FC236}">
                <a16:creationId xmlns:a16="http://schemas.microsoft.com/office/drawing/2014/main" id="{2E9D000A-81A6-44F5-ADEC-4C99E40D5DF4}"/>
              </a:ext>
            </a:extLst>
          </p:cNvPr>
          <p:cNvSpPr/>
          <p:nvPr/>
        </p:nvSpPr>
        <p:spPr>
          <a:xfrm>
            <a:off x="457200" y="2032000"/>
            <a:ext cx="330200" cy="3302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2</a:t>
            </a:r>
          </a:p>
        </p:txBody>
      </p:sp>
      <p:sp>
        <p:nvSpPr>
          <p:cNvPr id="9" name="TextBox 8">
            <a:extLst>
              <a:ext uri="{FF2B5EF4-FFF2-40B4-BE49-F238E27FC236}">
                <a16:creationId xmlns:a16="http://schemas.microsoft.com/office/drawing/2014/main" id="{25EC69F0-BBB5-4600-9F1B-F90933AB06F0}"/>
              </a:ext>
            </a:extLst>
          </p:cNvPr>
          <p:cNvSpPr txBox="1"/>
          <p:nvPr/>
        </p:nvSpPr>
        <p:spPr>
          <a:xfrm>
            <a:off x="889000" y="20447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Challenge one finding: ask for the exact line as evidence</a:t>
            </a:r>
            <a:endParaRPr lang="en-MY" sz="1400">
              <a:solidFill>
                <a:srgbClr val="0F1620"/>
              </a:solidFill>
              <a:latin typeface="Calibri" panose="020F0502020204030204" pitchFamily="34" charset="0"/>
            </a:endParaRPr>
          </a:p>
        </p:txBody>
      </p:sp>
      <p:sp>
        <p:nvSpPr>
          <p:cNvPr id="10" name="Rectangle: Rounded Corners 9">
            <a:extLst>
              <a:ext uri="{FF2B5EF4-FFF2-40B4-BE49-F238E27FC236}">
                <a16:creationId xmlns:a16="http://schemas.microsoft.com/office/drawing/2014/main" id="{7E380366-2024-468B-86C0-939503FF4FF3}"/>
              </a:ext>
            </a:extLst>
          </p:cNvPr>
          <p:cNvSpPr/>
          <p:nvPr/>
        </p:nvSpPr>
        <p:spPr>
          <a:xfrm>
            <a:off x="457200" y="2692400"/>
            <a:ext cx="330200" cy="3302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3</a:t>
            </a:r>
          </a:p>
        </p:txBody>
      </p:sp>
      <p:sp>
        <p:nvSpPr>
          <p:cNvPr id="11" name="TextBox 10">
            <a:extLst>
              <a:ext uri="{FF2B5EF4-FFF2-40B4-BE49-F238E27FC236}">
                <a16:creationId xmlns:a16="http://schemas.microsoft.com/office/drawing/2014/main" id="{D8AF79BF-810D-466C-950A-6B06A0B09F50}"/>
              </a:ext>
            </a:extLst>
          </p:cNvPr>
          <p:cNvSpPr txBox="1"/>
          <p:nvPr/>
        </p:nvSpPr>
        <p:spPr>
          <a:xfrm>
            <a:off x="889000" y="27051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Run /risk-register and approve the CSV</a:t>
            </a:r>
            <a:endParaRPr lang="en-MY" sz="1400">
              <a:solidFill>
                <a:srgbClr val="0F1620"/>
              </a:solidFill>
              <a:latin typeface="Calibri" panose="020F0502020204030204" pitchFamily="34" charset="0"/>
            </a:endParaRPr>
          </a:p>
        </p:txBody>
      </p:sp>
      <p:sp>
        <p:nvSpPr>
          <p:cNvPr id="12" name="Rectangle: Rounded Corners 11">
            <a:extLst>
              <a:ext uri="{FF2B5EF4-FFF2-40B4-BE49-F238E27FC236}">
                <a16:creationId xmlns:a16="http://schemas.microsoft.com/office/drawing/2014/main" id="{D3CBC5E5-F159-4BB0-ADAC-FB65A0A5BCA6}"/>
              </a:ext>
            </a:extLst>
          </p:cNvPr>
          <p:cNvSpPr/>
          <p:nvPr/>
        </p:nvSpPr>
        <p:spPr>
          <a:xfrm>
            <a:off x="457200" y="3352800"/>
            <a:ext cx="330200" cy="3302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300" b="1">
                <a:latin typeface="Calibri" panose="020F0502020204030204" pitchFamily="34" charset="0"/>
              </a:rPr>
              <a:t>4</a:t>
            </a:r>
          </a:p>
        </p:txBody>
      </p:sp>
      <p:sp>
        <p:nvSpPr>
          <p:cNvPr id="13" name="TextBox 12">
            <a:extLst>
              <a:ext uri="{FF2B5EF4-FFF2-40B4-BE49-F238E27FC236}">
                <a16:creationId xmlns:a16="http://schemas.microsoft.com/office/drawing/2014/main" id="{6DA48E2D-5365-4D3E-8571-95BBD4786D8A}"/>
              </a:ext>
            </a:extLst>
          </p:cNvPr>
          <p:cNvSpPr txBox="1"/>
          <p:nvPr/>
        </p:nvSpPr>
        <p:spPr>
          <a:xfrm>
            <a:off x="889000" y="3365500"/>
            <a:ext cx="4191000" cy="369332"/>
          </a:xfrm>
          <a:prstGeom prst="rect">
            <a:avLst/>
          </a:prstGeom>
          <a:noFill/>
        </p:spPr>
        <p:txBody>
          <a:bodyPr vert="horz" wrap="square" lIns="50800" tIns="25400" rIns="50800" bIns="25400" rtlCol="0">
            <a:noAutofit/>
          </a:bodyPr>
          <a:lstStyle/>
          <a:p>
            <a:r>
              <a:rPr lang="en-US" sz="1400">
                <a:solidFill>
                  <a:srgbClr val="0F1620"/>
                </a:solidFill>
                <a:latin typeface="Calibri" panose="020F0502020204030204" pitchFamily="34" charset="0"/>
              </a:rPr>
              <a:t>Sort by score and agree the top three test priorities</a:t>
            </a:r>
            <a:endParaRPr lang="en-MY" sz="1400">
              <a:solidFill>
                <a:srgbClr val="0F1620"/>
              </a:solidFill>
              <a:latin typeface="Calibri" panose="020F0502020204030204" pitchFamily="34" charset="0"/>
            </a:endParaRPr>
          </a:p>
        </p:txBody>
      </p:sp>
      <p:sp>
        <p:nvSpPr>
          <p:cNvPr id="14" name="TextBox 13">
            <a:extLst>
              <a:ext uri="{FF2B5EF4-FFF2-40B4-BE49-F238E27FC236}">
                <a16:creationId xmlns:a16="http://schemas.microsoft.com/office/drawing/2014/main" id="{176EFE59-082C-4356-91CA-50407265AA37}"/>
              </a:ext>
            </a:extLst>
          </p:cNvPr>
          <p:cNvSpPr txBox="1"/>
          <p:nvPr/>
        </p:nvSpPr>
        <p:spPr>
          <a:xfrm>
            <a:off x="5588000" y="1092200"/>
            <a:ext cx="6096000" cy="369332"/>
          </a:xfrm>
          <a:prstGeom prst="rect">
            <a:avLst/>
          </a:prstGeom>
          <a:noFill/>
        </p:spPr>
        <p:txBody>
          <a:bodyPr vert="horz" wrap="square" lIns="50800" tIns="25400" rIns="50800" bIns="25400" rtlCol="0">
            <a:noAutofit/>
          </a:bodyPr>
          <a:lstStyle/>
          <a:p>
            <a:r>
              <a:rPr lang="en-US" sz="1100" b="1">
                <a:solidFill>
                  <a:srgbClr val="5A6879"/>
                </a:solidFill>
                <a:latin typeface="Calibri" panose="020F0502020204030204" pitchFamily="34" charset="0"/>
              </a:rPr>
              <a:t>TYPE THIS (opencode&gt; in opencode, PS&gt; in PowerShell)</a:t>
            </a:r>
            <a:endParaRPr lang="en-MY" sz="1100" b="1">
              <a:solidFill>
                <a:srgbClr val="5A6879"/>
              </a:solidFill>
              <a:latin typeface="Calibri" panose="020F0502020204030204" pitchFamily="34" charset="0"/>
            </a:endParaRPr>
          </a:p>
        </p:txBody>
      </p:sp>
      <p:sp>
        <p:nvSpPr>
          <p:cNvPr id="15" name="Rectangle: Rounded Corners 14">
            <a:extLst>
              <a:ext uri="{FF2B5EF4-FFF2-40B4-BE49-F238E27FC236}">
                <a16:creationId xmlns:a16="http://schemas.microsoft.com/office/drawing/2014/main" id="{DC7618CE-F9F0-484F-B84B-EFF4760685C3}"/>
              </a:ext>
            </a:extLst>
          </p:cNvPr>
          <p:cNvSpPr/>
          <p:nvPr/>
        </p:nvSpPr>
        <p:spPr>
          <a:xfrm>
            <a:off x="5588000" y="1371600"/>
            <a:ext cx="6146800" cy="31750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6" name="TextBox 15">
            <a:extLst>
              <a:ext uri="{FF2B5EF4-FFF2-40B4-BE49-F238E27FC236}">
                <a16:creationId xmlns:a16="http://schemas.microsoft.com/office/drawing/2014/main" id="{D1B393F8-6ABD-462E-B997-CB3C0D636982}"/>
              </a:ext>
            </a:extLst>
          </p:cNvPr>
          <p:cNvSpPr txBox="1"/>
          <p:nvPr/>
        </p:nvSpPr>
        <p:spPr>
          <a:xfrm>
            <a:off x="5740400" y="1473200"/>
            <a:ext cx="5867400" cy="369332"/>
          </a:xfrm>
          <a:prstGeom prst="rect">
            <a:avLst/>
          </a:prstGeom>
          <a:noFill/>
        </p:spPr>
        <p:txBody>
          <a:bodyPr vert="horz" wrap="square" lIns="50800" tIns="25400" rIns="50800" bIns="25400" rtlCol="0">
            <a:noAutofit/>
          </a:bodyPr>
          <a:lstStyle/>
          <a:p>
            <a:r>
              <a:rPr lang="en-MY" sz="1100">
                <a:solidFill>
                  <a:srgbClr val="E9F0FA"/>
                </a:solidFill>
                <a:latin typeface="Consolas" panose="020B0609020204030204" pitchFamily="49" charset="0"/>
              </a:rPr>
              <a:t>opencode&gt; /design-review GET /api/orders/{orderId}
opencode&gt; Petik baris tepat dalam shopfast/docs/openapi.yaml yang membuktikan penemuan anda tentang GET /api/orders/{orderId}.
opencode&gt; /risk-register checkout ShopFast berdasarkan penemuan semakan reka bentuk di atas</a:t>
            </a:r>
          </a:p>
        </p:txBody>
      </p:sp>
      <p:sp>
        <p:nvSpPr>
          <p:cNvPr id="17" name="TextBox 16">
            <a:extLst>
              <a:ext uri="{FF2B5EF4-FFF2-40B4-BE49-F238E27FC236}">
                <a16:creationId xmlns:a16="http://schemas.microsoft.com/office/drawing/2014/main" id="{B59FC3C8-2122-4B54-8FCA-8E4F696EB648}"/>
              </a:ext>
            </a:extLst>
          </p:cNvPr>
          <p:cNvSpPr txBox="1"/>
          <p:nvPr/>
        </p:nvSpPr>
        <p:spPr>
          <a:xfrm>
            <a:off x="457200" y="4724400"/>
            <a:ext cx="5080000" cy="369332"/>
          </a:xfrm>
          <a:prstGeom prst="rect">
            <a:avLst/>
          </a:prstGeom>
          <a:noFill/>
        </p:spPr>
        <p:txBody>
          <a:bodyPr vert="horz" wrap="square" lIns="50800" tIns="25400" rIns="50800" bIns="25400" rtlCol="0">
            <a:noAutofit/>
          </a:bodyPr>
          <a:lstStyle/>
          <a:p>
            <a:r>
              <a:rPr lang="en-MY" sz="1100" b="1">
                <a:solidFill>
                  <a:srgbClr val="5A6879"/>
                </a:solidFill>
                <a:latin typeface="Calibri" panose="020F0502020204030204" pitchFamily="34" charset="0"/>
              </a:rPr>
              <a:t>OUTPUT TO SAVE</a:t>
            </a:r>
          </a:p>
        </p:txBody>
      </p:sp>
      <p:sp>
        <p:nvSpPr>
          <p:cNvPr id="18" name="TextBox 17">
            <a:extLst>
              <a:ext uri="{FF2B5EF4-FFF2-40B4-BE49-F238E27FC236}">
                <a16:creationId xmlns:a16="http://schemas.microsoft.com/office/drawing/2014/main" id="{1B8A35F1-2F4A-413E-A880-2ED156C823E0}"/>
              </a:ext>
            </a:extLst>
          </p:cNvPr>
          <p:cNvSpPr txBox="1"/>
          <p:nvPr/>
        </p:nvSpPr>
        <p:spPr>
          <a:xfrm>
            <a:off x="457200" y="4953000"/>
            <a:ext cx="5080000" cy="369332"/>
          </a:xfrm>
          <a:prstGeom prst="rect">
            <a:avLst/>
          </a:prstGeom>
          <a:noFill/>
        </p:spPr>
        <p:txBody>
          <a:bodyPr vert="horz" wrap="square" lIns="50800" tIns="25400" rIns="50800" bIns="25400" rtlCol="0">
            <a:noAutofit/>
          </a:bodyPr>
          <a:lstStyle/>
          <a:p>
            <a:r>
              <a:rPr lang="en-MY" sz="1300" b="1">
                <a:solidFill>
                  <a:srgbClr val="0F1620"/>
                </a:solidFill>
                <a:latin typeface="Consolas" panose="020B0609020204030204" pitchFamily="49" charset="0"/>
              </a:rPr>
              <a:t>outputs/m03-risk-register.csv</a:t>
            </a:r>
          </a:p>
        </p:txBody>
      </p:sp>
      <p:sp>
        <p:nvSpPr>
          <p:cNvPr id="19" name="TextBox 18">
            <a:extLst>
              <a:ext uri="{FF2B5EF4-FFF2-40B4-BE49-F238E27FC236}">
                <a16:creationId xmlns:a16="http://schemas.microsoft.com/office/drawing/2014/main" id="{AAED47F1-5664-4888-BA13-4A630FC23DF3}"/>
              </a:ext>
            </a:extLst>
          </p:cNvPr>
          <p:cNvSpPr txBox="1"/>
          <p:nvPr/>
        </p:nvSpPr>
        <p:spPr>
          <a:xfrm>
            <a:off x="5588000" y="4724400"/>
            <a:ext cx="6096000" cy="369332"/>
          </a:xfrm>
          <a:prstGeom prst="rect">
            <a:avLst/>
          </a:prstGeom>
          <a:noFill/>
        </p:spPr>
        <p:txBody>
          <a:bodyPr vert="horz" wrap="square" lIns="50800" tIns="25400" rIns="50800" bIns="25400" rtlCol="0">
            <a:noAutofit/>
          </a:bodyPr>
          <a:lstStyle/>
          <a:p>
            <a:r>
              <a:rPr lang="en-US" sz="1100" b="1">
                <a:solidFill>
                  <a:srgbClr val="B3261E"/>
                </a:solidFill>
                <a:latin typeface="Calibri" panose="020F0502020204030204" pitchFamily="34" charset="0"/>
              </a:rPr>
              <a:t>HUMAN CHECK BEFORE YOU ACCEPT IT</a:t>
            </a:r>
            <a:endParaRPr lang="en-MY" sz="1100" b="1">
              <a:solidFill>
                <a:srgbClr val="B3261E"/>
              </a:solidFill>
              <a:latin typeface="Calibri" panose="020F0502020204030204" pitchFamily="34" charset="0"/>
            </a:endParaRPr>
          </a:p>
        </p:txBody>
      </p:sp>
      <p:sp>
        <p:nvSpPr>
          <p:cNvPr id="20" name="TextBox 19">
            <a:extLst>
              <a:ext uri="{FF2B5EF4-FFF2-40B4-BE49-F238E27FC236}">
                <a16:creationId xmlns:a16="http://schemas.microsoft.com/office/drawing/2014/main" id="{853BBBF1-469A-4BF4-8508-E1C3603E5927}"/>
              </a:ext>
            </a:extLst>
          </p:cNvPr>
          <p:cNvSpPr txBox="1"/>
          <p:nvPr/>
        </p:nvSpPr>
        <p:spPr>
          <a:xfrm>
            <a:off x="5588000" y="4953000"/>
            <a:ext cx="6146800" cy="369332"/>
          </a:xfrm>
          <a:prstGeom prst="rect">
            <a:avLst/>
          </a:prstGeom>
          <a:noFill/>
        </p:spPr>
        <p:txBody>
          <a:bodyPr vert="horz" wrap="square" lIns="50800" tIns="25400" rIns="50800" bIns="25400" rtlCol="0">
            <a:noAutofit/>
          </a:bodyPr>
          <a:lstStyle/>
          <a:p>
            <a:r>
              <a:rPr lang="en-US" sz="1300">
                <a:solidFill>
                  <a:srgbClr val="0F1620"/>
                </a:solidFill>
                <a:latin typeface="Calibri" panose="020F0502020204030204" pitchFamily="34" charset="0"/>
              </a:rPr>
              <a:t>- Findings quote the exact path or line in openapi.yaml or architecture.md
- Scores use 1 to 5 scales and Skor = K x I
- Each top risk has a test priority, not only a mitigation</a:t>
            </a:r>
            <a:endParaRPr lang="en-MY" sz="1300">
              <a:solidFill>
                <a:srgbClr val="0F1620"/>
              </a:solidFill>
              <a:latin typeface="Calibri" panose="020F0502020204030204" pitchFamily="34" charset="0"/>
            </a:endParaRPr>
          </a:p>
        </p:txBody>
      </p:sp>
      <p:sp>
        <p:nvSpPr>
          <p:cNvPr id="21" name="Rectangle: Rounded Corners 20">
            <a:hlinkClick r:id="rId3"/>
            <a:extLst>
              <a:ext uri="{FF2B5EF4-FFF2-40B4-BE49-F238E27FC236}">
                <a16:creationId xmlns:a16="http://schemas.microsoft.com/office/drawing/2014/main" id="{C568435A-DB93-4EC3-96DC-3AF3DEB3E153}"/>
              </a:ext>
            </a:extLst>
          </p:cNvPr>
          <p:cNvSpPr/>
          <p:nvPr/>
        </p:nvSpPr>
        <p:spPr>
          <a:xfrm>
            <a:off x="457200" y="6350000"/>
            <a:ext cx="2540000" cy="330200"/>
          </a:xfrm>
          <a:prstGeom prst="roundRect">
            <a:avLst/>
          </a:prstGeom>
          <a:solidFill>
            <a:srgbClr val="9B4D7A"/>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100" b="1">
                <a:solidFill>
                  <a:srgbClr val="FFFFFF"/>
                </a:solidFill>
                <a:latin typeface="Calibri" panose="020F0502020204030204" pitchFamily="34" charset="0"/>
              </a:rPr>
              <a:t>Open step-by-step guide</a:t>
            </a:r>
          </a:p>
        </p:txBody>
      </p:sp>
      <p:sp>
        <p:nvSpPr>
          <p:cNvPr id="22" name="Rectangle: Rounded Corners 21">
            <a:hlinkClick r:id="rId4"/>
            <a:extLst>
              <a:ext uri="{FF2B5EF4-FFF2-40B4-BE49-F238E27FC236}">
                <a16:creationId xmlns:a16="http://schemas.microsoft.com/office/drawing/2014/main" id="{60F6180B-20E4-4618-ABDE-9D628B586C72}"/>
              </a:ext>
            </a:extLst>
          </p:cNvPr>
          <p:cNvSpPr/>
          <p:nvPr/>
        </p:nvSpPr>
        <p:spPr>
          <a:xfrm>
            <a:off x="3098800" y="6350000"/>
            <a:ext cx="1905000" cy="3302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1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30366097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ai human in loop">
            <a:extLst>
              <a:ext uri="{FF2B5EF4-FFF2-40B4-BE49-F238E27FC236}">
                <a16:creationId xmlns:a16="http://schemas.microsoft.com/office/drawing/2014/main" id="{31861E38-53C6-4BFF-AD1C-88770759892F}"/>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9DC8CDE1-5306-442A-AB76-2CF386CC5D31}"/>
              </a:ext>
            </a:extLst>
          </p:cNvPr>
          <p:cNvSpPr/>
          <p:nvPr/>
        </p:nvSpPr>
        <p:spPr>
          <a:xfrm>
            <a:off x="9779000" y="6426200"/>
            <a:ext cx="2159000" cy="2794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Open: opencode docs</a:t>
            </a:r>
          </a:p>
        </p:txBody>
      </p:sp>
      <p:sp>
        <p:nvSpPr>
          <p:cNvPr id="5" name="Rectangle: Rounded Corners 4">
            <a:hlinkClick r:id="rId5"/>
            <a:extLst>
              <a:ext uri="{FF2B5EF4-FFF2-40B4-BE49-F238E27FC236}">
                <a16:creationId xmlns:a16="http://schemas.microsoft.com/office/drawing/2014/main" id="{7C8FE165-FCB5-4102-BF93-772E9AE1A169}"/>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3280262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descr="krisa v2 phases">
            <a:extLst>
              <a:ext uri="{FF2B5EF4-FFF2-40B4-BE49-F238E27FC236}">
                <a16:creationId xmlns:a16="http://schemas.microsoft.com/office/drawing/2014/main" id="{185388B9-A61E-44ED-B22F-8A5D6B3346F4}"/>
              </a:ext>
            </a:extLst>
          </p:cNvPr>
          <p:cNvPicPr>
            <a:picLocks/>
          </p:cNvPicPr>
          <p:nvPr/>
        </p:nvPicPr>
        <p:blipFill>
          <a:blip r:embed="rId3"/>
          <a:stretch>
            <a:fillRect/>
          </a:stretch>
        </p:blipFill>
        <p:spPr>
          <a:xfrm>
            <a:off x="0" y="0"/>
            <a:ext cx="12192000" cy="6858000"/>
          </a:xfrm>
          <a:prstGeom prst="rect">
            <a:avLst/>
          </a:prstGeom>
        </p:spPr>
      </p:pic>
      <p:sp>
        <p:nvSpPr>
          <p:cNvPr id="4" name="Rectangle: Rounded Corners 3">
            <a:hlinkClick r:id="rId4"/>
            <a:extLst>
              <a:ext uri="{FF2B5EF4-FFF2-40B4-BE49-F238E27FC236}">
                <a16:creationId xmlns:a16="http://schemas.microsoft.com/office/drawing/2014/main" id="{E7EA023F-9252-4DFB-AFC2-205682B69ACA}"/>
              </a:ext>
            </a:extLst>
          </p:cNvPr>
          <p:cNvSpPr/>
          <p:nvPr/>
        </p:nvSpPr>
        <p:spPr>
          <a:xfrm>
            <a:off x="9779000" y="6426200"/>
            <a:ext cx="2159000" cy="279400"/>
          </a:xfrm>
          <a:prstGeom prst="roundRect">
            <a:avLst/>
          </a:prstGeom>
          <a:solidFill>
            <a:srgbClr val="1F6F8B"/>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Open: KRISAv2 portal</a:t>
            </a:r>
          </a:p>
        </p:txBody>
      </p:sp>
      <p:sp>
        <p:nvSpPr>
          <p:cNvPr id="5" name="Rectangle: Rounded Corners 4">
            <a:hlinkClick r:id="rId5"/>
            <a:extLst>
              <a:ext uri="{FF2B5EF4-FFF2-40B4-BE49-F238E27FC236}">
                <a16:creationId xmlns:a16="http://schemas.microsoft.com/office/drawing/2014/main" id="{B3ABF7E4-21DA-4E25-94D5-C683CC26747B}"/>
              </a:ext>
            </a:extLst>
          </p:cNvPr>
          <p:cNvSpPr/>
          <p:nvPr/>
        </p:nvSpPr>
        <p:spPr>
          <a:xfrm>
            <a:off x="8153400" y="6426200"/>
            <a:ext cx="1524000" cy="279400"/>
          </a:xfrm>
          <a:prstGeom prst="roundRect">
            <a:avLst/>
          </a:prstGeom>
          <a:solidFill>
            <a:srgbClr val="0F1620"/>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wrap="none" lIns="76200" rIns="76200" rtlCol="0" anchor="ctr"/>
          <a:lstStyle/>
          <a:p>
            <a:pPr algn="ctr"/>
            <a:r>
              <a:rPr lang="en-MY" sz="1000" b="1">
                <a:solidFill>
                  <a:srgbClr val="FFFFFF"/>
                </a:solidFill>
                <a:latin typeface="Calibri" panose="020F0502020204030204" pitchFamily="34" charset="0"/>
              </a:rPr>
              <a:t>Module hub</a:t>
            </a:r>
          </a:p>
        </p:txBody>
      </p:sp>
    </p:spTree>
    <p:extLst>
      <p:ext uri="{BB962C8B-B14F-4D97-AF65-F5344CB8AC3E}">
        <p14:creationId xmlns:p14="http://schemas.microsoft.com/office/powerpoint/2010/main" val="257105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THE THROUGH-LINE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Where this module sits in the quality flow</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Nine SQA activities map onto five phases. You move </a:t>
            </a:r>
            <a:r>
              <a:rPr lang="en-US" sz="1350">
                <a:solidFill>
                  <a:srgbClr val="5A6879"/>
                </a:solidFill>
                <a:latin typeface="Calibri" pitchFamily="34" charset="0"/>
                <a:ea typeface="Calibri" pitchFamily="34" charset="-122"/>
                <a:cs typeface="Calibri" pitchFamily="34" charset="-120"/>
              </a:rPr>
              <a:t>one feature, ShopFast, left </a:t>
            </a:r>
            <a:r>
              <a:rPr lang="en-US" sz="1350" dirty="0">
                <a:solidFill>
                  <a:srgbClr val="5A6879"/>
                </a:solidFill>
                <a:latin typeface="Calibri" pitchFamily="34" charset="0"/>
                <a:ea typeface="Calibri" pitchFamily="34" charset="-122"/>
                <a:cs typeface="Calibri" pitchFamily="34" charset="-120"/>
              </a:rPr>
              <a:t>to right. Module 3 lives in Build-in.</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02 / 18</a:t>
            </a:r>
            <a:endParaRPr lang="en-US" sz="800" dirty="0"/>
          </a:p>
        </p:txBody>
      </p:sp>
      <p:sp>
        <p:nvSpPr>
          <p:cNvPr id="10" name="Shape 7"/>
          <p:cNvSpPr/>
          <p:nvPr/>
        </p:nvSpPr>
        <p:spPr>
          <a:xfrm>
            <a:off x="640080" y="2286000"/>
            <a:ext cx="1976933" cy="1691640"/>
          </a:xfrm>
          <a:prstGeom prst="roundRect">
            <a:avLst>
              <a:gd name="adj" fmla="val 5405"/>
            </a:avLst>
          </a:prstGeom>
          <a:solidFill>
            <a:srgbClr val="FFFFFF"/>
          </a:solidFill>
          <a:ln w="12700">
            <a:solidFill>
              <a:srgbClr val="D8E0EA"/>
            </a:solidFill>
            <a:prstDash val="solid"/>
          </a:ln>
        </p:spPr>
      </p:sp>
      <p:sp>
        <p:nvSpPr>
          <p:cNvPr id="11" name="Shape 8"/>
          <p:cNvSpPr/>
          <p:nvPr/>
        </p:nvSpPr>
        <p:spPr>
          <a:xfrm>
            <a:off x="640080" y="2286000"/>
            <a:ext cx="1976933" cy="54864"/>
          </a:xfrm>
          <a:prstGeom prst="rect">
            <a:avLst/>
          </a:prstGeom>
          <a:solidFill>
            <a:srgbClr val="5B5FA6"/>
          </a:solidFill>
          <a:ln/>
        </p:spPr>
      </p:sp>
      <p:sp>
        <p:nvSpPr>
          <p:cNvPr id="12" name="Text 9"/>
          <p:cNvSpPr/>
          <p:nvPr/>
        </p:nvSpPr>
        <p:spPr>
          <a:xfrm>
            <a:off x="786384" y="2487168"/>
            <a:ext cx="1702613" cy="274320"/>
          </a:xfrm>
          <a:prstGeom prst="rect">
            <a:avLst/>
          </a:prstGeom>
          <a:noFill/>
          <a:ln/>
        </p:spPr>
        <p:txBody>
          <a:bodyPr wrap="square" lIns="0" tIns="0" rIns="0" bIns="0" rtlCol="0" anchor="ctr"/>
          <a:lstStyle/>
          <a:p>
            <a:pPr marL="0" indent="0">
              <a:buNone/>
            </a:pPr>
            <a:r>
              <a:rPr lang="en-US" sz="1000" b="1" kern="0" spc="60" dirty="0">
                <a:solidFill>
                  <a:srgbClr val="5B5FA6"/>
                </a:solidFill>
                <a:latin typeface="Courier New" pitchFamily="34" charset="0"/>
                <a:ea typeface="Courier New" pitchFamily="34" charset="-122"/>
                <a:cs typeface="Courier New" pitchFamily="34" charset="-120"/>
              </a:rPr>
              <a:t>01 · PLAN</a:t>
            </a:r>
            <a:endParaRPr lang="en-US" sz="1000" dirty="0"/>
          </a:p>
        </p:txBody>
      </p:sp>
      <p:sp>
        <p:nvSpPr>
          <p:cNvPr id="13" name="Text 10"/>
          <p:cNvSpPr/>
          <p:nvPr/>
        </p:nvSpPr>
        <p:spPr>
          <a:xfrm>
            <a:off x="786384" y="2852928"/>
            <a:ext cx="1702613" cy="457200"/>
          </a:xfrm>
          <a:prstGeom prst="rect">
            <a:avLst/>
          </a:prstGeom>
          <a:noFill/>
          <a:ln/>
        </p:spPr>
        <p:txBody>
          <a:bodyPr wrap="square" lIns="0" tIns="0" rIns="0" bIns="0" rtlCol="0" anchor="ctr"/>
          <a:lstStyle/>
          <a:p>
            <a:pPr marL="0" indent="0">
              <a:buNone/>
            </a:pPr>
            <a:r>
              <a:rPr lang="en-US" sz="2100" b="1" dirty="0">
                <a:solidFill>
                  <a:srgbClr val="0F1620"/>
                </a:solidFill>
                <a:latin typeface="Arial" pitchFamily="34" charset="0"/>
                <a:ea typeface="Arial" pitchFamily="34" charset="-122"/>
                <a:cs typeface="Arial" pitchFamily="34" charset="-120"/>
              </a:rPr>
              <a:t>Define</a:t>
            </a:r>
            <a:endParaRPr lang="en-US" sz="2100" dirty="0"/>
          </a:p>
        </p:txBody>
      </p:sp>
      <p:sp>
        <p:nvSpPr>
          <p:cNvPr id="14" name="Text 11"/>
          <p:cNvSpPr/>
          <p:nvPr/>
        </p:nvSpPr>
        <p:spPr>
          <a:xfrm>
            <a:off x="786384" y="3328416"/>
            <a:ext cx="1684325" cy="548640"/>
          </a:xfrm>
          <a:prstGeom prst="rect">
            <a:avLst/>
          </a:prstGeom>
          <a:noFill/>
          <a:ln/>
        </p:spPr>
        <p:txBody>
          <a:bodyPr wrap="square" lIns="0" tIns="0" rIns="0" bIns="0" rtlCol="0" anchor="ctr"/>
          <a:lstStyle/>
          <a:p>
            <a:pPr marL="0" indent="0">
              <a:lnSpc>
                <a:spcPct val="102000"/>
              </a:lnSpc>
              <a:buNone/>
            </a:pPr>
            <a:r>
              <a:rPr lang="en-US" sz="1050" dirty="0">
                <a:solidFill>
                  <a:srgbClr val="5A6879"/>
                </a:solidFill>
                <a:latin typeface="Calibri" pitchFamily="34" charset="0"/>
                <a:ea typeface="Calibri" pitchFamily="34" charset="-122"/>
                <a:cs typeface="Calibri" pitchFamily="34" charset="-120"/>
              </a:rPr>
              <a:t>Set standards &amp; scope</a:t>
            </a:r>
            <a:endParaRPr lang="en-US" sz="1050" dirty="0"/>
          </a:p>
        </p:txBody>
      </p:sp>
      <p:sp>
        <p:nvSpPr>
          <p:cNvPr id="15" name="Text 12"/>
          <p:cNvSpPr/>
          <p:nvPr/>
        </p:nvSpPr>
        <p:spPr>
          <a:xfrm>
            <a:off x="2598725" y="2875788"/>
            <a:ext cx="292608"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16" name="Shape 13"/>
          <p:cNvSpPr/>
          <p:nvPr/>
        </p:nvSpPr>
        <p:spPr>
          <a:xfrm>
            <a:off x="2873045" y="2286000"/>
            <a:ext cx="1976933" cy="1691640"/>
          </a:xfrm>
          <a:prstGeom prst="roundRect">
            <a:avLst>
              <a:gd name="adj" fmla="val 5405"/>
            </a:avLst>
          </a:prstGeom>
          <a:solidFill>
            <a:srgbClr val="1F6F8B"/>
          </a:solidFill>
          <a:ln w="12700">
            <a:solidFill>
              <a:srgbClr val="1F6F8B"/>
            </a:solidFill>
            <a:prstDash val="solid"/>
          </a:ln>
          <a:effectLst>
            <a:outerShdw blurRad="127000" dist="38100" dir="5400000" algn="bl" rotWithShape="0">
              <a:srgbClr val="1B3B73">
                <a:alpha val="12000"/>
              </a:srgbClr>
            </a:outerShdw>
          </a:effectLst>
        </p:spPr>
      </p:sp>
      <p:sp>
        <p:nvSpPr>
          <p:cNvPr id="17" name="Shape 14"/>
          <p:cNvSpPr/>
          <p:nvPr/>
        </p:nvSpPr>
        <p:spPr>
          <a:xfrm>
            <a:off x="2873045" y="2286000"/>
            <a:ext cx="1976933" cy="54864"/>
          </a:xfrm>
          <a:prstGeom prst="rect">
            <a:avLst/>
          </a:prstGeom>
          <a:solidFill>
            <a:srgbClr val="1F6F8B"/>
          </a:solidFill>
          <a:ln/>
        </p:spPr>
      </p:sp>
      <p:sp>
        <p:nvSpPr>
          <p:cNvPr id="18" name="Text 15"/>
          <p:cNvSpPr/>
          <p:nvPr/>
        </p:nvSpPr>
        <p:spPr>
          <a:xfrm>
            <a:off x="3019349" y="2487168"/>
            <a:ext cx="1702613" cy="274320"/>
          </a:xfrm>
          <a:prstGeom prst="rect">
            <a:avLst/>
          </a:prstGeom>
          <a:noFill/>
          <a:ln/>
        </p:spPr>
        <p:txBody>
          <a:bodyPr wrap="square" lIns="0" tIns="0" rIns="0" bIns="0" rtlCol="0" anchor="ctr"/>
          <a:lstStyle/>
          <a:p>
            <a:pPr marL="0" indent="0">
              <a:buNone/>
            </a:pPr>
            <a:r>
              <a:rPr lang="en-US" sz="1000" b="1" kern="0" spc="60" dirty="0">
                <a:solidFill>
                  <a:srgbClr val="FFFFFF"/>
                </a:solidFill>
                <a:latin typeface="Courier New" pitchFamily="34" charset="0"/>
                <a:ea typeface="Courier New" pitchFamily="34" charset="-122"/>
                <a:cs typeface="Courier New" pitchFamily="34" charset="-120"/>
              </a:rPr>
              <a:t>02 · BUILD-IN</a:t>
            </a:r>
            <a:endParaRPr lang="en-US" sz="1000" dirty="0"/>
          </a:p>
        </p:txBody>
      </p:sp>
      <p:sp>
        <p:nvSpPr>
          <p:cNvPr id="19" name="Text 16"/>
          <p:cNvSpPr/>
          <p:nvPr/>
        </p:nvSpPr>
        <p:spPr>
          <a:xfrm>
            <a:off x="3019349" y="2852928"/>
            <a:ext cx="1702613" cy="457200"/>
          </a:xfrm>
          <a:prstGeom prst="rect">
            <a:avLst/>
          </a:prstGeom>
          <a:noFill/>
          <a:ln/>
        </p:spPr>
        <p:txBody>
          <a:bodyPr wrap="square" lIns="0" tIns="0" rIns="0" bIns="0" rtlCol="0" anchor="ctr"/>
          <a:lstStyle/>
          <a:p>
            <a:pPr marL="0" indent="0">
              <a:buNone/>
            </a:pPr>
            <a:r>
              <a:rPr lang="en-US" sz="2100" b="1" dirty="0">
                <a:solidFill>
                  <a:srgbClr val="FFFFFF"/>
                </a:solidFill>
                <a:latin typeface="Arial" pitchFamily="34" charset="0"/>
                <a:ea typeface="Arial" pitchFamily="34" charset="-122"/>
                <a:cs typeface="Arial" pitchFamily="34" charset="-120"/>
              </a:rPr>
              <a:t>Prevent</a:t>
            </a:r>
            <a:endParaRPr lang="en-US" sz="2100" dirty="0"/>
          </a:p>
        </p:txBody>
      </p:sp>
      <p:sp>
        <p:nvSpPr>
          <p:cNvPr id="20" name="Text 17"/>
          <p:cNvSpPr/>
          <p:nvPr/>
        </p:nvSpPr>
        <p:spPr>
          <a:xfrm>
            <a:off x="3019349" y="3328416"/>
            <a:ext cx="1684325" cy="548640"/>
          </a:xfrm>
          <a:prstGeom prst="rect">
            <a:avLst/>
          </a:prstGeom>
          <a:noFill/>
          <a:ln/>
        </p:spPr>
        <p:txBody>
          <a:bodyPr wrap="square" lIns="0" tIns="0" rIns="0" bIns="0" rtlCol="0" anchor="ctr"/>
          <a:lstStyle/>
          <a:p>
            <a:pPr marL="0" indent="0">
              <a:lnSpc>
                <a:spcPct val="102000"/>
              </a:lnSpc>
              <a:buNone/>
            </a:pPr>
            <a:r>
              <a:rPr lang="en-US" sz="1050" dirty="0">
                <a:solidFill>
                  <a:srgbClr val="DCE9EF"/>
                </a:solidFill>
                <a:latin typeface="Calibri" pitchFamily="34" charset="0"/>
                <a:ea typeface="Calibri" pitchFamily="34" charset="-122"/>
                <a:cs typeface="Calibri" pitchFamily="34" charset="-120"/>
              </a:rPr>
              <a:t>Catch design defects</a:t>
            </a:r>
            <a:endParaRPr lang="en-US" sz="1050" dirty="0"/>
          </a:p>
        </p:txBody>
      </p:sp>
      <p:sp>
        <p:nvSpPr>
          <p:cNvPr id="21" name="Text 18"/>
          <p:cNvSpPr/>
          <p:nvPr/>
        </p:nvSpPr>
        <p:spPr>
          <a:xfrm>
            <a:off x="4831690" y="2875788"/>
            <a:ext cx="292608"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22" name="Shape 19"/>
          <p:cNvSpPr/>
          <p:nvPr/>
        </p:nvSpPr>
        <p:spPr>
          <a:xfrm>
            <a:off x="5106010" y="2286000"/>
            <a:ext cx="1976933" cy="1691640"/>
          </a:xfrm>
          <a:prstGeom prst="roundRect">
            <a:avLst>
              <a:gd name="adj" fmla="val 5405"/>
            </a:avLst>
          </a:prstGeom>
          <a:solidFill>
            <a:srgbClr val="FFFFFF"/>
          </a:solidFill>
          <a:ln w="12700">
            <a:solidFill>
              <a:srgbClr val="D8E0EA"/>
            </a:solidFill>
            <a:prstDash val="solid"/>
          </a:ln>
        </p:spPr>
      </p:sp>
      <p:sp>
        <p:nvSpPr>
          <p:cNvPr id="23" name="Shape 20"/>
          <p:cNvSpPr/>
          <p:nvPr/>
        </p:nvSpPr>
        <p:spPr>
          <a:xfrm>
            <a:off x="5106010" y="2286000"/>
            <a:ext cx="1976933" cy="54864"/>
          </a:xfrm>
          <a:prstGeom prst="rect">
            <a:avLst/>
          </a:prstGeom>
          <a:solidFill>
            <a:srgbClr val="26805A"/>
          </a:solidFill>
          <a:ln/>
        </p:spPr>
      </p:sp>
      <p:sp>
        <p:nvSpPr>
          <p:cNvPr id="24" name="Text 21"/>
          <p:cNvSpPr/>
          <p:nvPr/>
        </p:nvSpPr>
        <p:spPr>
          <a:xfrm>
            <a:off x="5252314" y="2487168"/>
            <a:ext cx="1702613" cy="274320"/>
          </a:xfrm>
          <a:prstGeom prst="rect">
            <a:avLst/>
          </a:prstGeom>
          <a:noFill/>
          <a:ln/>
        </p:spPr>
        <p:txBody>
          <a:bodyPr wrap="square" lIns="0" tIns="0" rIns="0" bIns="0" rtlCol="0" anchor="ctr"/>
          <a:lstStyle/>
          <a:p>
            <a:pPr marL="0" indent="0">
              <a:buNone/>
            </a:pPr>
            <a:r>
              <a:rPr lang="en-US" sz="1000" b="1" kern="0" spc="60" dirty="0">
                <a:solidFill>
                  <a:srgbClr val="26805A"/>
                </a:solidFill>
                <a:latin typeface="Courier New" pitchFamily="34" charset="0"/>
                <a:ea typeface="Courier New" pitchFamily="34" charset="-122"/>
                <a:cs typeface="Courier New" pitchFamily="34" charset="-120"/>
              </a:rPr>
              <a:t>03 · VERIFY</a:t>
            </a:r>
            <a:endParaRPr lang="en-US" sz="1000" dirty="0"/>
          </a:p>
        </p:txBody>
      </p:sp>
      <p:sp>
        <p:nvSpPr>
          <p:cNvPr id="25" name="Text 22"/>
          <p:cNvSpPr/>
          <p:nvPr/>
        </p:nvSpPr>
        <p:spPr>
          <a:xfrm>
            <a:off x="5252314" y="2852928"/>
            <a:ext cx="1702613" cy="457200"/>
          </a:xfrm>
          <a:prstGeom prst="rect">
            <a:avLst/>
          </a:prstGeom>
          <a:noFill/>
          <a:ln/>
        </p:spPr>
        <p:txBody>
          <a:bodyPr wrap="square" lIns="0" tIns="0" rIns="0" bIns="0" rtlCol="0" anchor="ctr"/>
          <a:lstStyle/>
          <a:p>
            <a:pPr marL="0" indent="0">
              <a:buNone/>
            </a:pPr>
            <a:r>
              <a:rPr lang="en-US" sz="2100" b="1" dirty="0">
                <a:solidFill>
                  <a:srgbClr val="0F1620"/>
                </a:solidFill>
                <a:latin typeface="Arial" pitchFamily="34" charset="0"/>
                <a:ea typeface="Arial" pitchFamily="34" charset="-122"/>
                <a:cs typeface="Arial" pitchFamily="34" charset="-120"/>
              </a:rPr>
              <a:t>Test</a:t>
            </a:r>
            <a:endParaRPr lang="en-US" sz="2100" dirty="0"/>
          </a:p>
        </p:txBody>
      </p:sp>
      <p:sp>
        <p:nvSpPr>
          <p:cNvPr id="26" name="Text 23"/>
          <p:cNvSpPr/>
          <p:nvPr/>
        </p:nvSpPr>
        <p:spPr>
          <a:xfrm>
            <a:off x="5252314" y="3328416"/>
            <a:ext cx="1684325" cy="548640"/>
          </a:xfrm>
          <a:prstGeom prst="rect">
            <a:avLst/>
          </a:prstGeom>
          <a:noFill/>
          <a:ln/>
        </p:spPr>
        <p:txBody>
          <a:bodyPr wrap="square" lIns="0" tIns="0" rIns="0" bIns="0" rtlCol="0" anchor="ctr"/>
          <a:lstStyle/>
          <a:p>
            <a:pPr marL="0" indent="0">
              <a:lnSpc>
                <a:spcPct val="102000"/>
              </a:lnSpc>
              <a:buNone/>
            </a:pPr>
            <a:r>
              <a:rPr lang="en-US" sz="1050" dirty="0">
                <a:solidFill>
                  <a:srgbClr val="5A6879"/>
                </a:solidFill>
                <a:latin typeface="Calibri" pitchFamily="34" charset="0"/>
                <a:ea typeface="Calibri" pitchFamily="34" charset="-122"/>
                <a:cs typeface="Calibri" pitchFamily="34" charset="-120"/>
              </a:rPr>
              <a:t>Design &amp; run tests</a:t>
            </a:r>
            <a:endParaRPr lang="en-US" sz="1050" dirty="0"/>
          </a:p>
        </p:txBody>
      </p:sp>
      <p:sp>
        <p:nvSpPr>
          <p:cNvPr id="27" name="Text 24"/>
          <p:cNvSpPr/>
          <p:nvPr/>
        </p:nvSpPr>
        <p:spPr>
          <a:xfrm>
            <a:off x="7064654" y="2875788"/>
            <a:ext cx="292608"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28" name="Shape 25"/>
          <p:cNvSpPr/>
          <p:nvPr/>
        </p:nvSpPr>
        <p:spPr>
          <a:xfrm>
            <a:off x="7338974" y="2286000"/>
            <a:ext cx="1976933" cy="1691640"/>
          </a:xfrm>
          <a:prstGeom prst="roundRect">
            <a:avLst>
              <a:gd name="adj" fmla="val 5405"/>
            </a:avLst>
          </a:prstGeom>
          <a:solidFill>
            <a:srgbClr val="FFFFFF"/>
          </a:solidFill>
          <a:ln w="12700">
            <a:solidFill>
              <a:srgbClr val="D8E0EA"/>
            </a:solidFill>
            <a:prstDash val="solid"/>
          </a:ln>
        </p:spPr>
      </p:sp>
      <p:sp>
        <p:nvSpPr>
          <p:cNvPr id="29" name="Shape 26"/>
          <p:cNvSpPr/>
          <p:nvPr/>
        </p:nvSpPr>
        <p:spPr>
          <a:xfrm>
            <a:off x="7338974" y="2286000"/>
            <a:ext cx="1976933" cy="54864"/>
          </a:xfrm>
          <a:prstGeom prst="rect">
            <a:avLst/>
          </a:prstGeom>
          <a:solidFill>
            <a:srgbClr val="A8721E"/>
          </a:solidFill>
          <a:ln/>
        </p:spPr>
      </p:sp>
      <p:sp>
        <p:nvSpPr>
          <p:cNvPr id="30" name="Text 27"/>
          <p:cNvSpPr/>
          <p:nvPr/>
        </p:nvSpPr>
        <p:spPr>
          <a:xfrm>
            <a:off x="7485278" y="2487168"/>
            <a:ext cx="1702613" cy="274320"/>
          </a:xfrm>
          <a:prstGeom prst="rect">
            <a:avLst/>
          </a:prstGeom>
          <a:noFill/>
          <a:ln/>
        </p:spPr>
        <p:txBody>
          <a:bodyPr wrap="square" lIns="0" tIns="0" rIns="0" bIns="0" rtlCol="0" anchor="ctr"/>
          <a:lstStyle/>
          <a:p>
            <a:pPr marL="0" indent="0">
              <a:buNone/>
            </a:pPr>
            <a:r>
              <a:rPr lang="en-US" sz="1000" b="1" kern="0" spc="60" dirty="0">
                <a:solidFill>
                  <a:srgbClr val="A8721E"/>
                </a:solidFill>
                <a:latin typeface="Courier New" pitchFamily="34" charset="0"/>
                <a:ea typeface="Courier New" pitchFamily="34" charset="-122"/>
                <a:cs typeface="Courier New" pitchFamily="34" charset="-120"/>
              </a:rPr>
              <a:t>04 · ASSURE</a:t>
            </a:r>
            <a:endParaRPr lang="en-US" sz="1000" dirty="0"/>
          </a:p>
        </p:txBody>
      </p:sp>
      <p:sp>
        <p:nvSpPr>
          <p:cNvPr id="31" name="Text 28"/>
          <p:cNvSpPr/>
          <p:nvPr/>
        </p:nvSpPr>
        <p:spPr>
          <a:xfrm>
            <a:off x="7485278" y="2852928"/>
            <a:ext cx="1702613" cy="457200"/>
          </a:xfrm>
          <a:prstGeom prst="rect">
            <a:avLst/>
          </a:prstGeom>
          <a:noFill/>
          <a:ln/>
        </p:spPr>
        <p:txBody>
          <a:bodyPr wrap="square" lIns="0" tIns="0" rIns="0" bIns="0" rtlCol="0" anchor="ctr"/>
          <a:lstStyle/>
          <a:p>
            <a:pPr marL="0" indent="0">
              <a:buNone/>
            </a:pPr>
            <a:r>
              <a:rPr lang="en-US" sz="2100" b="1" dirty="0">
                <a:solidFill>
                  <a:srgbClr val="0F1620"/>
                </a:solidFill>
                <a:latin typeface="Arial" pitchFamily="34" charset="0"/>
                <a:ea typeface="Arial" pitchFamily="34" charset="-122"/>
                <a:cs typeface="Arial" pitchFamily="34" charset="-120"/>
              </a:rPr>
              <a:t>Prove</a:t>
            </a:r>
            <a:endParaRPr lang="en-US" sz="2100" dirty="0"/>
          </a:p>
        </p:txBody>
      </p:sp>
      <p:sp>
        <p:nvSpPr>
          <p:cNvPr id="32" name="Text 29"/>
          <p:cNvSpPr/>
          <p:nvPr/>
        </p:nvSpPr>
        <p:spPr>
          <a:xfrm>
            <a:off x="7485278" y="3328416"/>
            <a:ext cx="1684325" cy="548640"/>
          </a:xfrm>
          <a:prstGeom prst="rect">
            <a:avLst/>
          </a:prstGeom>
          <a:noFill/>
          <a:ln/>
        </p:spPr>
        <p:txBody>
          <a:bodyPr wrap="square" lIns="0" tIns="0" rIns="0" bIns="0" rtlCol="0" anchor="ctr"/>
          <a:lstStyle/>
          <a:p>
            <a:pPr marL="0" indent="0">
              <a:lnSpc>
                <a:spcPct val="102000"/>
              </a:lnSpc>
              <a:buNone/>
            </a:pPr>
            <a:r>
              <a:rPr lang="en-US" sz="1050" dirty="0">
                <a:solidFill>
                  <a:srgbClr val="5A6879"/>
                </a:solidFill>
                <a:latin typeface="Calibri" pitchFamily="34" charset="0"/>
                <a:ea typeface="Calibri" pitchFamily="34" charset="-122"/>
                <a:cs typeface="Calibri" pitchFamily="34" charset="-120"/>
              </a:rPr>
              <a:t>Audit the evidence</a:t>
            </a:r>
            <a:endParaRPr lang="en-US" sz="1050" dirty="0"/>
          </a:p>
        </p:txBody>
      </p:sp>
      <p:sp>
        <p:nvSpPr>
          <p:cNvPr id="33" name="Text 30"/>
          <p:cNvSpPr/>
          <p:nvPr/>
        </p:nvSpPr>
        <p:spPr>
          <a:xfrm>
            <a:off x="9297619" y="2875788"/>
            <a:ext cx="292608" cy="512064"/>
          </a:xfrm>
          <a:prstGeom prst="rect">
            <a:avLst/>
          </a:prstGeom>
          <a:noFill/>
          <a:ln/>
        </p:spPr>
        <p:txBody>
          <a:bodyPr wrap="square" lIns="0" tIns="0" rIns="0" bIns="0" rtlCol="0" anchor="ctr"/>
          <a:lstStyle/>
          <a:p>
            <a:pPr marL="0" indent="0" algn="ctr">
              <a:buNone/>
            </a:pPr>
            <a:r>
              <a:rPr lang="en-US" sz="2200" b="1" dirty="0">
                <a:solidFill>
                  <a:srgbClr val="C3CEDC"/>
                </a:solidFill>
                <a:latin typeface="Arial" pitchFamily="34" charset="0"/>
                <a:ea typeface="Arial" pitchFamily="34" charset="-122"/>
                <a:cs typeface="Arial" pitchFamily="34" charset="-120"/>
              </a:rPr>
              <a:t>›</a:t>
            </a:r>
            <a:endParaRPr lang="en-US" sz="2200" dirty="0"/>
          </a:p>
        </p:txBody>
      </p:sp>
      <p:sp>
        <p:nvSpPr>
          <p:cNvPr id="34" name="Shape 31"/>
          <p:cNvSpPr/>
          <p:nvPr/>
        </p:nvSpPr>
        <p:spPr>
          <a:xfrm>
            <a:off x="9571939" y="2286000"/>
            <a:ext cx="1976933" cy="1691640"/>
          </a:xfrm>
          <a:prstGeom prst="roundRect">
            <a:avLst>
              <a:gd name="adj" fmla="val 5405"/>
            </a:avLst>
          </a:prstGeom>
          <a:solidFill>
            <a:srgbClr val="FFFFFF"/>
          </a:solidFill>
          <a:ln w="12700">
            <a:solidFill>
              <a:srgbClr val="D8E0EA"/>
            </a:solidFill>
            <a:prstDash val="solid"/>
          </a:ln>
        </p:spPr>
      </p:sp>
      <p:sp>
        <p:nvSpPr>
          <p:cNvPr id="35" name="Shape 32"/>
          <p:cNvSpPr/>
          <p:nvPr/>
        </p:nvSpPr>
        <p:spPr>
          <a:xfrm>
            <a:off x="9571939" y="2286000"/>
            <a:ext cx="1976933" cy="54864"/>
          </a:xfrm>
          <a:prstGeom prst="rect">
            <a:avLst/>
          </a:prstGeom>
          <a:solidFill>
            <a:srgbClr val="9B4D7A"/>
          </a:solidFill>
          <a:ln/>
        </p:spPr>
      </p:sp>
      <p:sp>
        <p:nvSpPr>
          <p:cNvPr id="36" name="Text 33"/>
          <p:cNvSpPr/>
          <p:nvPr/>
        </p:nvSpPr>
        <p:spPr>
          <a:xfrm>
            <a:off x="9718243" y="2487168"/>
            <a:ext cx="1702613" cy="274320"/>
          </a:xfrm>
          <a:prstGeom prst="rect">
            <a:avLst/>
          </a:prstGeom>
          <a:noFill/>
          <a:ln/>
        </p:spPr>
        <p:txBody>
          <a:bodyPr wrap="square" lIns="0" tIns="0" rIns="0" bIns="0" rtlCol="0" anchor="ctr"/>
          <a:lstStyle/>
          <a:p>
            <a:pPr marL="0" indent="0">
              <a:buNone/>
            </a:pPr>
            <a:r>
              <a:rPr lang="en-US" sz="1000" b="1" kern="0" spc="60" dirty="0">
                <a:solidFill>
                  <a:srgbClr val="9B4D7A"/>
                </a:solidFill>
                <a:latin typeface="Courier New" pitchFamily="34" charset="0"/>
                <a:ea typeface="Courier New" pitchFamily="34" charset="-122"/>
                <a:cs typeface="Courier New" pitchFamily="34" charset="-120"/>
              </a:rPr>
              <a:t>05 · SUSTAIN</a:t>
            </a:r>
            <a:endParaRPr lang="en-US" sz="1000" dirty="0"/>
          </a:p>
        </p:txBody>
      </p:sp>
      <p:sp>
        <p:nvSpPr>
          <p:cNvPr id="37" name="Text 34"/>
          <p:cNvSpPr/>
          <p:nvPr/>
        </p:nvSpPr>
        <p:spPr>
          <a:xfrm>
            <a:off x="9718243" y="2852928"/>
            <a:ext cx="1702613" cy="457200"/>
          </a:xfrm>
          <a:prstGeom prst="rect">
            <a:avLst/>
          </a:prstGeom>
          <a:noFill/>
          <a:ln/>
        </p:spPr>
        <p:txBody>
          <a:bodyPr wrap="square" lIns="0" tIns="0" rIns="0" bIns="0" rtlCol="0" anchor="ctr"/>
          <a:lstStyle/>
          <a:p>
            <a:pPr marL="0" indent="0">
              <a:buNone/>
            </a:pPr>
            <a:r>
              <a:rPr lang="en-US" sz="2100" b="1" dirty="0">
                <a:solidFill>
                  <a:srgbClr val="0F1620"/>
                </a:solidFill>
                <a:latin typeface="Arial" pitchFamily="34" charset="0"/>
                <a:ea typeface="Arial" pitchFamily="34" charset="-122"/>
                <a:cs typeface="Arial" pitchFamily="34" charset="-120"/>
              </a:rPr>
              <a:t>Control</a:t>
            </a:r>
            <a:endParaRPr lang="en-US" sz="2100" dirty="0"/>
          </a:p>
        </p:txBody>
      </p:sp>
      <p:sp>
        <p:nvSpPr>
          <p:cNvPr id="38" name="Text 35"/>
          <p:cNvSpPr/>
          <p:nvPr/>
        </p:nvSpPr>
        <p:spPr>
          <a:xfrm>
            <a:off x="9718243" y="3328416"/>
            <a:ext cx="1684325" cy="548640"/>
          </a:xfrm>
          <a:prstGeom prst="rect">
            <a:avLst/>
          </a:prstGeom>
          <a:noFill/>
          <a:ln/>
        </p:spPr>
        <p:txBody>
          <a:bodyPr wrap="square" lIns="0" tIns="0" rIns="0" bIns="0" rtlCol="0" anchor="ctr"/>
          <a:lstStyle/>
          <a:p>
            <a:pPr marL="0" indent="0">
              <a:lnSpc>
                <a:spcPct val="102000"/>
              </a:lnSpc>
              <a:buNone/>
            </a:pPr>
            <a:r>
              <a:rPr lang="en-US" sz="1050" dirty="0">
                <a:solidFill>
                  <a:srgbClr val="5A6879"/>
                </a:solidFill>
                <a:latin typeface="Calibri" pitchFamily="34" charset="0"/>
                <a:ea typeface="Calibri" pitchFamily="34" charset="-122"/>
                <a:cs typeface="Calibri" pitchFamily="34" charset="-120"/>
              </a:rPr>
              <a:t>Change &amp; monitor</a:t>
            </a:r>
            <a:endParaRPr lang="en-US" sz="1050" dirty="0"/>
          </a:p>
        </p:txBody>
      </p:sp>
      <p:sp>
        <p:nvSpPr>
          <p:cNvPr id="39" name="Text 36"/>
          <p:cNvSpPr/>
          <p:nvPr/>
        </p:nvSpPr>
        <p:spPr>
          <a:xfrm>
            <a:off x="2873045" y="1956816"/>
            <a:ext cx="1976933" cy="274320"/>
          </a:xfrm>
          <a:prstGeom prst="rect">
            <a:avLst/>
          </a:prstGeom>
          <a:noFill/>
          <a:ln/>
        </p:spPr>
        <p:txBody>
          <a:bodyPr wrap="square" lIns="0" tIns="0" rIns="0" bIns="0" rtlCol="0" anchor="ctr"/>
          <a:lstStyle/>
          <a:p>
            <a:pPr marL="0" indent="0" algn="ctr">
              <a:buNone/>
            </a:pPr>
            <a:r>
              <a:rPr lang="en-US" sz="900" b="1" kern="0" spc="120" dirty="0">
                <a:solidFill>
                  <a:srgbClr val="1F6F8B"/>
                </a:solidFill>
                <a:latin typeface="Courier New" pitchFamily="34" charset="0"/>
                <a:ea typeface="Courier New" pitchFamily="34" charset="-122"/>
                <a:cs typeface="Courier New" pitchFamily="34" charset="-120"/>
              </a:rPr>
              <a:t>YOU ARE HERE</a:t>
            </a:r>
            <a:endParaRPr lang="en-US" sz="900" dirty="0"/>
          </a:p>
        </p:txBody>
      </p:sp>
      <p:sp>
        <p:nvSpPr>
          <p:cNvPr id="40" name="Shape 37"/>
          <p:cNvSpPr/>
          <p:nvPr/>
        </p:nvSpPr>
        <p:spPr>
          <a:xfrm>
            <a:off x="640080" y="4434840"/>
            <a:ext cx="10908792" cy="1234440"/>
          </a:xfrm>
          <a:prstGeom prst="roundRect">
            <a:avLst>
              <a:gd name="adj" fmla="val 7407"/>
            </a:avLst>
          </a:prstGeom>
          <a:solidFill>
            <a:srgbClr val="E9F0FA"/>
          </a:solidFill>
          <a:ln w="12700">
            <a:solidFill>
              <a:srgbClr val="D8E0EA"/>
            </a:solidFill>
            <a:prstDash val="solid"/>
          </a:ln>
        </p:spPr>
      </p:sp>
      <p:sp>
        <p:nvSpPr>
          <p:cNvPr id="41" name="Shape 38"/>
          <p:cNvSpPr/>
          <p:nvPr/>
        </p:nvSpPr>
        <p:spPr>
          <a:xfrm>
            <a:off x="1033272" y="4663440"/>
            <a:ext cx="768096" cy="768096"/>
          </a:xfrm>
          <a:prstGeom prst="ellipse">
            <a:avLst/>
          </a:prstGeom>
          <a:solidFill>
            <a:srgbClr val="1F6F8B"/>
          </a:solidFill>
          <a:ln/>
        </p:spPr>
      </p:sp>
      <p:pic>
        <p:nvPicPr>
          <p:cNvPr id="42" name="Image 1" descr="preencoded.png"/>
          <p:cNvPicPr>
            <a:picLocks noChangeAspect="1"/>
          </p:cNvPicPr>
          <p:nvPr/>
        </p:nvPicPr>
        <p:blipFill>
          <a:blip r:embed="rId4"/>
          <a:stretch>
            <a:fillRect/>
          </a:stretch>
        </p:blipFill>
        <p:spPr>
          <a:xfrm>
            <a:off x="1215695" y="4845863"/>
            <a:ext cx="403250" cy="403250"/>
          </a:xfrm>
          <a:prstGeom prst="rect">
            <a:avLst/>
          </a:prstGeom>
        </p:spPr>
      </p:pic>
      <p:sp>
        <p:nvSpPr>
          <p:cNvPr id="43" name="Text 39"/>
          <p:cNvSpPr/>
          <p:nvPr/>
        </p:nvSpPr>
        <p:spPr>
          <a:xfrm>
            <a:off x="2103120" y="4526280"/>
            <a:ext cx="9079992" cy="1051560"/>
          </a:xfrm>
          <a:prstGeom prst="rect">
            <a:avLst/>
          </a:prstGeom>
          <a:noFill/>
          <a:ln/>
        </p:spPr>
        <p:txBody>
          <a:bodyPr wrap="square" lIns="0" tIns="0" rIns="0" bIns="0" rtlCol="0" anchor="ctr"/>
          <a:lstStyle/>
          <a:p>
            <a:pPr marL="0" indent="0">
              <a:lnSpc>
                <a:spcPct val="112000"/>
              </a:lnSpc>
              <a:buNone/>
            </a:pPr>
            <a:r>
              <a:rPr lang="en-US" sz="1450" b="1" dirty="0">
                <a:solidFill>
                  <a:srgbClr val="0F1620"/>
                </a:solidFill>
                <a:latin typeface="Calibri" pitchFamily="34" charset="0"/>
                <a:ea typeface="Calibri" pitchFamily="34" charset="-122"/>
                <a:cs typeface="Calibri" pitchFamily="34" charset="-120"/>
              </a:rPr>
              <a:t>The cheapest defect is one you never build.  </a:t>
            </a:r>
            <a:r>
              <a:rPr lang="en-US" sz="1450" dirty="0">
                <a:solidFill>
                  <a:srgbClr val="26313F"/>
                </a:solidFill>
                <a:latin typeface="Calibri" pitchFamily="34" charset="0"/>
                <a:ea typeface="Calibri" pitchFamily="34" charset="-122"/>
                <a:cs typeface="Calibri" pitchFamily="34" charset="-120"/>
              </a:rPr>
              <a:t>Design review catches problems while they are still </a:t>
            </a:r>
            <a:r>
              <a:rPr lang="en-US" sz="1450">
                <a:solidFill>
                  <a:srgbClr val="26313F"/>
                </a:solidFill>
                <a:latin typeface="Calibri" pitchFamily="34" charset="0"/>
                <a:ea typeface="Calibri" pitchFamily="34" charset="-122"/>
                <a:cs typeface="Calibri" pitchFamily="34" charset="-120"/>
              </a:rPr>
              <a:t>on paper, before </a:t>
            </a:r>
            <a:r>
              <a:rPr lang="en-US" sz="1450" dirty="0">
                <a:solidFill>
                  <a:srgbClr val="26313F"/>
                </a:solidFill>
                <a:latin typeface="Calibri" pitchFamily="34" charset="0"/>
                <a:ea typeface="Calibri" pitchFamily="34" charset="-122"/>
                <a:cs typeface="Calibri" pitchFamily="34" charset="-120"/>
              </a:rPr>
              <a:t>code, before test data, before production. That is the whole point of the Build-in phase.</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LEARNING OBJECTIVES</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What you will be able to do</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By the end of this 90-minute module, on the ShopFast checkout feature.</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03 / 18</a:t>
            </a:r>
            <a:endParaRPr lang="en-US" sz="800" dirty="0"/>
          </a:p>
        </p:txBody>
      </p:sp>
      <p:sp>
        <p:nvSpPr>
          <p:cNvPr id="10" name="Shape 7"/>
          <p:cNvSpPr/>
          <p:nvPr/>
        </p:nvSpPr>
        <p:spPr>
          <a:xfrm>
            <a:off x="640080" y="1828800"/>
            <a:ext cx="5257800" cy="1737360"/>
          </a:xfrm>
          <a:prstGeom prst="roundRect">
            <a:avLst>
              <a:gd name="adj" fmla="val 526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969264" y="2103120"/>
            <a:ext cx="768096" cy="768096"/>
          </a:xfrm>
          <a:prstGeom prst="ellipse">
            <a:avLst/>
          </a:prstGeom>
          <a:solidFill>
            <a:srgbClr val="1F6F8B"/>
          </a:solidFill>
          <a:ln/>
        </p:spPr>
      </p:sp>
      <p:pic>
        <p:nvPicPr>
          <p:cNvPr id="12" name="Image 1" descr="preencoded.png"/>
          <p:cNvPicPr>
            <a:picLocks noChangeAspect="1"/>
          </p:cNvPicPr>
          <p:nvPr/>
        </p:nvPicPr>
        <p:blipFill>
          <a:blip r:embed="rId4"/>
          <a:stretch>
            <a:fillRect/>
          </a:stretch>
        </p:blipFill>
        <p:spPr>
          <a:xfrm>
            <a:off x="1151687" y="2285543"/>
            <a:ext cx="403250" cy="403250"/>
          </a:xfrm>
          <a:prstGeom prst="rect">
            <a:avLst/>
          </a:prstGeom>
        </p:spPr>
      </p:pic>
      <p:sp>
        <p:nvSpPr>
          <p:cNvPr id="13" name="Text 9"/>
          <p:cNvSpPr/>
          <p:nvPr/>
        </p:nvSpPr>
        <p:spPr>
          <a:xfrm>
            <a:off x="4983480" y="2011680"/>
            <a:ext cx="777240" cy="457200"/>
          </a:xfrm>
          <a:prstGeom prst="rect">
            <a:avLst/>
          </a:prstGeom>
          <a:noFill/>
          <a:ln/>
        </p:spPr>
        <p:txBody>
          <a:bodyPr wrap="square" lIns="0" tIns="0" rIns="0" bIns="0" rtlCol="0" anchor="ctr"/>
          <a:lstStyle/>
          <a:p>
            <a:pPr marL="0" indent="0" algn="r">
              <a:buNone/>
            </a:pPr>
            <a:r>
              <a:rPr lang="en-US" sz="2600" b="1" dirty="0">
                <a:solidFill>
                  <a:srgbClr val="E9F0FA"/>
                </a:solidFill>
                <a:latin typeface="Arial" pitchFamily="34" charset="0"/>
                <a:ea typeface="Arial" pitchFamily="34" charset="-122"/>
                <a:cs typeface="Arial" pitchFamily="34" charset="-120"/>
              </a:rPr>
              <a:t>01</a:t>
            </a:r>
            <a:endParaRPr lang="en-US" sz="2600" dirty="0"/>
          </a:p>
        </p:txBody>
      </p:sp>
      <p:sp>
        <p:nvSpPr>
          <p:cNvPr id="14" name="Text 10"/>
          <p:cNvSpPr/>
          <p:nvPr/>
        </p:nvSpPr>
        <p:spPr>
          <a:xfrm>
            <a:off x="1938528" y="2121408"/>
            <a:ext cx="3154680" cy="36576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Read a system design</a:t>
            </a:r>
            <a:endParaRPr lang="en-US" sz="1650" dirty="0"/>
          </a:p>
        </p:txBody>
      </p:sp>
      <p:sp>
        <p:nvSpPr>
          <p:cNvPr id="15" name="Text 11"/>
          <p:cNvSpPr/>
          <p:nvPr/>
        </p:nvSpPr>
        <p:spPr>
          <a:xfrm>
            <a:off x="1938528" y="2542032"/>
            <a:ext cx="3749040" cy="86868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Interpret an architecture diagram, API contract and </a:t>
            </a:r>
            <a:r>
              <a:rPr lang="en-US" sz="1250">
                <a:solidFill>
                  <a:srgbClr val="5A6879"/>
                </a:solidFill>
                <a:latin typeface="Calibri" pitchFamily="34" charset="0"/>
                <a:ea typeface="Calibri" pitchFamily="34" charset="-122"/>
                <a:cs typeface="Calibri" pitchFamily="34" charset="-120"/>
              </a:rPr>
              <a:t>data model, and </a:t>
            </a:r>
            <a:r>
              <a:rPr lang="en-US" sz="1250" dirty="0">
                <a:solidFill>
                  <a:srgbClr val="5A6879"/>
                </a:solidFill>
                <a:latin typeface="Calibri" pitchFamily="34" charset="0"/>
                <a:ea typeface="Calibri" pitchFamily="34" charset="-122"/>
                <a:cs typeface="Calibri" pitchFamily="34" charset="-120"/>
              </a:rPr>
              <a:t>judge how testable each part is.</a:t>
            </a:r>
            <a:endParaRPr lang="en-US" sz="1250" dirty="0"/>
          </a:p>
        </p:txBody>
      </p:sp>
      <p:sp>
        <p:nvSpPr>
          <p:cNvPr id="16" name="Shape 12"/>
          <p:cNvSpPr/>
          <p:nvPr/>
        </p:nvSpPr>
        <p:spPr>
          <a:xfrm>
            <a:off x="6291072" y="1828800"/>
            <a:ext cx="5257800" cy="1737360"/>
          </a:xfrm>
          <a:prstGeom prst="roundRect">
            <a:avLst>
              <a:gd name="adj" fmla="val 526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7" name="Shape 13"/>
          <p:cNvSpPr/>
          <p:nvPr/>
        </p:nvSpPr>
        <p:spPr>
          <a:xfrm>
            <a:off x="6620256" y="2103120"/>
            <a:ext cx="768096" cy="768096"/>
          </a:xfrm>
          <a:prstGeom prst="ellipse">
            <a:avLst/>
          </a:prstGeom>
          <a:solidFill>
            <a:srgbClr val="1F6F8B"/>
          </a:solidFill>
          <a:ln/>
        </p:spPr>
      </p:sp>
      <p:pic>
        <p:nvPicPr>
          <p:cNvPr id="18" name="Image 2" descr="preencoded.png"/>
          <p:cNvPicPr>
            <a:picLocks noChangeAspect="1"/>
          </p:cNvPicPr>
          <p:nvPr/>
        </p:nvPicPr>
        <p:blipFill>
          <a:blip r:embed="rId5"/>
          <a:stretch>
            <a:fillRect/>
          </a:stretch>
        </p:blipFill>
        <p:spPr>
          <a:xfrm>
            <a:off x="6802679" y="2285543"/>
            <a:ext cx="403250" cy="403250"/>
          </a:xfrm>
          <a:prstGeom prst="rect">
            <a:avLst/>
          </a:prstGeom>
        </p:spPr>
      </p:pic>
      <p:sp>
        <p:nvSpPr>
          <p:cNvPr id="19" name="Text 14"/>
          <p:cNvSpPr/>
          <p:nvPr/>
        </p:nvSpPr>
        <p:spPr>
          <a:xfrm>
            <a:off x="10634472" y="2011680"/>
            <a:ext cx="777240" cy="457200"/>
          </a:xfrm>
          <a:prstGeom prst="rect">
            <a:avLst/>
          </a:prstGeom>
          <a:noFill/>
          <a:ln/>
        </p:spPr>
        <p:txBody>
          <a:bodyPr wrap="square" lIns="0" tIns="0" rIns="0" bIns="0" rtlCol="0" anchor="ctr"/>
          <a:lstStyle/>
          <a:p>
            <a:pPr marL="0" indent="0" algn="r">
              <a:buNone/>
            </a:pPr>
            <a:r>
              <a:rPr lang="en-US" sz="2600" b="1" dirty="0">
                <a:solidFill>
                  <a:srgbClr val="E9F0FA"/>
                </a:solidFill>
                <a:latin typeface="Arial" pitchFamily="34" charset="0"/>
                <a:ea typeface="Arial" pitchFamily="34" charset="-122"/>
                <a:cs typeface="Arial" pitchFamily="34" charset="-120"/>
              </a:rPr>
              <a:t>02</a:t>
            </a:r>
            <a:endParaRPr lang="en-US" sz="2600" dirty="0"/>
          </a:p>
        </p:txBody>
      </p:sp>
      <p:sp>
        <p:nvSpPr>
          <p:cNvPr id="20" name="Text 15"/>
          <p:cNvSpPr/>
          <p:nvPr/>
        </p:nvSpPr>
        <p:spPr>
          <a:xfrm>
            <a:off x="7589520" y="2121408"/>
            <a:ext cx="3154680" cy="36576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Run a structured design review</a:t>
            </a:r>
            <a:endParaRPr lang="en-US" sz="1650" dirty="0"/>
          </a:p>
        </p:txBody>
      </p:sp>
      <p:sp>
        <p:nvSpPr>
          <p:cNvPr id="21" name="Text 16"/>
          <p:cNvSpPr/>
          <p:nvPr/>
        </p:nvSpPr>
        <p:spPr>
          <a:xfrm>
            <a:off x="7589520" y="2542032"/>
            <a:ext cx="3749040" cy="86868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Walk a review checklist to surface defects before a single line of code is written.</a:t>
            </a:r>
            <a:endParaRPr lang="en-US" sz="1250" dirty="0"/>
          </a:p>
        </p:txBody>
      </p:sp>
      <p:sp>
        <p:nvSpPr>
          <p:cNvPr id="22" name="Shape 17"/>
          <p:cNvSpPr/>
          <p:nvPr/>
        </p:nvSpPr>
        <p:spPr>
          <a:xfrm>
            <a:off x="640080" y="3822192"/>
            <a:ext cx="5257800" cy="1737360"/>
          </a:xfrm>
          <a:prstGeom prst="roundRect">
            <a:avLst>
              <a:gd name="adj" fmla="val 526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3" name="Shape 18"/>
          <p:cNvSpPr/>
          <p:nvPr/>
        </p:nvSpPr>
        <p:spPr>
          <a:xfrm>
            <a:off x="969264" y="4096512"/>
            <a:ext cx="768096" cy="768096"/>
          </a:xfrm>
          <a:prstGeom prst="ellipse">
            <a:avLst/>
          </a:prstGeom>
          <a:solidFill>
            <a:srgbClr val="1F6F8B"/>
          </a:solidFill>
          <a:ln/>
        </p:spPr>
      </p:sp>
      <p:pic>
        <p:nvPicPr>
          <p:cNvPr id="24" name="Image 3" descr="preencoded.png"/>
          <p:cNvPicPr>
            <a:picLocks noChangeAspect="1"/>
          </p:cNvPicPr>
          <p:nvPr/>
        </p:nvPicPr>
        <p:blipFill>
          <a:blip r:embed="rId6"/>
          <a:stretch>
            <a:fillRect/>
          </a:stretch>
        </p:blipFill>
        <p:spPr>
          <a:xfrm>
            <a:off x="1151687" y="4278935"/>
            <a:ext cx="403250" cy="403250"/>
          </a:xfrm>
          <a:prstGeom prst="rect">
            <a:avLst/>
          </a:prstGeom>
        </p:spPr>
      </p:pic>
      <p:sp>
        <p:nvSpPr>
          <p:cNvPr id="25" name="Text 19"/>
          <p:cNvSpPr/>
          <p:nvPr/>
        </p:nvSpPr>
        <p:spPr>
          <a:xfrm>
            <a:off x="4983480" y="4005072"/>
            <a:ext cx="777240" cy="457200"/>
          </a:xfrm>
          <a:prstGeom prst="rect">
            <a:avLst/>
          </a:prstGeom>
          <a:noFill/>
          <a:ln/>
        </p:spPr>
        <p:txBody>
          <a:bodyPr wrap="square" lIns="0" tIns="0" rIns="0" bIns="0" rtlCol="0" anchor="ctr"/>
          <a:lstStyle/>
          <a:p>
            <a:pPr marL="0" indent="0" algn="r">
              <a:buNone/>
            </a:pPr>
            <a:r>
              <a:rPr lang="en-US" sz="2600" b="1" dirty="0">
                <a:solidFill>
                  <a:srgbClr val="E9F0FA"/>
                </a:solidFill>
                <a:latin typeface="Arial" pitchFamily="34" charset="0"/>
                <a:ea typeface="Arial" pitchFamily="34" charset="-122"/>
                <a:cs typeface="Arial" pitchFamily="34" charset="-120"/>
              </a:rPr>
              <a:t>03</a:t>
            </a:r>
            <a:endParaRPr lang="en-US" sz="2600" dirty="0"/>
          </a:p>
        </p:txBody>
      </p:sp>
      <p:sp>
        <p:nvSpPr>
          <p:cNvPr id="26" name="Text 20"/>
          <p:cNvSpPr/>
          <p:nvPr/>
        </p:nvSpPr>
        <p:spPr>
          <a:xfrm>
            <a:off x="1938528" y="4114800"/>
            <a:ext cx="3154680" cy="36576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Assess design-time security</a:t>
            </a:r>
            <a:endParaRPr lang="en-US" sz="1650" dirty="0"/>
          </a:p>
        </p:txBody>
      </p:sp>
      <p:sp>
        <p:nvSpPr>
          <p:cNvPr id="27" name="Text 21"/>
          <p:cNvSpPr/>
          <p:nvPr/>
        </p:nvSpPr>
        <p:spPr>
          <a:xfrm>
            <a:off x="1938528" y="4535424"/>
            <a:ext cx="3749040" cy="86868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Evaluate the design against </a:t>
            </a:r>
            <a:r>
              <a:rPr lang="en-US" sz="1250" dirty="0">
                <a:solidFill>
                  <a:srgbClr val="5A6879"/>
                </a:solidFill>
                <a:latin typeface="Calibri" pitchFamily="34" charset="0"/>
                <a:ea typeface="Calibri" pitchFamily="34" charset="-122"/>
                <a:cs typeface="Calibri" pitchFamily="34" charset="-120"/>
                <a:hlinkClick r:id="rId7"/>
              </a:rPr>
              <a:t>OWASP Top 10</a:t>
            </a:r>
            <a:r>
              <a:rPr lang="en-US" sz="1250" dirty="0">
                <a:solidFill>
                  <a:srgbClr val="5A6879"/>
                </a:solidFill>
                <a:latin typeface="Calibri" pitchFamily="34" charset="0"/>
                <a:ea typeface="Calibri" pitchFamily="34" charset="-122"/>
                <a:cs typeface="Calibri" pitchFamily="34" charset="-120"/>
              </a:rPr>
              <a:t> (2025) and lightweight threat modelling.</a:t>
            </a:r>
            <a:endParaRPr lang="en-US" sz="1250" dirty="0"/>
          </a:p>
        </p:txBody>
      </p:sp>
      <p:sp>
        <p:nvSpPr>
          <p:cNvPr id="28" name="Shape 22"/>
          <p:cNvSpPr/>
          <p:nvPr/>
        </p:nvSpPr>
        <p:spPr>
          <a:xfrm>
            <a:off x="6291072" y="3822192"/>
            <a:ext cx="5257800" cy="1737360"/>
          </a:xfrm>
          <a:prstGeom prst="roundRect">
            <a:avLst>
              <a:gd name="adj" fmla="val 526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9" name="Shape 23"/>
          <p:cNvSpPr/>
          <p:nvPr/>
        </p:nvSpPr>
        <p:spPr>
          <a:xfrm>
            <a:off x="6620256" y="4096512"/>
            <a:ext cx="768096" cy="768096"/>
          </a:xfrm>
          <a:prstGeom prst="ellipse">
            <a:avLst/>
          </a:prstGeom>
          <a:solidFill>
            <a:srgbClr val="1F6F8B"/>
          </a:solidFill>
          <a:ln/>
        </p:spPr>
      </p:sp>
      <p:pic>
        <p:nvPicPr>
          <p:cNvPr id="30" name="Image 4" descr="preencoded.png"/>
          <p:cNvPicPr>
            <a:picLocks noChangeAspect="1"/>
          </p:cNvPicPr>
          <p:nvPr/>
        </p:nvPicPr>
        <p:blipFill>
          <a:blip r:embed="rId8"/>
          <a:stretch>
            <a:fillRect/>
          </a:stretch>
        </p:blipFill>
        <p:spPr>
          <a:xfrm>
            <a:off x="6802679" y="4278935"/>
            <a:ext cx="403250" cy="403250"/>
          </a:xfrm>
          <a:prstGeom prst="rect">
            <a:avLst/>
          </a:prstGeom>
        </p:spPr>
      </p:pic>
      <p:sp>
        <p:nvSpPr>
          <p:cNvPr id="31" name="Text 24"/>
          <p:cNvSpPr/>
          <p:nvPr/>
        </p:nvSpPr>
        <p:spPr>
          <a:xfrm>
            <a:off x="10634472" y="4005072"/>
            <a:ext cx="777240" cy="457200"/>
          </a:xfrm>
          <a:prstGeom prst="rect">
            <a:avLst/>
          </a:prstGeom>
          <a:noFill/>
          <a:ln/>
        </p:spPr>
        <p:txBody>
          <a:bodyPr wrap="square" lIns="0" tIns="0" rIns="0" bIns="0" rtlCol="0" anchor="ctr"/>
          <a:lstStyle/>
          <a:p>
            <a:pPr marL="0" indent="0" algn="r">
              <a:buNone/>
            </a:pPr>
            <a:r>
              <a:rPr lang="en-US" sz="2600" b="1" dirty="0">
                <a:solidFill>
                  <a:srgbClr val="E9F0FA"/>
                </a:solidFill>
                <a:latin typeface="Arial" pitchFamily="34" charset="0"/>
                <a:ea typeface="Arial" pitchFamily="34" charset="-122"/>
                <a:cs typeface="Arial" pitchFamily="34" charset="-120"/>
              </a:rPr>
              <a:t>04</a:t>
            </a:r>
            <a:endParaRPr lang="en-US" sz="2600" dirty="0"/>
          </a:p>
        </p:txBody>
      </p:sp>
      <p:sp>
        <p:nvSpPr>
          <p:cNvPr id="32" name="Text 25"/>
          <p:cNvSpPr/>
          <p:nvPr/>
        </p:nvSpPr>
        <p:spPr>
          <a:xfrm>
            <a:off x="7589520" y="4114800"/>
            <a:ext cx="3154680" cy="365760"/>
          </a:xfrm>
          <a:prstGeom prst="rect">
            <a:avLst/>
          </a:prstGeom>
          <a:noFill/>
          <a:ln/>
        </p:spPr>
        <p:txBody>
          <a:bodyPr wrap="square" lIns="0" tIns="0" rIns="0" bIns="0" rtlCol="0" anchor="ctr"/>
          <a:lstStyle/>
          <a:p>
            <a:pPr marL="0" indent="0">
              <a:buNone/>
            </a:pPr>
            <a:r>
              <a:rPr lang="en-US" sz="1650" b="1" dirty="0">
                <a:solidFill>
                  <a:srgbClr val="0F1620"/>
                </a:solidFill>
                <a:latin typeface="Arial" pitchFamily="34" charset="0"/>
                <a:ea typeface="Arial" pitchFamily="34" charset="-122"/>
                <a:cs typeface="Arial" pitchFamily="34" charset="-120"/>
              </a:rPr>
              <a:t>Prioritise testing by risk</a:t>
            </a:r>
            <a:endParaRPr lang="en-US" sz="1650" dirty="0"/>
          </a:p>
        </p:txBody>
      </p:sp>
      <p:sp>
        <p:nvSpPr>
          <p:cNvPr id="33" name="Text 26"/>
          <p:cNvSpPr/>
          <p:nvPr/>
        </p:nvSpPr>
        <p:spPr>
          <a:xfrm>
            <a:off x="7589520" y="4535424"/>
            <a:ext cx="3749040" cy="86868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Score risks by likelihood × impact and turn them into a focused, risk-based test strategy.</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WHY REVIEW AT ALL</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The cost of a defect grows with every phase</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Fix it in design and it is a conversation. Fix it in production and it is an incident. This is why we shift left.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04 / 18</a:t>
            </a:r>
            <a:endParaRPr lang="en-US" sz="800" dirty="0"/>
          </a:p>
        </p:txBody>
      </p:sp>
      <p:sp>
        <p:nvSpPr>
          <p:cNvPr id="10" name="Shape 7"/>
          <p:cNvSpPr/>
          <p:nvPr/>
        </p:nvSpPr>
        <p:spPr>
          <a:xfrm>
            <a:off x="640080" y="5504688"/>
            <a:ext cx="6720840" cy="12802"/>
          </a:xfrm>
          <a:prstGeom prst="rect">
            <a:avLst/>
          </a:prstGeom>
          <a:solidFill>
            <a:srgbClr val="C3CEDC"/>
          </a:solidFill>
          <a:ln/>
        </p:spPr>
      </p:sp>
      <p:sp>
        <p:nvSpPr>
          <p:cNvPr id="11" name="Shape 8"/>
          <p:cNvSpPr/>
          <p:nvPr/>
        </p:nvSpPr>
        <p:spPr>
          <a:xfrm>
            <a:off x="891540" y="5426964"/>
            <a:ext cx="841248" cy="77724"/>
          </a:xfrm>
          <a:prstGeom prst="rect">
            <a:avLst/>
          </a:prstGeom>
          <a:solidFill>
            <a:srgbClr val="2E7D5B"/>
          </a:solidFill>
          <a:ln/>
        </p:spPr>
      </p:sp>
      <p:sp>
        <p:nvSpPr>
          <p:cNvPr id="12" name="Text 9"/>
          <p:cNvSpPr/>
          <p:nvPr/>
        </p:nvSpPr>
        <p:spPr>
          <a:xfrm>
            <a:off x="662940" y="5097780"/>
            <a:ext cx="1298448" cy="292608"/>
          </a:xfrm>
          <a:prstGeom prst="rect">
            <a:avLst/>
          </a:prstGeom>
          <a:noFill/>
          <a:ln/>
        </p:spPr>
        <p:txBody>
          <a:bodyPr wrap="square" lIns="0" tIns="0" rIns="0" bIns="0" rtlCol="0" anchor="b"/>
          <a:lstStyle/>
          <a:p>
            <a:pPr marL="0" indent="0" algn="ctr">
              <a:buNone/>
            </a:pPr>
            <a:r>
              <a:rPr lang="en-US" sz="1100" b="1" dirty="0">
                <a:solidFill>
                  <a:srgbClr val="26313F"/>
                </a:solidFill>
                <a:latin typeface="Courier New" pitchFamily="34" charset="0"/>
                <a:ea typeface="Courier New" pitchFamily="34" charset="-122"/>
                <a:cs typeface="Courier New" pitchFamily="34" charset="-120"/>
              </a:rPr>
              <a:t>1×</a:t>
            </a:r>
            <a:endParaRPr lang="en-US" sz="1100" dirty="0"/>
          </a:p>
        </p:txBody>
      </p:sp>
      <p:sp>
        <p:nvSpPr>
          <p:cNvPr id="13" name="Text 10"/>
          <p:cNvSpPr/>
          <p:nvPr/>
        </p:nvSpPr>
        <p:spPr>
          <a:xfrm>
            <a:off x="640080" y="5596128"/>
            <a:ext cx="1344168" cy="292608"/>
          </a:xfrm>
          <a:prstGeom prst="rect">
            <a:avLst/>
          </a:prstGeom>
          <a:noFill/>
          <a:ln/>
        </p:spPr>
        <p:txBody>
          <a:bodyPr wrap="square" lIns="0" tIns="0" rIns="0" bIns="0" rtlCol="0" anchor="t"/>
          <a:lstStyle/>
          <a:p>
            <a:pPr marL="0" indent="0" algn="ctr">
              <a:buNone/>
            </a:pPr>
            <a:r>
              <a:rPr lang="en-US" sz="1150" dirty="0">
                <a:solidFill>
                  <a:srgbClr val="5A6879"/>
                </a:solidFill>
                <a:latin typeface="Calibri" pitchFamily="34" charset="0"/>
                <a:ea typeface="Calibri" pitchFamily="34" charset="-122"/>
                <a:cs typeface="Calibri" pitchFamily="34" charset="-120"/>
              </a:rPr>
              <a:t>Requirements</a:t>
            </a:r>
            <a:endParaRPr lang="en-US" sz="1150" dirty="0"/>
          </a:p>
        </p:txBody>
      </p:sp>
      <p:sp>
        <p:nvSpPr>
          <p:cNvPr id="14" name="Shape 11"/>
          <p:cNvSpPr/>
          <p:nvPr/>
        </p:nvSpPr>
        <p:spPr>
          <a:xfrm>
            <a:off x="2235708" y="5116068"/>
            <a:ext cx="841248" cy="388620"/>
          </a:xfrm>
          <a:prstGeom prst="rect">
            <a:avLst/>
          </a:prstGeom>
          <a:solidFill>
            <a:srgbClr val="5B9E6E"/>
          </a:solidFill>
          <a:ln/>
        </p:spPr>
      </p:sp>
      <p:sp>
        <p:nvSpPr>
          <p:cNvPr id="15" name="Text 12"/>
          <p:cNvSpPr/>
          <p:nvPr/>
        </p:nvSpPr>
        <p:spPr>
          <a:xfrm>
            <a:off x="2007108" y="4786884"/>
            <a:ext cx="1298448" cy="292608"/>
          </a:xfrm>
          <a:prstGeom prst="rect">
            <a:avLst/>
          </a:prstGeom>
          <a:noFill/>
          <a:ln/>
        </p:spPr>
        <p:txBody>
          <a:bodyPr wrap="square" lIns="0" tIns="0" rIns="0" bIns="0" rtlCol="0" anchor="b"/>
          <a:lstStyle/>
          <a:p>
            <a:pPr marL="0" indent="0" algn="ctr">
              <a:buNone/>
            </a:pPr>
            <a:r>
              <a:rPr lang="en-US" sz="1100" b="1" dirty="0">
                <a:solidFill>
                  <a:srgbClr val="26313F"/>
                </a:solidFill>
                <a:latin typeface="Courier New" pitchFamily="34" charset="0"/>
                <a:ea typeface="Courier New" pitchFamily="34" charset="-122"/>
                <a:cs typeface="Courier New" pitchFamily="34" charset="-120"/>
              </a:rPr>
              <a:t>5×</a:t>
            </a:r>
            <a:endParaRPr lang="en-US" sz="1100" dirty="0"/>
          </a:p>
        </p:txBody>
      </p:sp>
      <p:sp>
        <p:nvSpPr>
          <p:cNvPr id="16" name="Text 13"/>
          <p:cNvSpPr/>
          <p:nvPr/>
        </p:nvSpPr>
        <p:spPr>
          <a:xfrm>
            <a:off x="1984248" y="5596128"/>
            <a:ext cx="1344168" cy="292608"/>
          </a:xfrm>
          <a:prstGeom prst="rect">
            <a:avLst/>
          </a:prstGeom>
          <a:noFill/>
          <a:ln/>
        </p:spPr>
        <p:txBody>
          <a:bodyPr wrap="square" lIns="0" tIns="0" rIns="0" bIns="0" rtlCol="0" anchor="t"/>
          <a:lstStyle/>
          <a:p>
            <a:pPr marL="0" indent="0" algn="ctr">
              <a:buNone/>
            </a:pPr>
            <a:r>
              <a:rPr lang="en-US" sz="1150" dirty="0">
                <a:solidFill>
                  <a:srgbClr val="5A6879"/>
                </a:solidFill>
                <a:latin typeface="Calibri" pitchFamily="34" charset="0"/>
                <a:ea typeface="Calibri" pitchFamily="34" charset="-122"/>
                <a:cs typeface="Calibri" pitchFamily="34" charset="-120"/>
              </a:rPr>
              <a:t>Design</a:t>
            </a:r>
            <a:endParaRPr lang="en-US" sz="1150" dirty="0"/>
          </a:p>
        </p:txBody>
      </p:sp>
      <p:sp>
        <p:nvSpPr>
          <p:cNvPr id="17" name="Shape 14"/>
          <p:cNvSpPr/>
          <p:nvPr/>
        </p:nvSpPr>
        <p:spPr>
          <a:xfrm>
            <a:off x="3579876" y="4727448"/>
            <a:ext cx="841248" cy="777240"/>
          </a:xfrm>
          <a:prstGeom prst="rect">
            <a:avLst/>
          </a:prstGeom>
          <a:solidFill>
            <a:srgbClr val="C9932B"/>
          </a:solidFill>
          <a:ln/>
        </p:spPr>
      </p:sp>
      <p:sp>
        <p:nvSpPr>
          <p:cNvPr id="18" name="Text 15"/>
          <p:cNvSpPr/>
          <p:nvPr/>
        </p:nvSpPr>
        <p:spPr>
          <a:xfrm>
            <a:off x="3351276" y="4398264"/>
            <a:ext cx="1298448" cy="292608"/>
          </a:xfrm>
          <a:prstGeom prst="rect">
            <a:avLst/>
          </a:prstGeom>
          <a:noFill/>
          <a:ln/>
        </p:spPr>
        <p:txBody>
          <a:bodyPr wrap="square" lIns="0" tIns="0" rIns="0" bIns="0" rtlCol="0" anchor="b"/>
          <a:lstStyle/>
          <a:p>
            <a:pPr marL="0" indent="0" algn="ctr">
              <a:buNone/>
            </a:pPr>
            <a:r>
              <a:rPr lang="en-US" sz="1100" b="1" dirty="0">
                <a:solidFill>
                  <a:srgbClr val="26313F"/>
                </a:solidFill>
                <a:latin typeface="Courier New" pitchFamily="34" charset="0"/>
                <a:ea typeface="Courier New" pitchFamily="34" charset="-122"/>
                <a:cs typeface="Courier New" pitchFamily="34" charset="-120"/>
              </a:rPr>
              <a:t>10×</a:t>
            </a:r>
            <a:endParaRPr lang="en-US" sz="1100" dirty="0"/>
          </a:p>
        </p:txBody>
      </p:sp>
      <p:sp>
        <p:nvSpPr>
          <p:cNvPr id="19" name="Text 16"/>
          <p:cNvSpPr/>
          <p:nvPr/>
        </p:nvSpPr>
        <p:spPr>
          <a:xfrm>
            <a:off x="3328416" y="5596128"/>
            <a:ext cx="1344168" cy="292608"/>
          </a:xfrm>
          <a:prstGeom prst="rect">
            <a:avLst/>
          </a:prstGeom>
          <a:noFill/>
          <a:ln/>
        </p:spPr>
        <p:txBody>
          <a:bodyPr wrap="square" lIns="0" tIns="0" rIns="0" bIns="0" rtlCol="0" anchor="t"/>
          <a:lstStyle/>
          <a:p>
            <a:pPr marL="0" indent="0" algn="ctr">
              <a:buNone/>
            </a:pPr>
            <a:r>
              <a:rPr lang="en-US" sz="1150" dirty="0">
                <a:solidFill>
                  <a:srgbClr val="5A6879"/>
                </a:solidFill>
                <a:latin typeface="Calibri" pitchFamily="34" charset="0"/>
                <a:ea typeface="Calibri" pitchFamily="34" charset="-122"/>
                <a:cs typeface="Calibri" pitchFamily="34" charset="-120"/>
              </a:rPr>
              <a:t>Build</a:t>
            </a:r>
            <a:endParaRPr lang="en-US" sz="1150" dirty="0"/>
          </a:p>
        </p:txBody>
      </p:sp>
      <p:sp>
        <p:nvSpPr>
          <p:cNvPr id="20" name="Shape 17"/>
          <p:cNvSpPr/>
          <p:nvPr/>
        </p:nvSpPr>
        <p:spPr>
          <a:xfrm>
            <a:off x="4924044" y="4338828"/>
            <a:ext cx="841248" cy="1165860"/>
          </a:xfrm>
          <a:prstGeom prst="rect">
            <a:avLst/>
          </a:prstGeom>
          <a:solidFill>
            <a:srgbClr val="D06A2C"/>
          </a:solidFill>
          <a:ln/>
        </p:spPr>
      </p:sp>
      <p:sp>
        <p:nvSpPr>
          <p:cNvPr id="21" name="Text 18"/>
          <p:cNvSpPr/>
          <p:nvPr/>
        </p:nvSpPr>
        <p:spPr>
          <a:xfrm>
            <a:off x="4695444" y="4009644"/>
            <a:ext cx="1298448" cy="292608"/>
          </a:xfrm>
          <a:prstGeom prst="rect">
            <a:avLst/>
          </a:prstGeom>
          <a:noFill/>
          <a:ln/>
        </p:spPr>
        <p:txBody>
          <a:bodyPr wrap="square" lIns="0" tIns="0" rIns="0" bIns="0" rtlCol="0" anchor="b"/>
          <a:lstStyle/>
          <a:p>
            <a:pPr marL="0" indent="0" algn="ctr">
              <a:buNone/>
            </a:pPr>
            <a:r>
              <a:rPr lang="en-US" sz="1100" b="1" dirty="0">
                <a:solidFill>
                  <a:srgbClr val="26313F"/>
                </a:solidFill>
                <a:latin typeface="Courier New" pitchFamily="34" charset="0"/>
                <a:ea typeface="Courier New" pitchFamily="34" charset="-122"/>
                <a:cs typeface="Courier New" pitchFamily="34" charset="-120"/>
              </a:rPr>
              <a:t>15×</a:t>
            </a:r>
            <a:endParaRPr lang="en-US" sz="1100" dirty="0"/>
          </a:p>
        </p:txBody>
      </p:sp>
      <p:sp>
        <p:nvSpPr>
          <p:cNvPr id="22" name="Text 19"/>
          <p:cNvSpPr/>
          <p:nvPr/>
        </p:nvSpPr>
        <p:spPr>
          <a:xfrm>
            <a:off x="4672584" y="5596128"/>
            <a:ext cx="1344168" cy="292608"/>
          </a:xfrm>
          <a:prstGeom prst="rect">
            <a:avLst/>
          </a:prstGeom>
          <a:noFill/>
          <a:ln/>
        </p:spPr>
        <p:txBody>
          <a:bodyPr wrap="square" lIns="0" tIns="0" rIns="0" bIns="0" rtlCol="0" anchor="t"/>
          <a:lstStyle/>
          <a:p>
            <a:pPr marL="0" indent="0" algn="ctr">
              <a:buNone/>
            </a:pPr>
            <a:r>
              <a:rPr lang="en-US" sz="1150" dirty="0">
                <a:solidFill>
                  <a:srgbClr val="5A6879"/>
                </a:solidFill>
                <a:latin typeface="Calibri" pitchFamily="34" charset="0"/>
                <a:ea typeface="Calibri" pitchFamily="34" charset="-122"/>
                <a:cs typeface="Calibri" pitchFamily="34" charset="-120"/>
              </a:rPr>
              <a:t>Testing</a:t>
            </a:r>
            <a:endParaRPr lang="en-US" sz="1150" dirty="0"/>
          </a:p>
        </p:txBody>
      </p:sp>
      <p:sp>
        <p:nvSpPr>
          <p:cNvPr id="23" name="Shape 20"/>
          <p:cNvSpPr/>
          <p:nvPr/>
        </p:nvSpPr>
        <p:spPr>
          <a:xfrm>
            <a:off x="6268212" y="2395728"/>
            <a:ext cx="841248" cy="3108960"/>
          </a:xfrm>
          <a:prstGeom prst="rect">
            <a:avLst/>
          </a:prstGeom>
          <a:solidFill>
            <a:srgbClr val="C0472F"/>
          </a:solidFill>
          <a:ln/>
        </p:spPr>
      </p:sp>
      <p:sp>
        <p:nvSpPr>
          <p:cNvPr id="24" name="Text 21"/>
          <p:cNvSpPr/>
          <p:nvPr/>
        </p:nvSpPr>
        <p:spPr>
          <a:xfrm>
            <a:off x="6039612" y="2066544"/>
            <a:ext cx="1298448" cy="292608"/>
          </a:xfrm>
          <a:prstGeom prst="rect">
            <a:avLst/>
          </a:prstGeom>
          <a:noFill/>
          <a:ln/>
        </p:spPr>
        <p:txBody>
          <a:bodyPr wrap="square" lIns="0" tIns="0" rIns="0" bIns="0" rtlCol="0" anchor="b"/>
          <a:lstStyle/>
          <a:p>
            <a:pPr marL="0" indent="0" algn="ctr">
              <a:buNone/>
            </a:pPr>
            <a:r>
              <a:rPr lang="en-US" sz="1100" b="1" dirty="0">
                <a:solidFill>
                  <a:srgbClr val="26313F"/>
                </a:solidFill>
                <a:latin typeface="Courier New" pitchFamily="34" charset="0"/>
                <a:ea typeface="Courier New" pitchFamily="34" charset="-122"/>
                <a:cs typeface="Courier New" pitchFamily="34" charset="-120"/>
              </a:rPr>
              <a:t>40×</a:t>
            </a:r>
            <a:endParaRPr lang="en-US" sz="1100" dirty="0"/>
          </a:p>
        </p:txBody>
      </p:sp>
      <p:sp>
        <p:nvSpPr>
          <p:cNvPr id="25" name="Text 22"/>
          <p:cNvSpPr/>
          <p:nvPr/>
        </p:nvSpPr>
        <p:spPr>
          <a:xfrm>
            <a:off x="6016752" y="5596128"/>
            <a:ext cx="1344168" cy="292608"/>
          </a:xfrm>
          <a:prstGeom prst="rect">
            <a:avLst/>
          </a:prstGeom>
          <a:noFill/>
          <a:ln/>
        </p:spPr>
        <p:txBody>
          <a:bodyPr wrap="square" lIns="0" tIns="0" rIns="0" bIns="0" rtlCol="0" anchor="t"/>
          <a:lstStyle/>
          <a:p>
            <a:pPr marL="0" indent="0" algn="ctr">
              <a:buNone/>
            </a:pPr>
            <a:r>
              <a:rPr lang="en-US" sz="1150" dirty="0">
                <a:solidFill>
                  <a:srgbClr val="5A6879"/>
                </a:solidFill>
                <a:latin typeface="Calibri" pitchFamily="34" charset="0"/>
                <a:ea typeface="Calibri" pitchFamily="34" charset="-122"/>
                <a:cs typeface="Calibri" pitchFamily="34" charset="-120"/>
              </a:rPr>
              <a:t>Production</a:t>
            </a:r>
            <a:endParaRPr lang="en-US" sz="1150" dirty="0"/>
          </a:p>
        </p:txBody>
      </p:sp>
      <p:sp>
        <p:nvSpPr>
          <p:cNvPr id="26" name="Text 23"/>
          <p:cNvSpPr/>
          <p:nvPr/>
        </p:nvSpPr>
        <p:spPr>
          <a:xfrm>
            <a:off x="640080" y="5989320"/>
            <a:ext cx="6720840" cy="274320"/>
          </a:xfrm>
          <a:prstGeom prst="rect">
            <a:avLst/>
          </a:prstGeom>
          <a:noFill/>
          <a:ln/>
        </p:spPr>
        <p:txBody>
          <a:bodyPr wrap="square" lIns="0" tIns="0" rIns="0" bIns="0" rtlCol="0" anchor="ctr"/>
          <a:lstStyle/>
          <a:p>
            <a:pPr marL="0" indent="0">
              <a:buNone/>
            </a:pPr>
            <a:r>
              <a:rPr lang="en-US" sz="850" dirty="0">
                <a:solidFill>
                  <a:srgbClr val="8A97A8"/>
                </a:solidFill>
                <a:latin typeface="Courier New" pitchFamily="34" charset="0"/>
                <a:ea typeface="Courier New" pitchFamily="34" charset="-122"/>
                <a:cs typeface="Courier New" pitchFamily="34" charset="-120"/>
              </a:rPr>
              <a:t>Relative cost to fix the same defect, by the phase it is caught  </a:t>
            </a:r>
            <a:r>
              <a:rPr lang="en-US" sz="850">
                <a:solidFill>
                  <a:srgbClr val="8A97A8"/>
                </a:solidFill>
                <a:latin typeface="Courier New" pitchFamily="34" charset="0"/>
                <a:ea typeface="Courier New" pitchFamily="34" charset="-122"/>
                <a:cs typeface="Courier New" pitchFamily="34" charset="-120"/>
              </a:rPr>
              <a:t>·  illustrative, exact </a:t>
            </a:r>
            <a:r>
              <a:rPr lang="en-US" sz="850" dirty="0">
                <a:solidFill>
                  <a:srgbClr val="8A97A8"/>
                </a:solidFill>
                <a:latin typeface="Courier New" pitchFamily="34" charset="0"/>
                <a:ea typeface="Courier New" pitchFamily="34" charset="-122"/>
                <a:cs typeface="Courier New" pitchFamily="34" charset="-120"/>
              </a:rPr>
              <a:t>multipliers vary by study</a:t>
            </a:r>
            <a:endParaRPr lang="en-US" sz="850" dirty="0"/>
          </a:p>
        </p:txBody>
      </p:sp>
      <p:sp>
        <p:nvSpPr>
          <p:cNvPr id="27" name="Shape 24"/>
          <p:cNvSpPr/>
          <p:nvPr/>
        </p:nvSpPr>
        <p:spPr>
          <a:xfrm>
            <a:off x="7772400" y="1965960"/>
            <a:ext cx="3776472" cy="3977640"/>
          </a:xfrm>
          <a:prstGeom prst="roundRect">
            <a:avLst>
              <a:gd name="adj" fmla="val 2421"/>
            </a:avLst>
          </a:prstGeom>
          <a:solidFill>
            <a:srgbClr val="1B3B73"/>
          </a:solidFill>
          <a:ln w="12700">
            <a:solidFill>
              <a:srgbClr val="1B3B73"/>
            </a:solidFill>
            <a:prstDash val="solid"/>
          </a:ln>
        </p:spPr>
      </p:sp>
      <p:sp>
        <p:nvSpPr>
          <p:cNvPr id="28" name="Text 25"/>
          <p:cNvSpPr/>
          <p:nvPr/>
        </p:nvSpPr>
        <p:spPr>
          <a:xfrm>
            <a:off x="8092440" y="2212848"/>
            <a:ext cx="3227832" cy="274320"/>
          </a:xfrm>
          <a:prstGeom prst="rect">
            <a:avLst/>
          </a:prstGeom>
          <a:noFill/>
          <a:ln/>
        </p:spPr>
        <p:txBody>
          <a:bodyPr wrap="square" lIns="0" tIns="0" rIns="0" bIns="0" rtlCol="0" anchor="ctr"/>
          <a:lstStyle/>
          <a:p>
            <a:pPr marL="0" indent="0">
              <a:buNone/>
            </a:pPr>
            <a:r>
              <a:rPr lang="en-US" sz="1000" b="1" kern="0" spc="150" dirty="0">
                <a:solidFill>
                  <a:srgbClr val="7FC6DE"/>
                </a:solidFill>
                <a:latin typeface="Courier New" pitchFamily="34" charset="0"/>
                <a:ea typeface="Courier New" pitchFamily="34" charset="-122"/>
                <a:cs typeface="Courier New" pitchFamily="34" charset="-120"/>
              </a:rPr>
              <a:t>THE ECONOMICS</a:t>
            </a:r>
            <a:endParaRPr lang="en-US" sz="1000" dirty="0"/>
          </a:p>
        </p:txBody>
      </p:sp>
      <p:sp>
        <p:nvSpPr>
          <p:cNvPr id="29" name="Text 26"/>
          <p:cNvSpPr/>
          <p:nvPr/>
        </p:nvSpPr>
        <p:spPr>
          <a:xfrm>
            <a:off x="8092440" y="2514600"/>
            <a:ext cx="3227832" cy="685800"/>
          </a:xfrm>
          <a:prstGeom prst="rect">
            <a:avLst/>
          </a:prstGeom>
          <a:noFill/>
          <a:ln/>
        </p:spPr>
        <p:txBody>
          <a:bodyPr wrap="square" lIns="0" tIns="0" rIns="0" bIns="0" rtlCol="0" anchor="ctr"/>
          <a:lstStyle/>
          <a:p>
            <a:pPr marL="0" indent="0">
              <a:lnSpc>
                <a:spcPct val="100000"/>
              </a:lnSpc>
              <a:buNone/>
            </a:pPr>
            <a:r>
              <a:rPr lang="en-US" sz="1900" b="1" dirty="0">
                <a:solidFill>
                  <a:srgbClr val="FFFFFF"/>
                </a:solidFill>
                <a:latin typeface="Arial" pitchFamily="34" charset="0"/>
                <a:ea typeface="Arial" pitchFamily="34" charset="-122"/>
                <a:cs typeface="Arial" pitchFamily="34" charset="-120"/>
              </a:rPr>
              <a:t>Design review is prevention, not inspection.</a:t>
            </a:r>
            <a:endParaRPr lang="en-US" sz="1900" dirty="0"/>
          </a:p>
        </p:txBody>
      </p:sp>
      <p:pic>
        <p:nvPicPr>
          <p:cNvPr id="30" name="Image 1" descr="preencoded.png"/>
          <p:cNvPicPr>
            <a:picLocks noChangeAspect="1"/>
          </p:cNvPicPr>
          <p:nvPr/>
        </p:nvPicPr>
        <p:blipFill>
          <a:blip r:embed="rId4"/>
          <a:stretch>
            <a:fillRect/>
          </a:stretch>
        </p:blipFill>
        <p:spPr>
          <a:xfrm>
            <a:off x="8092440" y="3419856"/>
            <a:ext cx="219456" cy="219456"/>
          </a:xfrm>
          <a:prstGeom prst="rect">
            <a:avLst/>
          </a:prstGeom>
        </p:spPr>
      </p:pic>
      <p:sp>
        <p:nvSpPr>
          <p:cNvPr id="31" name="Text 27"/>
          <p:cNvSpPr/>
          <p:nvPr/>
        </p:nvSpPr>
        <p:spPr>
          <a:xfrm>
            <a:off x="8430768" y="3355848"/>
            <a:ext cx="2816352" cy="640080"/>
          </a:xfrm>
          <a:prstGeom prst="rect">
            <a:avLst/>
          </a:prstGeom>
          <a:noFill/>
          <a:ln/>
        </p:spPr>
        <p:txBody>
          <a:bodyPr wrap="square" lIns="0" tIns="0" rIns="0" bIns="0" rtlCol="0" anchor="t"/>
          <a:lstStyle/>
          <a:p>
            <a:pPr marL="0" indent="0">
              <a:lnSpc>
                <a:spcPct val="105000"/>
              </a:lnSpc>
              <a:buNone/>
            </a:pPr>
            <a:r>
              <a:rPr lang="en-US" sz="1250" dirty="0">
                <a:solidFill>
                  <a:srgbClr val="D7E3F4"/>
                </a:solidFill>
                <a:latin typeface="Calibri" pitchFamily="34" charset="0"/>
                <a:ea typeface="Calibri" pitchFamily="34" charset="-122"/>
                <a:cs typeface="Calibri" pitchFamily="34" charset="-120"/>
              </a:rPr>
              <a:t>A defect caught in design costs a rewrite of a sentence.</a:t>
            </a:r>
            <a:endParaRPr lang="en-US" sz="1250" dirty="0"/>
          </a:p>
        </p:txBody>
      </p:sp>
      <p:pic>
        <p:nvPicPr>
          <p:cNvPr id="32" name="Image 2" descr="preencoded.png"/>
          <p:cNvPicPr>
            <a:picLocks noChangeAspect="1"/>
          </p:cNvPicPr>
          <p:nvPr/>
        </p:nvPicPr>
        <p:blipFill>
          <a:blip r:embed="rId4"/>
          <a:stretch>
            <a:fillRect/>
          </a:stretch>
        </p:blipFill>
        <p:spPr>
          <a:xfrm>
            <a:off x="8092440" y="4206240"/>
            <a:ext cx="219456" cy="219456"/>
          </a:xfrm>
          <a:prstGeom prst="rect">
            <a:avLst/>
          </a:prstGeom>
        </p:spPr>
      </p:pic>
      <p:sp>
        <p:nvSpPr>
          <p:cNvPr id="33" name="Text 28"/>
          <p:cNvSpPr/>
          <p:nvPr/>
        </p:nvSpPr>
        <p:spPr>
          <a:xfrm>
            <a:off x="8430768" y="4142232"/>
            <a:ext cx="2816352" cy="640080"/>
          </a:xfrm>
          <a:prstGeom prst="rect">
            <a:avLst/>
          </a:prstGeom>
          <a:noFill/>
          <a:ln/>
        </p:spPr>
        <p:txBody>
          <a:bodyPr wrap="square" lIns="0" tIns="0" rIns="0" bIns="0" rtlCol="0" anchor="t"/>
          <a:lstStyle/>
          <a:p>
            <a:pPr marL="0" indent="0">
              <a:lnSpc>
                <a:spcPct val="105000"/>
              </a:lnSpc>
              <a:buNone/>
            </a:pPr>
            <a:r>
              <a:rPr lang="en-US" sz="1250" dirty="0">
                <a:solidFill>
                  <a:srgbClr val="D7E3F4"/>
                </a:solidFill>
                <a:latin typeface="Calibri" pitchFamily="34" charset="0"/>
                <a:ea typeface="Calibri" pitchFamily="34" charset="-122"/>
                <a:cs typeface="Calibri" pitchFamily="34" charset="-120"/>
              </a:rPr>
              <a:t>The same defect in production costs hotfixes, rollbacks and trust.</a:t>
            </a:r>
            <a:endParaRPr lang="en-US" sz="1250" dirty="0"/>
          </a:p>
        </p:txBody>
      </p:sp>
      <p:pic>
        <p:nvPicPr>
          <p:cNvPr id="34" name="Image 3" descr="preencoded.png"/>
          <p:cNvPicPr>
            <a:picLocks noChangeAspect="1"/>
          </p:cNvPicPr>
          <p:nvPr/>
        </p:nvPicPr>
        <p:blipFill>
          <a:blip r:embed="rId4"/>
          <a:stretch>
            <a:fillRect/>
          </a:stretch>
        </p:blipFill>
        <p:spPr>
          <a:xfrm>
            <a:off x="8092440" y="4992624"/>
            <a:ext cx="219456" cy="219456"/>
          </a:xfrm>
          <a:prstGeom prst="rect">
            <a:avLst/>
          </a:prstGeom>
        </p:spPr>
      </p:pic>
      <p:sp>
        <p:nvSpPr>
          <p:cNvPr id="35" name="Text 29"/>
          <p:cNvSpPr/>
          <p:nvPr/>
        </p:nvSpPr>
        <p:spPr>
          <a:xfrm>
            <a:off x="8430768" y="4928616"/>
            <a:ext cx="2816352" cy="640080"/>
          </a:xfrm>
          <a:prstGeom prst="rect">
            <a:avLst/>
          </a:prstGeom>
          <a:noFill/>
          <a:ln/>
        </p:spPr>
        <p:txBody>
          <a:bodyPr wrap="square" lIns="0" tIns="0" rIns="0" bIns="0" rtlCol="0" anchor="t"/>
          <a:lstStyle/>
          <a:p>
            <a:pPr marL="0" indent="0">
              <a:lnSpc>
                <a:spcPct val="105000"/>
              </a:lnSpc>
              <a:buNone/>
            </a:pPr>
            <a:r>
              <a:rPr lang="en-US" sz="1250" dirty="0">
                <a:solidFill>
                  <a:srgbClr val="D7E3F4"/>
                </a:solidFill>
                <a:latin typeface="Calibri" pitchFamily="34" charset="0"/>
                <a:ea typeface="Calibri" pitchFamily="34" charset="-122"/>
                <a:cs typeface="Calibri" pitchFamily="34" charset="-120"/>
              </a:rPr>
              <a:t>Requirement &amp; design reviews are the highest-leverage QA activities you have.</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THE SHAPE OF THIS MODULE</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Two disciplines, one continuous move</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A design review surfaces what could go wrong; risk ranking decides where the testing goes.</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05 / 18</a:t>
            </a:r>
            <a:endParaRPr lang="en-US" sz="800" dirty="0"/>
          </a:p>
        </p:txBody>
      </p:sp>
      <p:sp>
        <p:nvSpPr>
          <p:cNvPr id="10" name="Shape 7"/>
          <p:cNvSpPr/>
          <p:nvPr/>
        </p:nvSpPr>
        <p:spPr>
          <a:xfrm>
            <a:off x="640080" y="1965960"/>
            <a:ext cx="4892040" cy="3383280"/>
          </a:xfrm>
          <a:prstGeom prst="roundRect">
            <a:avLst>
              <a:gd name="adj" fmla="val 270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640080" y="1965960"/>
            <a:ext cx="4892040" cy="64008"/>
          </a:xfrm>
          <a:prstGeom prst="rect">
            <a:avLst/>
          </a:prstGeom>
          <a:solidFill>
            <a:srgbClr val="1F6F8B"/>
          </a:solidFill>
          <a:ln/>
        </p:spPr>
      </p:sp>
      <p:sp>
        <p:nvSpPr>
          <p:cNvPr id="12" name="Shape 9"/>
          <p:cNvSpPr/>
          <p:nvPr/>
        </p:nvSpPr>
        <p:spPr>
          <a:xfrm>
            <a:off x="914400" y="2267712"/>
            <a:ext cx="768096" cy="768096"/>
          </a:xfrm>
          <a:prstGeom prst="ellipse">
            <a:avLst/>
          </a:prstGeom>
          <a:solidFill>
            <a:srgbClr val="1F6F8B"/>
          </a:solidFill>
          <a:ln/>
        </p:spPr>
      </p:sp>
      <p:pic>
        <p:nvPicPr>
          <p:cNvPr id="13" name="Image 1" descr="preencoded.png"/>
          <p:cNvPicPr>
            <a:picLocks noChangeAspect="1"/>
          </p:cNvPicPr>
          <p:nvPr/>
        </p:nvPicPr>
        <p:blipFill>
          <a:blip r:embed="rId4"/>
          <a:stretch>
            <a:fillRect/>
          </a:stretch>
        </p:blipFill>
        <p:spPr>
          <a:xfrm>
            <a:off x="1096823" y="2450135"/>
            <a:ext cx="403250" cy="403250"/>
          </a:xfrm>
          <a:prstGeom prst="rect">
            <a:avLst/>
          </a:prstGeom>
        </p:spPr>
      </p:pic>
      <p:sp>
        <p:nvSpPr>
          <p:cNvPr id="14" name="Text 10"/>
          <p:cNvSpPr/>
          <p:nvPr/>
        </p:nvSpPr>
        <p:spPr>
          <a:xfrm>
            <a:off x="1847088" y="2350008"/>
            <a:ext cx="3520440" cy="365760"/>
          </a:xfrm>
          <a:prstGeom prst="rect">
            <a:avLst/>
          </a:prstGeom>
          <a:noFill/>
          <a:ln/>
        </p:spPr>
        <p:txBody>
          <a:bodyPr wrap="square" lIns="0" tIns="0" rIns="0" bIns="0" rtlCol="0" anchor="ctr"/>
          <a:lstStyle/>
          <a:p>
            <a:pPr marL="0" indent="0">
              <a:buNone/>
            </a:pPr>
            <a:r>
              <a:rPr lang="en-US" sz="1800" b="1" dirty="0">
                <a:solidFill>
                  <a:srgbClr val="0F1620"/>
                </a:solidFill>
                <a:latin typeface="Arial" pitchFamily="34" charset="0"/>
                <a:ea typeface="Arial" pitchFamily="34" charset="-122"/>
                <a:cs typeface="Arial" pitchFamily="34" charset="-120"/>
              </a:rPr>
              <a:t>A · Design Review</a:t>
            </a:r>
            <a:endParaRPr lang="en-US" sz="1800" dirty="0"/>
          </a:p>
        </p:txBody>
      </p:sp>
      <p:sp>
        <p:nvSpPr>
          <p:cNvPr id="15" name="Text 11"/>
          <p:cNvSpPr/>
          <p:nvPr/>
        </p:nvSpPr>
        <p:spPr>
          <a:xfrm>
            <a:off x="1847088" y="2715768"/>
            <a:ext cx="3520440" cy="274320"/>
          </a:xfrm>
          <a:prstGeom prst="rect">
            <a:avLst/>
          </a:prstGeom>
          <a:noFill/>
          <a:ln/>
        </p:spPr>
        <p:txBody>
          <a:bodyPr wrap="square" lIns="0" tIns="0" rIns="0" bIns="0" rtlCol="0" anchor="ctr"/>
          <a:lstStyle/>
          <a:p>
            <a:pPr marL="0" indent="0">
              <a:buNone/>
            </a:pPr>
            <a:r>
              <a:rPr lang="en-US" sz="1000" dirty="0">
                <a:solidFill>
                  <a:srgbClr val="1F6F8B"/>
                </a:solidFill>
                <a:latin typeface="Courier New" pitchFamily="34" charset="0"/>
                <a:ea typeface="Courier New" pitchFamily="34" charset="-122"/>
                <a:cs typeface="Courier New" pitchFamily="34" charset="-120"/>
              </a:rPr>
              <a:t>Static · preventive</a:t>
            </a:r>
            <a:endParaRPr lang="en-US" sz="1000" dirty="0"/>
          </a:p>
        </p:txBody>
      </p:sp>
      <p:sp>
        <p:nvSpPr>
          <p:cNvPr id="16" name="Text 12"/>
          <p:cNvSpPr/>
          <p:nvPr/>
        </p:nvSpPr>
        <p:spPr>
          <a:xfrm>
            <a:off x="960120" y="3200400"/>
            <a:ext cx="4251960" cy="960120"/>
          </a:xfrm>
          <a:prstGeom prst="rect">
            <a:avLst/>
          </a:prstGeom>
          <a:noFill/>
          <a:ln/>
        </p:spPr>
        <p:txBody>
          <a:bodyPr wrap="square" lIns="0" tIns="0" rIns="0" bIns="0" rtlCol="0" anchor="ctr"/>
          <a:lstStyle/>
          <a:p>
            <a:pPr marL="0" indent="0">
              <a:lnSpc>
                <a:spcPct val="110000"/>
              </a:lnSpc>
              <a:buNone/>
            </a:pPr>
            <a:r>
              <a:rPr lang="en-US" sz="1300" dirty="0">
                <a:solidFill>
                  <a:srgbClr val="26313F"/>
                </a:solidFill>
                <a:latin typeface="Calibri" pitchFamily="34" charset="0"/>
                <a:ea typeface="Calibri" pitchFamily="34" charset="-122"/>
                <a:cs typeface="Calibri" pitchFamily="34" charset="-120"/>
              </a:rPr>
              <a:t>A structured inspection of the design itself. No </a:t>
            </a:r>
            <a:r>
              <a:rPr lang="en-US" sz="1300">
                <a:solidFill>
                  <a:srgbClr val="26313F"/>
                </a:solidFill>
                <a:latin typeface="Calibri" pitchFamily="34" charset="0"/>
                <a:ea typeface="Calibri" pitchFamily="34" charset="-122"/>
                <a:cs typeface="Calibri" pitchFamily="34" charset="-120"/>
              </a:rPr>
              <a:t>code runs, you </a:t>
            </a:r>
            <a:r>
              <a:rPr lang="en-US" sz="1300" dirty="0">
                <a:solidFill>
                  <a:srgbClr val="26313F"/>
                </a:solidFill>
                <a:latin typeface="Calibri" pitchFamily="34" charset="0"/>
                <a:ea typeface="Calibri" pitchFamily="34" charset="-122"/>
                <a:cs typeface="Calibri" pitchFamily="34" charset="-120"/>
              </a:rPr>
              <a:t>examine architecture, interfaces, data and security decisions while they are still cheap to change.</a:t>
            </a:r>
            <a:endParaRPr lang="en-US" sz="1300" dirty="0"/>
          </a:p>
        </p:txBody>
      </p:sp>
      <p:sp>
        <p:nvSpPr>
          <p:cNvPr id="17" name="Shape 13"/>
          <p:cNvSpPr/>
          <p:nvPr/>
        </p:nvSpPr>
        <p:spPr>
          <a:xfrm>
            <a:off x="960120" y="4297680"/>
            <a:ext cx="4251960" cy="777240"/>
          </a:xfrm>
          <a:prstGeom prst="roundRect">
            <a:avLst>
              <a:gd name="adj" fmla="val 7059"/>
            </a:avLst>
          </a:prstGeom>
          <a:solidFill>
            <a:srgbClr val="E4F0F3"/>
          </a:solidFill>
          <a:ln/>
        </p:spPr>
      </p:sp>
      <p:sp>
        <p:nvSpPr>
          <p:cNvPr id="18" name="Text 14"/>
          <p:cNvSpPr/>
          <p:nvPr/>
        </p:nvSpPr>
        <p:spPr>
          <a:xfrm>
            <a:off x="1143000" y="4297680"/>
            <a:ext cx="3886200" cy="777240"/>
          </a:xfrm>
          <a:prstGeom prst="rect">
            <a:avLst/>
          </a:prstGeom>
          <a:noFill/>
          <a:ln/>
        </p:spPr>
        <p:txBody>
          <a:bodyPr wrap="square" lIns="0" tIns="0" rIns="0" bIns="0" rtlCol="0" anchor="ctr"/>
          <a:lstStyle/>
          <a:p>
            <a:pPr marL="0" indent="0">
              <a:lnSpc>
                <a:spcPct val="105000"/>
              </a:lnSpc>
              <a:buNone/>
            </a:pPr>
            <a:r>
              <a:rPr lang="en-US" sz="950" b="1" kern="0" spc="100" dirty="0">
                <a:solidFill>
                  <a:srgbClr val="155566"/>
                </a:solidFill>
                <a:latin typeface="Courier New" pitchFamily="34" charset="0"/>
                <a:ea typeface="Courier New" pitchFamily="34" charset="-122"/>
                <a:cs typeface="Courier New" pitchFamily="34" charset="-120"/>
              </a:rPr>
              <a:t>PRODUCES  </a:t>
            </a:r>
            <a:r>
              <a:rPr lang="en-US" sz="1250" b="1" dirty="0">
                <a:solidFill>
                  <a:srgbClr val="0F1620"/>
                </a:solidFill>
                <a:latin typeface="Calibri" pitchFamily="34" charset="0"/>
                <a:ea typeface="Calibri" pitchFamily="34" charset="-122"/>
                <a:cs typeface="Calibri" pitchFamily="34" charset="-120"/>
              </a:rPr>
              <a:t>Findings log + a completed Design Review Checklist</a:t>
            </a:r>
            <a:endParaRPr lang="en-US" sz="950" dirty="0"/>
          </a:p>
        </p:txBody>
      </p:sp>
      <p:sp>
        <p:nvSpPr>
          <p:cNvPr id="19" name="Shape 15"/>
          <p:cNvSpPr/>
          <p:nvPr/>
        </p:nvSpPr>
        <p:spPr>
          <a:xfrm>
            <a:off x="5783580" y="3346704"/>
            <a:ext cx="621792" cy="621792"/>
          </a:xfrm>
          <a:prstGeom prst="ellipse">
            <a:avLst/>
          </a:prstGeom>
          <a:solidFill>
            <a:srgbClr val="1B3B73"/>
          </a:solidFill>
          <a:ln/>
        </p:spPr>
      </p:sp>
      <p:pic>
        <p:nvPicPr>
          <p:cNvPr id="20" name="Image 2" descr="preencoded.png"/>
          <p:cNvPicPr>
            <a:picLocks noChangeAspect="1"/>
          </p:cNvPicPr>
          <p:nvPr/>
        </p:nvPicPr>
        <p:blipFill>
          <a:blip r:embed="rId5"/>
          <a:stretch>
            <a:fillRect/>
          </a:stretch>
        </p:blipFill>
        <p:spPr>
          <a:xfrm>
            <a:off x="5931256" y="3494380"/>
            <a:ext cx="326441" cy="326441"/>
          </a:xfrm>
          <a:prstGeom prst="rect">
            <a:avLst/>
          </a:prstGeom>
        </p:spPr>
      </p:pic>
      <p:sp>
        <p:nvSpPr>
          <p:cNvPr id="21" name="Shape 16"/>
          <p:cNvSpPr/>
          <p:nvPr/>
        </p:nvSpPr>
        <p:spPr>
          <a:xfrm>
            <a:off x="6656832" y="1965960"/>
            <a:ext cx="4892040" cy="3383280"/>
          </a:xfrm>
          <a:prstGeom prst="roundRect">
            <a:avLst>
              <a:gd name="adj" fmla="val 2703"/>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2" name="Shape 17"/>
          <p:cNvSpPr/>
          <p:nvPr/>
        </p:nvSpPr>
        <p:spPr>
          <a:xfrm>
            <a:off x="6656832" y="1965960"/>
            <a:ext cx="4892040" cy="64008"/>
          </a:xfrm>
          <a:prstGeom prst="rect">
            <a:avLst/>
          </a:prstGeom>
          <a:solidFill>
            <a:srgbClr val="26805A"/>
          </a:solidFill>
          <a:ln/>
        </p:spPr>
      </p:sp>
      <p:sp>
        <p:nvSpPr>
          <p:cNvPr id="23" name="Shape 18"/>
          <p:cNvSpPr/>
          <p:nvPr/>
        </p:nvSpPr>
        <p:spPr>
          <a:xfrm>
            <a:off x="6931152" y="2267712"/>
            <a:ext cx="768096" cy="768096"/>
          </a:xfrm>
          <a:prstGeom prst="ellipse">
            <a:avLst/>
          </a:prstGeom>
          <a:solidFill>
            <a:srgbClr val="26805A"/>
          </a:solidFill>
          <a:ln/>
        </p:spPr>
      </p:sp>
      <p:pic>
        <p:nvPicPr>
          <p:cNvPr id="24" name="Image 3" descr="preencoded.png"/>
          <p:cNvPicPr>
            <a:picLocks noChangeAspect="1"/>
          </p:cNvPicPr>
          <p:nvPr/>
        </p:nvPicPr>
        <p:blipFill>
          <a:blip r:embed="rId6"/>
          <a:stretch>
            <a:fillRect/>
          </a:stretch>
        </p:blipFill>
        <p:spPr>
          <a:xfrm>
            <a:off x="7113575" y="2450135"/>
            <a:ext cx="403250" cy="403250"/>
          </a:xfrm>
          <a:prstGeom prst="rect">
            <a:avLst/>
          </a:prstGeom>
        </p:spPr>
      </p:pic>
      <p:sp>
        <p:nvSpPr>
          <p:cNvPr id="25" name="Text 19"/>
          <p:cNvSpPr/>
          <p:nvPr/>
        </p:nvSpPr>
        <p:spPr>
          <a:xfrm>
            <a:off x="7863840" y="2350008"/>
            <a:ext cx="3520440" cy="365760"/>
          </a:xfrm>
          <a:prstGeom prst="rect">
            <a:avLst/>
          </a:prstGeom>
          <a:noFill/>
          <a:ln/>
        </p:spPr>
        <p:txBody>
          <a:bodyPr wrap="square" lIns="0" tIns="0" rIns="0" bIns="0" rtlCol="0" anchor="ctr"/>
          <a:lstStyle/>
          <a:p>
            <a:pPr marL="0" indent="0">
              <a:buNone/>
            </a:pPr>
            <a:r>
              <a:rPr lang="en-US" sz="1800" b="1" dirty="0">
                <a:solidFill>
                  <a:srgbClr val="0F1620"/>
                </a:solidFill>
                <a:latin typeface="Arial" pitchFamily="34" charset="0"/>
                <a:ea typeface="Arial" pitchFamily="34" charset="-122"/>
                <a:cs typeface="Arial" pitchFamily="34" charset="-120"/>
              </a:rPr>
              <a:t>B · Risk-Based Test Planning</a:t>
            </a:r>
            <a:endParaRPr lang="en-US" sz="1800" dirty="0"/>
          </a:p>
        </p:txBody>
      </p:sp>
      <p:sp>
        <p:nvSpPr>
          <p:cNvPr id="26" name="Text 20"/>
          <p:cNvSpPr/>
          <p:nvPr/>
        </p:nvSpPr>
        <p:spPr>
          <a:xfrm>
            <a:off x="7863840" y="2715768"/>
            <a:ext cx="3520440" cy="274320"/>
          </a:xfrm>
          <a:prstGeom prst="rect">
            <a:avLst/>
          </a:prstGeom>
          <a:noFill/>
          <a:ln/>
        </p:spPr>
        <p:txBody>
          <a:bodyPr wrap="square" lIns="0" tIns="0" rIns="0" bIns="0" rtlCol="0" anchor="ctr"/>
          <a:lstStyle/>
          <a:p>
            <a:pPr marL="0" indent="0">
              <a:buNone/>
            </a:pPr>
            <a:r>
              <a:rPr lang="en-US" sz="1000" dirty="0">
                <a:solidFill>
                  <a:srgbClr val="26805A"/>
                </a:solidFill>
                <a:latin typeface="Courier New" pitchFamily="34" charset="0"/>
                <a:ea typeface="Courier New" pitchFamily="34" charset="-122"/>
                <a:cs typeface="Courier New" pitchFamily="34" charset="-120"/>
              </a:rPr>
              <a:t>Focused · prioritised</a:t>
            </a:r>
            <a:endParaRPr lang="en-US" sz="1000" dirty="0"/>
          </a:p>
        </p:txBody>
      </p:sp>
      <p:sp>
        <p:nvSpPr>
          <p:cNvPr id="27" name="Text 21"/>
          <p:cNvSpPr/>
          <p:nvPr/>
        </p:nvSpPr>
        <p:spPr>
          <a:xfrm>
            <a:off x="6976872" y="3200400"/>
            <a:ext cx="4251960" cy="960120"/>
          </a:xfrm>
          <a:prstGeom prst="rect">
            <a:avLst/>
          </a:prstGeom>
          <a:noFill/>
          <a:ln/>
        </p:spPr>
        <p:txBody>
          <a:bodyPr wrap="square" lIns="0" tIns="0" rIns="0" bIns="0" rtlCol="0" anchor="ctr"/>
          <a:lstStyle/>
          <a:p>
            <a:pPr marL="0" indent="0">
              <a:lnSpc>
                <a:spcPct val="110000"/>
              </a:lnSpc>
              <a:buNone/>
            </a:pPr>
            <a:r>
              <a:rPr lang="en-US" sz="1300" dirty="0">
                <a:solidFill>
                  <a:srgbClr val="26313F"/>
                </a:solidFill>
                <a:latin typeface="Calibri" pitchFamily="34" charset="0"/>
                <a:ea typeface="Calibri" pitchFamily="34" charset="-122"/>
                <a:cs typeface="Calibri" pitchFamily="34" charset="-120"/>
              </a:rPr>
              <a:t>You cannot test everything equally. Rank what could go wrong by likelihood × impact, then aim the deepest testing at the areas where failure hurts most.</a:t>
            </a:r>
            <a:endParaRPr lang="en-US" sz="1300" dirty="0"/>
          </a:p>
        </p:txBody>
      </p:sp>
      <p:sp>
        <p:nvSpPr>
          <p:cNvPr id="28" name="Shape 22"/>
          <p:cNvSpPr/>
          <p:nvPr/>
        </p:nvSpPr>
        <p:spPr>
          <a:xfrm>
            <a:off x="6976872" y="4297680"/>
            <a:ext cx="4251960" cy="777240"/>
          </a:xfrm>
          <a:prstGeom prst="roundRect">
            <a:avLst>
              <a:gd name="adj" fmla="val 7059"/>
            </a:avLst>
          </a:prstGeom>
          <a:solidFill>
            <a:srgbClr val="E6F1EB"/>
          </a:solidFill>
          <a:ln/>
        </p:spPr>
      </p:sp>
      <p:sp>
        <p:nvSpPr>
          <p:cNvPr id="29" name="Text 23"/>
          <p:cNvSpPr/>
          <p:nvPr/>
        </p:nvSpPr>
        <p:spPr>
          <a:xfrm>
            <a:off x="7159752" y="4297680"/>
            <a:ext cx="3886200" cy="777240"/>
          </a:xfrm>
          <a:prstGeom prst="rect">
            <a:avLst/>
          </a:prstGeom>
          <a:noFill/>
          <a:ln/>
        </p:spPr>
        <p:txBody>
          <a:bodyPr wrap="square" lIns="0" tIns="0" rIns="0" bIns="0" rtlCol="0" anchor="ctr"/>
          <a:lstStyle/>
          <a:p>
            <a:pPr marL="0" indent="0">
              <a:lnSpc>
                <a:spcPct val="105000"/>
              </a:lnSpc>
              <a:buNone/>
            </a:pPr>
            <a:r>
              <a:rPr lang="en-US" sz="950" b="1" kern="0" spc="100" dirty="0">
                <a:solidFill>
                  <a:srgbClr val="1C5C42"/>
                </a:solidFill>
                <a:latin typeface="Courier New" pitchFamily="34" charset="0"/>
                <a:ea typeface="Courier New" pitchFamily="34" charset="-122"/>
                <a:cs typeface="Courier New" pitchFamily="34" charset="-120"/>
              </a:rPr>
              <a:t>PRODUCES  </a:t>
            </a:r>
            <a:r>
              <a:rPr lang="en-US" sz="1250" b="1" dirty="0">
                <a:solidFill>
                  <a:srgbClr val="0F1620"/>
                </a:solidFill>
                <a:latin typeface="Calibri" pitchFamily="34" charset="0"/>
                <a:ea typeface="Calibri" pitchFamily="34" charset="-122"/>
                <a:cs typeface="Calibri" pitchFamily="34" charset="-120"/>
              </a:rPr>
              <a:t>A scored Risk Register + a Risk-Based Test Strategy</a:t>
            </a:r>
            <a:endParaRPr lang="en-US" sz="950" dirty="0"/>
          </a:p>
        </p:txBody>
      </p:sp>
      <p:sp>
        <p:nvSpPr>
          <p:cNvPr id="30" name="Text 24"/>
          <p:cNvSpPr/>
          <p:nvPr/>
        </p:nvSpPr>
        <p:spPr>
          <a:xfrm>
            <a:off x="640080" y="5623560"/>
            <a:ext cx="10908792" cy="320040"/>
          </a:xfrm>
          <a:prstGeom prst="rect">
            <a:avLst/>
          </a:prstGeom>
          <a:noFill/>
          <a:ln/>
        </p:spPr>
        <p:txBody>
          <a:bodyPr wrap="square" lIns="0" tIns="0" rIns="0" bIns="0" rtlCol="0" anchor="ctr"/>
          <a:lstStyle/>
          <a:p>
            <a:pPr marL="0" indent="0" algn="ctr">
              <a:buNone/>
            </a:pPr>
            <a:r>
              <a:rPr lang="en-US" sz="1100" b="1" dirty="0">
                <a:solidFill>
                  <a:srgbClr val="1B3B73"/>
                </a:solidFill>
                <a:latin typeface="Courier New" pitchFamily="34" charset="0"/>
                <a:ea typeface="Courier New" pitchFamily="34" charset="-122"/>
                <a:cs typeface="Courier New" pitchFamily="34" charset="-120"/>
              </a:rPr>
              <a:t>Review surfaces the </a:t>
            </a:r>
            <a:r>
              <a:rPr lang="en-US" sz="1100" b="1">
                <a:solidFill>
                  <a:srgbClr val="1B3B73"/>
                </a:solidFill>
                <a:latin typeface="Courier New" pitchFamily="34" charset="0"/>
                <a:ea typeface="Courier New" pitchFamily="34" charset="-122"/>
                <a:cs typeface="Courier New" pitchFamily="34" charset="-120"/>
              </a:rPr>
              <a:t>risks  to  </a:t>
            </a:r>
            <a:r>
              <a:rPr lang="en-US" sz="1100" b="1" dirty="0">
                <a:solidFill>
                  <a:srgbClr val="1B3B73"/>
                </a:solidFill>
                <a:latin typeface="Courier New" pitchFamily="34" charset="0"/>
                <a:ea typeface="Courier New" pitchFamily="34" charset="-122"/>
                <a:cs typeface="Courier New" pitchFamily="34" charset="-120"/>
              </a:rPr>
              <a:t>the risk ranking directs the testing</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DESIGN REVIEW</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What a design review inspects</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Four lenses. Each asks: is this correct, testable </a:t>
            </a:r>
            <a:r>
              <a:rPr lang="en-US" sz="1350">
                <a:solidFill>
                  <a:srgbClr val="5A6879"/>
                </a:solidFill>
                <a:latin typeface="Calibri" pitchFamily="34" charset="0"/>
                <a:ea typeface="Calibri" pitchFamily="34" charset="-122"/>
                <a:cs typeface="Calibri" pitchFamily="34" charset="-120"/>
              </a:rPr>
              <a:t>and safe, before </a:t>
            </a:r>
            <a:r>
              <a:rPr lang="en-US" sz="1350" dirty="0">
                <a:solidFill>
                  <a:srgbClr val="5A6879"/>
                </a:solidFill>
                <a:latin typeface="Calibri" pitchFamily="34" charset="0"/>
                <a:ea typeface="Calibri" pitchFamily="34" charset="-122"/>
                <a:cs typeface="Calibri" pitchFamily="34" charset="-120"/>
              </a:rPr>
              <a:t>we build it?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06 / 18</a:t>
            </a:r>
            <a:endParaRPr lang="en-US" sz="800" dirty="0"/>
          </a:p>
        </p:txBody>
      </p:sp>
      <p:sp>
        <p:nvSpPr>
          <p:cNvPr id="10" name="Shape 7"/>
          <p:cNvSpPr/>
          <p:nvPr/>
        </p:nvSpPr>
        <p:spPr>
          <a:xfrm>
            <a:off x="640080" y="1874520"/>
            <a:ext cx="5257800" cy="1755648"/>
          </a:xfrm>
          <a:prstGeom prst="roundRect">
            <a:avLst>
              <a:gd name="adj" fmla="val 5208"/>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1" name="Shape 8"/>
          <p:cNvSpPr/>
          <p:nvPr/>
        </p:nvSpPr>
        <p:spPr>
          <a:xfrm>
            <a:off x="950976" y="2130552"/>
            <a:ext cx="804672" cy="804672"/>
          </a:xfrm>
          <a:prstGeom prst="ellipse">
            <a:avLst/>
          </a:prstGeom>
          <a:solidFill>
            <a:srgbClr val="1B3B73"/>
          </a:solidFill>
          <a:ln/>
        </p:spPr>
      </p:sp>
      <p:pic>
        <p:nvPicPr>
          <p:cNvPr id="12" name="Image 1" descr="preencoded.png"/>
          <p:cNvPicPr>
            <a:picLocks noChangeAspect="1"/>
          </p:cNvPicPr>
          <p:nvPr/>
        </p:nvPicPr>
        <p:blipFill>
          <a:blip r:embed="rId4"/>
          <a:stretch>
            <a:fillRect/>
          </a:stretch>
        </p:blipFill>
        <p:spPr>
          <a:xfrm>
            <a:off x="1142086" y="2321662"/>
            <a:ext cx="422453" cy="422453"/>
          </a:xfrm>
          <a:prstGeom prst="rect">
            <a:avLst/>
          </a:prstGeom>
        </p:spPr>
      </p:pic>
      <p:sp>
        <p:nvSpPr>
          <p:cNvPr id="13" name="Text 9"/>
          <p:cNvSpPr/>
          <p:nvPr/>
        </p:nvSpPr>
        <p:spPr>
          <a:xfrm>
            <a:off x="1965960" y="2148840"/>
            <a:ext cx="3703320" cy="365760"/>
          </a:xfrm>
          <a:prstGeom prst="rect">
            <a:avLst/>
          </a:prstGeom>
          <a:noFill/>
          <a:ln/>
        </p:spPr>
        <p:txBody>
          <a:bodyPr wrap="square" lIns="0" tIns="0" rIns="0" bIns="0" rtlCol="0" anchor="ctr"/>
          <a:lstStyle/>
          <a:p>
            <a:pPr marL="0" indent="0">
              <a:buNone/>
            </a:pPr>
            <a:r>
              <a:rPr lang="en-US" sz="1700" b="1" dirty="0">
                <a:solidFill>
                  <a:srgbClr val="0F1620"/>
                </a:solidFill>
                <a:latin typeface="Arial" pitchFamily="34" charset="0"/>
                <a:ea typeface="Arial" pitchFamily="34" charset="-122"/>
                <a:cs typeface="Arial" pitchFamily="34" charset="-120"/>
              </a:rPr>
              <a:t>Architecture</a:t>
            </a:r>
            <a:endParaRPr lang="en-US" sz="1700" dirty="0"/>
          </a:p>
        </p:txBody>
      </p:sp>
      <p:sp>
        <p:nvSpPr>
          <p:cNvPr id="14" name="Text 10"/>
          <p:cNvSpPr/>
          <p:nvPr/>
        </p:nvSpPr>
        <p:spPr>
          <a:xfrm>
            <a:off x="1965960" y="2587752"/>
            <a:ext cx="3749040" cy="91440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Boundaries &amp; coupling · single points of failure · scalability · failure &amp; recovery modes.</a:t>
            </a:r>
            <a:endParaRPr lang="en-US" sz="1250" dirty="0"/>
          </a:p>
        </p:txBody>
      </p:sp>
      <p:sp>
        <p:nvSpPr>
          <p:cNvPr id="15" name="Shape 11"/>
          <p:cNvSpPr/>
          <p:nvPr/>
        </p:nvSpPr>
        <p:spPr>
          <a:xfrm>
            <a:off x="6291072" y="1874520"/>
            <a:ext cx="5257800" cy="1755648"/>
          </a:xfrm>
          <a:prstGeom prst="roundRect">
            <a:avLst>
              <a:gd name="adj" fmla="val 5208"/>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16" name="Shape 12"/>
          <p:cNvSpPr/>
          <p:nvPr/>
        </p:nvSpPr>
        <p:spPr>
          <a:xfrm>
            <a:off x="6601968" y="2130552"/>
            <a:ext cx="804672" cy="804672"/>
          </a:xfrm>
          <a:prstGeom prst="ellipse">
            <a:avLst/>
          </a:prstGeom>
          <a:solidFill>
            <a:srgbClr val="1B3B73"/>
          </a:solidFill>
          <a:ln/>
        </p:spPr>
      </p:sp>
      <p:pic>
        <p:nvPicPr>
          <p:cNvPr id="17" name="Image 2" descr="preencoded.png"/>
          <p:cNvPicPr>
            <a:picLocks noChangeAspect="1"/>
          </p:cNvPicPr>
          <p:nvPr/>
        </p:nvPicPr>
        <p:blipFill>
          <a:blip r:embed="rId5"/>
          <a:stretch>
            <a:fillRect/>
          </a:stretch>
        </p:blipFill>
        <p:spPr>
          <a:xfrm>
            <a:off x="6793078" y="2321662"/>
            <a:ext cx="422453" cy="422453"/>
          </a:xfrm>
          <a:prstGeom prst="rect">
            <a:avLst/>
          </a:prstGeom>
        </p:spPr>
      </p:pic>
      <p:sp>
        <p:nvSpPr>
          <p:cNvPr id="18" name="Text 13"/>
          <p:cNvSpPr/>
          <p:nvPr/>
        </p:nvSpPr>
        <p:spPr>
          <a:xfrm>
            <a:off x="7616952" y="2148840"/>
            <a:ext cx="3703320" cy="365760"/>
          </a:xfrm>
          <a:prstGeom prst="rect">
            <a:avLst/>
          </a:prstGeom>
          <a:noFill/>
          <a:ln/>
        </p:spPr>
        <p:txBody>
          <a:bodyPr wrap="square" lIns="0" tIns="0" rIns="0" bIns="0" rtlCol="0" anchor="ctr"/>
          <a:lstStyle/>
          <a:p>
            <a:pPr marL="0" indent="0">
              <a:buNone/>
            </a:pPr>
            <a:r>
              <a:rPr lang="en-US" sz="1700" b="1" dirty="0">
                <a:solidFill>
                  <a:srgbClr val="0F1620"/>
                </a:solidFill>
                <a:latin typeface="Arial" pitchFamily="34" charset="0"/>
                <a:ea typeface="Arial" pitchFamily="34" charset="-122"/>
                <a:cs typeface="Arial" pitchFamily="34" charset="-120"/>
              </a:rPr>
              <a:t>API contract</a:t>
            </a:r>
            <a:endParaRPr lang="en-US" sz="1700" dirty="0"/>
          </a:p>
        </p:txBody>
      </p:sp>
      <p:sp>
        <p:nvSpPr>
          <p:cNvPr id="19" name="Text 14"/>
          <p:cNvSpPr/>
          <p:nvPr/>
        </p:nvSpPr>
        <p:spPr>
          <a:xfrm>
            <a:off x="7616952" y="2587752"/>
            <a:ext cx="3749040" cy="91440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Endpoints · status codes · request/response schemas · error model · idempotency · versioning.</a:t>
            </a:r>
            <a:endParaRPr lang="en-US" sz="1250" dirty="0"/>
          </a:p>
        </p:txBody>
      </p:sp>
      <p:sp>
        <p:nvSpPr>
          <p:cNvPr id="20" name="Shape 15"/>
          <p:cNvSpPr/>
          <p:nvPr/>
        </p:nvSpPr>
        <p:spPr>
          <a:xfrm>
            <a:off x="640080" y="3867912"/>
            <a:ext cx="5257800" cy="1755648"/>
          </a:xfrm>
          <a:prstGeom prst="roundRect">
            <a:avLst>
              <a:gd name="adj" fmla="val 5208"/>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1" name="Shape 16"/>
          <p:cNvSpPr/>
          <p:nvPr/>
        </p:nvSpPr>
        <p:spPr>
          <a:xfrm>
            <a:off x="950976" y="4123944"/>
            <a:ext cx="804672" cy="804672"/>
          </a:xfrm>
          <a:prstGeom prst="ellipse">
            <a:avLst/>
          </a:prstGeom>
          <a:solidFill>
            <a:srgbClr val="1B3B73"/>
          </a:solidFill>
          <a:ln/>
        </p:spPr>
      </p:sp>
      <p:pic>
        <p:nvPicPr>
          <p:cNvPr id="22" name="Image 3" descr="preencoded.png"/>
          <p:cNvPicPr>
            <a:picLocks noChangeAspect="1"/>
          </p:cNvPicPr>
          <p:nvPr/>
        </p:nvPicPr>
        <p:blipFill>
          <a:blip r:embed="rId6"/>
          <a:stretch>
            <a:fillRect/>
          </a:stretch>
        </p:blipFill>
        <p:spPr>
          <a:xfrm>
            <a:off x="1142086" y="4315054"/>
            <a:ext cx="422453" cy="422453"/>
          </a:xfrm>
          <a:prstGeom prst="rect">
            <a:avLst/>
          </a:prstGeom>
        </p:spPr>
      </p:pic>
      <p:sp>
        <p:nvSpPr>
          <p:cNvPr id="23" name="Text 17"/>
          <p:cNvSpPr/>
          <p:nvPr/>
        </p:nvSpPr>
        <p:spPr>
          <a:xfrm>
            <a:off x="1965960" y="4142232"/>
            <a:ext cx="3703320" cy="365760"/>
          </a:xfrm>
          <a:prstGeom prst="rect">
            <a:avLst/>
          </a:prstGeom>
          <a:noFill/>
          <a:ln/>
        </p:spPr>
        <p:txBody>
          <a:bodyPr wrap="square" lIns="0" tIns="0" rIns="0" bIns="0" rtlCol="0" anchor="ctr"/>
          <a:lstStyle/>
          <a:p>
            <a:pPr marL="0" indent="0">
              <a:buNone/>
            </a:pPr>
            <a:r>
              <a:rPr lang="en-US" sz="1700" b="1" dirty="0">
                <a:solidFill>
                  <a:srgbClr val="0F1620"/>
                </a:solidFill>
                <a:latin typeface="Arial" pitchFamily="34" charset="0"/>
                <a:ea typeface="Arial" pitchFamily="34" charset="-122"/>
                <a:cs typeface="Arial" pitchFamily="34" charset="-120"/>
              </a:rPr>
              <a:t>Data model</a:t>
            </a:r>
            <a:endParaRPr lang="en-US" sz="1700" dirty="0"/>
          </a:p>
        </p:txBody>
      </p:sp>
      <p:sp>
        <p:nvSpPr>
          <p:cNvPr id="24" name="Text 18"/>
          <p:cNvSpPr/>
          <p:nvPr/>
        </p:nvSpPr>
        <p:spPr>
          <a:xfrm>
            <a:off x="1965960" y="4581144"/>
            <a:ext cx="3749040" cy="91440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Entities &amp; keys · referential integrity · PII handling · migration &amp; retention.</a:t>
            </a:r>
            <a:endParaRPr lang="en-US" sz="1250" dirty="0"/>
          </a:p>
        </p:txBody>
      </p:sp>
      <p:sp>
        <p:nvSpPr>
          <p:cNvPr id="25" name="Shape 19"/>
          <p:cNvSpPr/>
          <p:nvPr/>
        </p:nvSpPr>
        <p:spPr>
          <a:xfrm>
            <a:off x="6291072" y="3867912"/>
            <a:ext cx="5257800" cy="1755648"/>
          </a:xfrm>
          <a:prstGeom prst="roundRect">
            <a:avLst>
              <a:gd name="adj" fmla="val 5208"/>
            </a:avLst>
          </a:prstGeom>
          <a:solidFill>
            <a:srgbClr val="FFFFFF"/>
          </a:solidFill>
          <a:ln w="12700">
            <a:solidFill>
              <a:srgbClr val="D8E0EA"/>
            </a:solidFill>
            <a:prstDash val="solid"/>
          </a:ln>
          <a:effectLst>
            <a:outerShdw blurRad="127000" dist="38100" dir="5400000" algn="bl" rotWithShape="0">
              <a:srgbClr val="1B3B73">
                <a:alpha val="12000"/>
              </a:srgbClr>
            </a:outerShdw>
          </a:effectLst>
        </p:spPr>
      </p:sp>
      <p:sp>
        <p:nvSpPr>
          <p:cNvPr id="26" name="Shape 20"/>
          <p:cNvSpPr/>
          <p:nvPr/>
        </p:nvSpPr>
        <p:spPr>
          <a:xfrm>
            <a:off x="6601968" y="4123944"/>
            <a:ext cx="804672" cy="804672"/>
          </a:xfrm>
          <a:prstGeom prst="ellipse">
            <a:avLst/>
          </a:prstGeom>
          <a:solidFill>
            <a:srgbClr val="1B3B73"/>
          </a:solidFill>
          <a:ln/>
        </p:spPr>
      </p:sp>
      <p:pic>
        <p:nvPicPr>
          <p:cNvPr id="27" name="Image 4" descr="preencoded.png"/>
          <p:cNvPicPr>
            <a:picLocks noChangeAspect="1"/>
          </p:cNvPicPr>
          <p:nvPr/>
        </p:nvPicPr>
        <p:blipFill>
          <a:blip r:embed="rId7"/>
          <a:stretch>
            <a:fillRect/>
          </a:stretch>
        </p:blipFill>
        <p:spPr>
          <a:xfrm>
            <a:off x="6793078" y="4315054"/>
            <a:ext cx="422453" cy="422453"/>
          </a:xfrm>
          <a:prstGeom prst="rect">
            <a:avLst/>
          </a:prstGeom>
        </p:spPr>
      </p:pic>
      <p:sp>
        <p:nvSpPr>
          <p:cNvPr id="28" name="Text 21"/>
          <p:cNvSpPr/>
          <p:nvPr/>
        </p:nvSpPr>
        <p:spPr>
          <a:xfrm>
            <a:off x="7616952" y="4142232"/>
            <a:ext cx="3703320" cy="365760"/>
          </a:xfrm>
          <a:prstGeom prst="rect">
            <a:avLst/>
          </a:prstGeom>
          <a:noFill/>
          <a:ln/>
        </p:spPr>
        <p:txBody>
          <a:bodyPr wrap="square" lIns="0" tIns="0" rIns="0" bIns="0" rtlCol="0" anchor="ctr"/>
          <a:lstStyle/>
          <a:p>
            <a:pPr marL="0" indent="0">
              <a:buNone/>
            </a:pPr>
            <a:r>
              <a:rPr lang="en-US" sz="1700" b="1" dirty="0">
                <a:solidFill>
                  <a:srgbClr val="0F1620"/>
                </a:solidFill>
                <a:latin typeface="Arial" pitchFamily="34" charset="0"/>
                <a:ea typeface="Arial" pitchFamily="34" charset="-122"/>
                <a:cs typeface="Arial" pitchFamily="34" charset="-120"/>
              </a:rPr>
              <a:t>Security</a:t>
            </a:r>
            <a:endParaRPr lang="en-US" sz="1700" dirty="0"/>
          </a:p>
        </p:txBody>
      </p:sp>
      <p:sp>
        <p:nvSpPr>
          <p:cNvPr id="29" name="Text 22"/>
          <p:cNvSpPr/>
          <p:nvPr/>
        </p:nvSpPr>
        <p:spPr>
          <a:xfrm>
            <a:off x="7616952" y="4581144"/>
            <a:ext cx="3749040" cy="914400"/>
          </a:xfrm>
          <a:prstGeom prst="rect">
            <a:avLst/>
          </a:prstGeom>
          <a:noFill/>
          <a:ln/>
        </p:spPr>
        <p:txBody>
          <a:bodyPr wrap="square" lIns="0" tIns="0" rIns="0" bIns="0" rtlCol="0" anchor="ctr"/>
          <a:lstStyle/>
          <a:p>
            <a:pPr marL="0" indent="0">
              <a:lnSpc>
                <a:spcPct val="108000"/>
              </a:lnSpc>
              <a:buNone/>
            </a:pPr>
            <a:r>
              <a:rPr lang="en-US" sz="1250" dirty="0">
                <a:solidFill>
                  <a:srgbClr val="5A6879"/>
                </a:solidFill>
                <a:latin typeface="Calibri" pitchFamily="34" charset="0"/>
                <a:ea typeface="Calibri" pitchFamily="34" charset="-122"/>
                <a:cs typeface="Calibri" pitchFamily="34" charset="-120"/>
              </a:rPr>
              <a:t>Access control · secrets &amp; input handling · OWASP-aligned design flaws.</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88952" cy="6858000"/>
          </a:xfrm>
          <a:prstGeom prst="rect">
            <a:avLst/>
          </a:prstGeom>
        </p:spPr>
      </p:pic>
      <p:sp>
        <p:nvSpPr>
          <p:cNvPr id="3" name="Text 0"/>
          <p:cNvSpPr/>
          <p:nvPr/>
        </p:nvSpPr>
        <p:spPr>
          <a:xfrm>
            <a:off x="640080" y="420624"/>
            <a:ext cx="8229600" cy="274320"/>
          </a:xfrm>
          <a:prstGeom prst="rect">
            <a:avLst/>
          </a:prstGeom>
          <a:noFill/>
          <a:ln/>
        </p:spPr>
        <p:txBody>
          <a:bodyPr wrap="square" lIns="0" tIns="0" rIns="0" bIns="0" rtlCol="0" anchor="ctr"/>
          <a:lstStyle/>
          <a:p>
            <a:pPr marL="0" indent="0">
              <a:buNone/>
            </a:pPr>
            <a:r>
              <a:rPr lang="en-US" sz="1050" b="1" kern="0" spc="200" dirty="0">
                <a:solidFill>
                  <a:srgbClr val="1F6F8B"/>
                </a:solidFill>
                <a:latin typeface="Courier New" pitchFamily="34" charset="0"/>
                <a:ea typeface="Courier New" pitchFamily="34" charset="-122"/>
                <a:cs typeface="Courier New" pitchFamily="34" charset="-120"/>
              </a:rPr>
              <a:t>PART A · WALKTHROUGH</a:t>
            </a:r>
            <a:endParaRPr lang="en-US" sz="1050" dirty="0"/>
          </a:p>
        </p:txBody>
      </p:sp>
      <p:sp>
        <p:nvSpPr>
          <p:cNvPr id="4" name="Text 1"/>
          <p:cNvSpPr/>
          <p:nvPr/>
        </p:nvSpPr>
        <p:spPr>
          <a:xfrm>
            <a:off x="640080" y="676656"/>
            <a:ext cx="9418320" cy="658368"/>
          </a:xfrm>
          <a:prstGeom prst="rect">
            <a:avLst/>
          </a:prstGeom>
          <a:noFill/>
          <a:ln/>
        </p:spPr>
        <p:txBody>
          <a:bodyPr wrap="square" lIns="0" tIns="0" rIns="0" bIns="0" rtlCol="0" anchor="ctr"/>
          <a:lstStyle/>
          <a:p>
            <a:pPr marL="0" indent="0">
              <a:lnSpc>
                <a:spcPct val="98000"/>
              </a:lnSpc>
              <a:buNone/>
            </a:pPr>
            <a:r>
              <a:rPr lang="en-US" sz="2700" b="1" dirty="0">
                <a:solidFill>
                  <a:srgbClr val="0F1620"/>
                </a:solidFill>
                <a:latin typeface="Arial" pitchFamily="34" charset="0"/>
                <a:ea typeface="Arial" pitchFamily="34" charset="-122"/>
                <a:cs typeface="Arial" pitchFamily="34" charset="-120"/>
              </a:rPr>
              <a:t>The design we review: ShopFast checkout</a:t>
            </a:r>
            <a:endParaRPr lang="en-US" sz="2700" dirty="0"/>
          </a:p>
        </p:txBody>
      </p:sp>
      <p:sp>
        <p:nvSpPr>
          <p:cNvPr id="5" name="Text 2"/>
          <p:cNvSpPr/>
          <p:nvPr/>
        </p:nvSpPr>
        <p:spPr>
          <a:xfrm>
            <a:off x="640080" y="1344168"/>
            <a:ext cx="10424160" cy="365760"/>
          </a:xfrm>
          <a:prstGeom prst="rect">
            <a:avLst/>
          </a:prstGeom>
          <a:noFill/>
          <a:ln/>
        </p:spPr>
        <p:txBody>
          <a:bodyPr wrap="square" lIns="0" tIns="0" rIns="0" bIns="0" rtlCol="0" anchor="ctr"/>
          <a:lstStyle/>
          <a:p>
            <a:pPr marL="0" indent="0">
              <a:buNone/>
            </a:pPr>
            <a:r>
              <a:rPr lang="en-US" sz="1350" dirty="0">
                <a:solidFill>
                  <a:srgbClr val="5A6879"/>
                </a:solidFill>
                <a:latin typeface="Calibri" pitchFamily="34" charset="0"/>
                <a:ea typeface="Calibri" pitchFamily="34" charset="-122"/>
                <a:cs typeface="Calibri" pitchFamily="34" charset="-120"/>
              </a:rPr>
              <a:t>Trace one checkout request end-to-end. At every hop, ask what </a:t>
            </a:r>
            <a:r>
              <a:rPr lang="en-US" sz="1350">
                <a:solidFill>
                  <a:srgbClr val="5A6879"/>
                </a:solidFill>
                <a:latin typeface="Calibri" pitchFamily="34" charset="0"/>
                <a:ea typeface="Calibri" pitchFamily="34" charset="-122"/>
                <a:cs typeface="Calibri" pitchFamily="34" charset="-120"/>
              </a:rPr>
              <a:t>could break, and </a:t>
            </a:r>
            <a:r>
              <a:rPr lang="en-US" sz="1350" dirty="0">
                <a:solidFill>
                  <a:srgbClr val="5A6879"/>
                </a:solidFill>
                <a:latin typeface="Calibri" pitchFamily="34" charset="0"/>
                <a:ea typeface="Calibri" pitchFamily="34" charset="-122"/>
                <a:cs typeface="Calibri" pitchFamily="34" charset="-120"/>
              </a:rPr>
              <a:t>how you would test it.</a:t>
            </a:r>
            <a:endParaRPr lang="en-US" sz="1350" dirty="0"/>
          </a:p>
        </p:txBody>
      </p:sp>
      <p:sp>
        <p:nvSpPr>
          <p:cNvPr id="6" name="Shape 3"/>
          <p:cNvSpPr/>
          <p:nvPr/>
        </p:nvSpPr>
        <p:spPr>
          <a:xfrm>
            <a:off x="9994392" y="457200"/>
            <a:ext cx="1554480" cy="310896"/>
          </a:xfrm>
          <a:prstGeom prst="roundRect">
            <a:avLst>
              <a:gd name="adj" fmla="val 50000"/>
            </a:avLst>
          </a:prstGeom>
          <a:solidFill>
            <a:srgbClr val="1F6F8B"/>
          </a:solidFill>
          <a:ln/>
        </p:spPr>
      </p:sp>
      <p:sp>
        <p:nvSpPr>
          <p:cNvPr id="7" name="Text 4"/>
          <p:cNvSpPr/>
          <p:nvPr/>
        </p:nvSpPr>
        <p:spPr>
          <a:xfrm>
            <a:off x="9994392" y="457200"/>
            <a:ext cx="1554480" cy="310896"/>
          </a:xfrm>
          <a:prstGeom prst="rect">
            <a:avLst/>
          </a:prstGeom>
          <a:noFill/>
          <a:ln/>
        </p:spPr>
        <p:txBody>
          <a:bodyPr wrap="square" lIns="0" tIns="0" rIns="0" bIns="0" rtlCol="0" anchor="ctr"/>
          <a:lstStyle/>
          <a:p>
            <a:pPr marL="0" indent="0" algn="ctr">
              <a:buNone/>
            </a:pPr>
            <a:r>
              <a:rPr lang="en-US" sz="950" b="1" kern="0" spc="140" dirty="0">
                <a:solidFill>
                  <a:srgbClr val="FFFFFF"/>
                </a:solidFill>
                <a:latin typeface="Courier New" pitchFamily="34" charset="0"/>
                <a:ea typeface="Courier New" pitchFamily="34" charset="-122"/>
                <a:cs typeface="Courier New" pitchFamily="34" charset="-120"/>
              </a:rPr>
              <a:t>BUILD-IN · CEGAH</a:t>
            </a:r>
            <a:endParaRPr lang="en-US" sz="950" dirty="0"/>
          </a:p>
        </p:txBody>
      </p:sp>
      <p:sp>
        <p:nvSpPr>
          <p:cNvPr id="8" name="Text 5"/>
          <p:cNvSpPr/>
          <p:nvPr/>
        </p:nvSpPr>
        <p:spPr>
          <a:xfrm>
            <a:off x="640080" y="6473952"/>
            <a:ext cx="5486400" cy="274320"/>
          </a:xfrm>
          <a:prstGeom prst="rect">
            <a:avLst/>
          </a:prstGeom>
          <a:noFill/>
          <a:ln/>
        </p:spPr>
        <p:txBody>
          <a:bodyPr wrap="square" lIns="0" tIns="0" rIns="0" bIns="0" rtlCol="0" anchor="ctr"/>
          <a:lstStyle/>
          <a:p>
            <a:pPr marL="0" indent="0" algn="l">
              <a:buNone/>
            </a:pPr>
            <a:r>
              <a:rPr lang="en-US" sz="800" kern="0" spc="100" dirty="0">
                <a:solidFill>
                  <a:srgbClr val="8A97A8"/>
                </a:solidFill>
                <a:latin typeface="Courier New" pitchFamily="34" charset="0"/>
                <a:ea typeface="Courier New" pitchFamily="34" charset="-122"/>
                <a:cs typeface="Courier New" pitchFamily="34" charset="-120"/>
              </a:rPr>
              <a:t>SQA · BENGKEL AMALI</a:t>
            </a:r>
            <a:endParaRPr lang="en-US" sz="800" dirty="0"/>
          </a:p>
        </p:txBody>
      </p:sp>
      <p:sp>
        <p:nvSpPr>
          <p:cNvPr id="9" name="Text 6"/>
          <p:cNvSpPr/>
          <p:nvPr/>
        </p:nvSpPr>
        <p:spPr>
          <a:xfrm>
            <a:off x="9720072" y="6473952"/>
            <a:ext cx="1828800" cy="274320"/>
          </a:xfrm>
          <a:prstGeom prst="rect">
            <a:avLst/>
          </a:prstGeom>
          <a:noFill/>
          <a:ln/>
        </p:spPr>
        <p:txBody>
          <a:bodyPr wrap="square" lIns="0" tIns="0" rIns="0" bIns="0" rtlCol="0" anchor="ctr"/>
          <a:lstStyle/>
          <a:p>
            <a:pPr marL="0" indent="0" algn="r">
              <a:buNone/>
            </a:pPr>
            <a:r>
              <a:rPr lang="en-US" sz="800" kern="0" spc="100" dirty="0">
                <a:solidFill>
                  <a:srgbClr val="8A97A8"/>
                </a:solidFill>
                <a:latin typeface="Courier New" pitchFamily="34" charset="0"/>
                <a:ea typeface="Courier New" pitchFamily="34" charset="-122"/>
                <a:cs typeface="Courier New" pitchFamily="34" charset="-120"/>
              </a:rPr>
              <a:t>07 / 18</a:t>
            </a:r>
            <a:endParaRPr lang="en-US" sz="800" dirty="0"/>
          </a:p>
        </p:txBody>
      </p:sp>
      <p:sp>
        <p:nvSpPr>
          <p:cNvPr id="10" name="Shape 7"/>
          <p:cNvSpPr/>
          <p:nvPr/>
        </p:nvSpPr>
        <p:spPr>
          <a:xfrm>
            <a:off x="2788920" y="1965960"/>
            <a:ext cx="8732520" cy="2788920"/>
          </a:xfrm>
          <a:prstGeom prst="roundRect">
            <a:avLst>
              <a:gd name="adj" fmla="val 2623"/>
            </a:avLst>
          </a:prstGeom>
          <a:solidFill>
            <a:srgbClr val="F7FAFD"/>
          </a:solidFill>
          <a:ln w="15875">
            <a:solidFill>
              <a:srgbClr val="1F6F8B"/>
            </a:solidFill>
            <a:prstDash val="dash"/>
          </a:ln>
        </p:spPr>
      </p:sp>
      <p:sp>
        <p:nvSpPr>
          <p:cNvPr id="11" name="Text 8"/>
          <p:cNvSpPr/>
          <p:nvPr/>
        </p:nvSpPr>
        <p:spPr>
          <a:xfrm>
            <a:off x="2880360" y="2011680"/>
            <a:ext cx="4572000" cy="256032"/>
          </a:xfrm>
          <a:prstGeom prst="rect">
            <a:avLst/>
          </a:prstGeom>
          <a:noFill/>
          <a:ln/>
        </p:spPr>
        <p:txBody>
          <a:bodyPr wrap="square" lIns="0" tIns="0" rIns="0" bIns="0" rtlCol="0" anchor="ctr"/>
          <a:lstStyle/>
          <a:p>
            <a:pPr marL="0" indent="0">
              <a:buNone/>
            </a:pPr>
            <a:r>
              <a:rPr lang="en-US" sz="850" b="1" kern="0" spc="100" dirty="0">
                <a:solidFill>
                  <a:srgbClr val="1F6F8B"/>
                </a:solidFill>
                <a:latin typeface="Courier New" pitchFamily="34" charset="0"/>
                <a:ea typeface="Courier New" pitchFamily="34" charset="-122"/>
                <a:cs typeface="Courier New" pitchFamily="34" charset="-120"/>
              </a:rPr>
              <a:t>TRUST BOUNDARY  ·  internal services</a:t>
            </a:r>
            <a:endParaRPr lang="en-US" sz="850" dirty="0"/>
          </a:p>
        </p:txBody>
      </p:sp>
      <p:sp>
        <p:nvSpPr>
          <p:cNvPr id="12" name="Shape 9"/>
          <p:cNvSpPr/>
          <p:nvPr/>
        </p:nvSpPr>
        <p:spPr>
          <a:xfrm>
            <a:off x="685800" y="3063240"/>
            <a:ext cx="1783080" cy="841248"/>
          </a:xfrm>
          <a:prstGeom prst="roundRect">
            <a:avLst>
              <a:gd name="adj" fmla="val 10870"/>
            </a:avLst>
          </a:prstGeom>
          <a:solidFill>
            <a:srgbClr val="FFFFFF"/>
          </a:solidFill>
          <a:ln w="12700">
            <a:solidFill>
              <a:srgbClr val="C3CEDC"/>
            </a:solidFill>
            <a:prstDash val="solid"/>
          </a:ln>
        </p:spPr>
      </p:sp>
      <p:sp>
        <p:nvSpPr>
          <p:cNvPr id="13" name="Text 10"/>
          <p:cNvSpPr/>
          <p:nvPr/>
        </p:nvSpPr>
        <p:spPr>
          <a:xfrm>
            <a:off x="777240" y="3191256"/>
            <a:ext cx="1600200" cy="329184"/>
          </a:xfrm>
          <a:prstGeom prst="rect">
            <a:avLst/>
          </a:prstGeom>
          <a:noFill/>
          <a:ln/>
        </p:spPr>
        <p:txBody>
          <a:bodyPr wrap="square" lIns="0" tIns="0" rIns="0" bIns="0" rtlCol="0" anchor="ctr"/>
          <a:lstStyle/>
          <a:p>
            <a:pPr marL="0" indent="0" algn="ctr">
              <a:buNone/>
            </a:pPr>
            <a:r>
              <a:rPr lang="en-US" sz="1300" b="1" dirty="0">
                <a:solidFill>
                  <a:srgbClr val="0F1620"/>
                </a:solidFill>
                <a:latin typeface="Arial" pitchFamily="34" charset="0"/>
                <a:ea typeface="Arial" pitchFamily="34" charset="-122"/>
                <a:cs typeface="Arial" pitchFamily="34" charset="-120"/>
              </a:rPr>
              <a:t>Browser</a:t>
            </a:r>
            <a:endParaRPr lang="en-US" sz="1300" dirty="0"/>
          </a:p>
        </p:txBody>
      </p:sp>
      <p:sp>
        <p:nvSpPr>
          <p:cNvPr id="14" name="Text 11"/>
          <p:cNvSpPr/>
          <p:nvPr/>
        </p:nvSpPr>
        <p:spPr>
          <a:xfrm>
            <a:off x="777240" y="3520440"/>
            <a:ext cx="1600200" cy="274320"/>
          </a:xfrm>
          <a:prstGeom prst="rect">
            <a:avLst/>
          </a:prstGeom>
          <a:noFill/>
          <a:ln/>
        </p:spPr>
        <p:txBody>
          <a:bodyPr wrap="square" lIns="0" tIns="0" rIns="0" bIns="0"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ShopFast web</a:t>
            </a:r>
            <a:endParaRPr lang="en-US" sz="850" dirty="0"/>
          </a:p>
        </p:txBody>
      </p:sp>
      <p:sp>
        <p:nvSpPr>
          <p:cNvPr id="15" name="Shape 12"/>
          <p:cNvSpPr/>
          <p:nvPr/>
        </p:nvSpPr>
        <p:spPr>
          <a:xfrm>
            <a:off x="3063240" y="3063240"/>
            <a:ext cx="1783080" cy="841248"/>
          </a:xfrm>
          <a:prstGeom prst="roundRect">
            <a:avLst>
              <a:gd name="adj" fmla="val 10870"/>
            </a:avLst>
          </a:prstGeom>
          <a:solidFill>
            <a:srgbClr val="E9F0FA"/>
          </a:solidFill>
          <a:ln w="12700">
            <a:solidFill>
              <a:srgbClr val="E9F0FA"/>
            </a:solidFill>
            <a:prstDash val="solid"/>
          </a:ln>
        </p:spPr>
      </p:sp>
      <p:sp>
        <p:nvSpPr>
          <p:cNvPr id="16" name="Text 13"/>
          <p:cNvSpPr/>
          <p:nvPr/>
        </p:nvSpPr>
        <p:spPr>
          <a:xfrm>
            <a:off x="3154680" y="3191256"/>
            <a:ext cx="1600200" cy="329184"/>
          </a:xfrm>
          <a:prstGeom prst="rect">
            <a:avLst/>
          </a:prstGeom>
          <a:noFill/>
          <a:ln/>
        </p:spPr>
        <p:txBody>
          <a:bodyPr wrap="square" lIns="0" tIns="0" rIns="0" bIns="0" rtlCol="0" anchor="ctr"/>
          <a:lstStyle/>
          <a:p>
            <a:pPr marL="0" indent="0" algn="ctr">
              <a:buNone/>
            </a:pPr>
            <a:r>
              <a:rPr lang="en-US" sz="1300" b="1" dirty="0">
                <a:solidFill>
                  <a:srgbClr val="1B3B73"/>
                </a:solidFill>
                <a:latin typeface="Arial" pitchFamily="34" charset="0"/>
                <a:ea typeface="Arial" pitchFamily="34" charset="-122"/>
                <a:cs typeface="Arial" pitchFamily="34" charset="-120"/>
              </a:rPr>
              <a:t>API Gateway</a:t>
            </a:r>
            <a:endParaRPr lang="en-US" sz="1300" dirty="0"/>
          </a:p>
        </p:txBody>
      </p:sp>
      <p:sp>
        <p:nvSpPr>
          <p:cNvPr id="17" name="Text 14"/>
          <p:cNvSpPr/>
          <p:nvPr/>
        </p:nvSpPr>
        <p:spPr>
          <a:xfrm>
            <a:off x="3154680" y="3520440"/>
            <a:ext cx="1600200" cy="274320"/>
          </a:xfrm>
          <a:prstGeom prst="rect">
            <a:avLst/>
          </a:prstGeom>
          <a:noFill/>
          <a:ln/>
        </p:spPr>
        <p:txBody>
          <a:bodyPr wrap="square" lIns="0" tIns="0" rIns="0" bIns="0"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auth · routing</a:t>
            </a:r>
            <a:endParaRPr lang="en-US" sz="850" dirty="0"/>
          </a:p>
        </p:txBody>
      </p:sp>
      <p:sp>
        <p:nvSpPr>
          <p:cNvPr id="18" name="Shape 15"/>
          <p:cNvSpPr/>
          <p:nvPr/>
        </p:nvSpPr>
        <p:spPr>
          <a:xfrm>
            <a:off x="5440680" y="3063240"/>
            <a:ext cx="1874520" cy="841248"/>
          </a:xfrm>
          <a:prstGeom prst="roundRect">
            <a:avLst>
              <a:gd name="adj" fmla="val 10870"/>
            </a:avLst>
          </a:prstGeom>
          <a:solidFill>
            <a:srgbClr val="1B3B73"/>
          </a:solidFill>
          <a:ln w="12700">
            <a:solidFill>
              <a:srgbClr val="1B3B73"/>
            </a:solidFill>
            <a:prstDash val="solid"/>
          </a:ln>
        </p:spPr>
      </p:sp>
      <p:sp>
        <p:nvSpPr>
          <p:cNvPr id="19" name="Text 16"/>
          <p:cNvSpPr/>
          <p:nvPr/>
        </p:nvSpPr>
        <p:spPr>
          <a:xfrm>
            <a:off x="5532120" y="3191256"/>
            <a:ext cx="1691640"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Arial" pitchFamily="34" charset="0"/>
                <a:ea typeface="Arial" pitchFamily="34" charset="-122"/>
                <a:cs typeface="Arial" pitchFamily="34" charset="-120"/>
              </a:rPr>
              <a:t>Checkout Svc</a:t>
            </a:r>
            <a:endParaRPr lang="en-US" sz="1300" dirty="0"/>
          </a:p>
        </p:txBody>
      </p:sp>
      <p:sp>
        <p:nvSpPr>
          <p:cNvPr id="20" name="Text 17"/>
          <p:cNvSpPr/>
          <p:nvPr/>
        </p:nvSpPr>
        <p:spPr>
          <a:xfrm>
            <a:off x="5532120" y="3520440"/>
            <a:ext cx="1691640" cy="274320"/>
          </a:xfrm>
          <a:prstGeom prst="rect">
            <a:avLst/>
          </a:prstGeom>
          <a:noFill/>
          <a:ln/>
        </p:spPr>
        <p:txBody>
          <a:bodyPr wrap="square" lIns="0" tIns="0" rIns="0" bIns="0" rtlCol="0" anchor="ctr"/>
          <a:lstStyle/>
          <a:p>
            <a:pPr marL="0" indent="0" algn="ctr">
              <a:buNone/>
            </a:pPr>
            <a:r>
              <a:rPr lang="en-US" sz="850" dirty="0">
                <a:solidFill>
                  <a:srgbClr val="AEC7EA"/>
                </a:solidFill>
                <a:latin typeface="Courier New" pitchFamily="34" charset="0"/>
                <a:ea typeface="Courier New" pitchFamily="34" charset="-122"/>
                <a:cs typeface="Courier New" pitchFamily="34" charset="-120"/>
              </a:rPr>
              <a:t>orchestration</a:t>
            </a:r>
            <a:endParaRPr lang="en-US" sz="850" dirty="0"/>
          </a:p>
        </p:txBody>
      </p:sp>
      <p:sp>
        <p:nvSpPr>
          <p:cNvPr id="21" name="Shape 18"/>
          <p:cNvSpPr/>
          <p:nvPr/>
        </p:nvSpPr>
        <p:spPr>
          <a:xfrm>
            <a:off x="8549640" y="2240280"/>
            <a:ext cx="2697480" cy="713232"/>
          </a:xfrm>
          <a:prstGeom prst="roundRect">
            <a:avLst>
              <a:gd name="adj" fmla="val 12821"/>
            </a:avLst>
          </a:prstGeom>
          <a:solidFill>
            <a:srgbClr val="FFFFFF"/>
          </a:solidFill>
          <a:ln w="12700">
            <a:solidFill>
              <a:srgbClr val="C3CEDC"/>
            </a:solidFill>
            <a:prstDash val="solid"/>
          </a:ln>
        </p:spPr>
      </p:sp>
      <p:sp>
        <p:nvSpPr>
          <p:cNvPr id="22" name="Text 19"/>
          <p:cNvSpPr/>
          <p:nvPr/>
        </p:nvSpPr>
        <p:spPr>
          <a:xfrm>
            <a:off x="8641080" y="2368296"/>
            <a:ext cx="2514600" cy="329184"/>
          </a:xfrm>
          <a:prstGeom prst="rect">
            <a:avLst/>
          </a:prstGeom>
          <a:noFill/>
          <a:ln/>
        </p:spPr>
        <p:txBody>
          <a:bodyPr wrap="square" lIns="0" tIns="0" rIns="0" bIns="0" rtlCol="0" anchor="ctr"/>
          <a:lstStyle/>
          <a:p>
            <a:pPr marL="0" indent="0" algn="ctr">
              <a:buNone/>
            </a:pPr>
            <a:r>
              <a:rPr lang="en-US" sz="1300" b="1" dirty="0">
                <a:solidFill>
                  <a:srgbClr val="0F1620"/>
                </a:solidFill>
                <a:latin typeface="Arial" pitchFamily="34" charset="0"/>
                <a:ea typeface="Arial" pitchFamily="34" charset="-122"/>
                <a:cs typeface="Arial" pitchFamily="34" charset="-120"/>
              </a:rPr>
              <a:t>Payment Gateway</a:t>
            </a:r>
            <a:endParaRPr lang="en-US" sz="1300" dirty="0"/>
          </a:p>
        </p:txBody>
      </p:sp>
      <p:sp>
        <p:nvSpPr>
          <p:cNvPr id="23" name="Text 20"/>
          <p:cNvSpPr/>
          <p:nvPr/>
        </p:nvSpPr>
        <p:spPr>
          <a:xfrm>
            <a:off x="8641080" y="2697480"/>
            <a:ext cx="2514600" cy="274320"/>
          </a:xfrm>
          <a:prstGeom prst="rect">
            <a:avLst/>
          </a:prstGeom>
          <a:noFill/>
          <a:ln/>
        </p:spPr>
        <p:txBody>
          <a:bodyPr wrap="square" lIns="0" tIns="0" rIns="0" bIns="0"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external · 3rd-party</a:t>
            </a:r>
            <a:endParaRPr lang="en-US" sz="850" dirty="0"/>
          </a:p>
        </p:txBody>
      </p:sp>
      <p:sp>
        <p:nvSpPr>
          <p:cNvPr id="24" name="Shape 21"/>
          <p:cNvSpPr/>
          <p:nvPr/>
        </p:nvSpPr>
        <p:spPr>
          <a:xfrm>
            <a:off x="8549640" y="3108960"/>
            <a:ext cx="2697480" cy="713232"/>
          </a:xfrm>
          <a:prstGeom prst="roundRect">
            <a:avLst>
              <a:gd name="adj" fmla="val 12821"/>
            </a:avLst>
          </a:prstGeom>
          <a:solidFill>
            <a:srgbClr val="FFFFFF"/>
          </a:solidFill>
          <a:ln w="12700">
            <a:solidFill>
              <a:srgbClr val="C3CEDC"/>
            </a:solidFill>
            <a:prstDash val="solid"/>
          </a:ln>
        </p:spPr>
      </p:sp>
      <p:sp>
        <p:nvSpPr>
          <p:cNvPr id="25" name="Text 22"/>
          <p:cNvSpPr/>
          <p:nvPr/>
        </p:nvSpPr>
        <p:spPr>
          <a:xfrm>
            <a:off x="8641080" y="3236976"/>
            <a:ext cx="2514600" cy="329184"/>
          </a:xfrm>
          <a:prstGeom prst="rect">
            <a:avLst/>
          </a:prstGeom>
          <a:noFill/>
          <a:ln/>
        </p:spPr>
        <p:txBody>
          <a:bodyPr wrap="square" lIns="0" tIns="0" rIns="0" bIns="0" rtlCol="0" anchor="ctr"/>
          <a:lstStyle/>
          <a:p>
            <a:pPr marL="0" indent="0" algn="ctr">
              <a:buNone/>
            </a:pPr>
            <a:r>
              <a:rPr lang="en-US" sz="1300" b="1" dirty="0">
                <a:solidFill>
                  <a:srgbClr val="0F1620"/>
                </a:solidFill>
                <a:latin typeface="Arial" pitchFamily="34" charset="0"/>
                <a:ea typeface="Arial" pitchFamily="34" charset="-122"/>
                <a:cs typeface="Arial" pitchFamily="34" charset="-120"/>
              </a:rPr>
              <a:t>Inventory Service</a:t>
            </a:r>
            <a:endParaRPr lang="en-US" sz="1300" dirty="0"/>
          </a:p>
        </p:txBody>
      </p:sp>
      <p:sp>
        <p:nvSpPr>
          <p:cNvPr id="26" name="Text 23"/>
          <p:cNvSpPr/>
          <p:nvPr/>
        </p:nvSpPr>
        <p:spPr>
          <a:xfrm>
            <a:off x="8641080" y="3566160"/>
            <a:ext cx="2514600" cy="274320"/>
          </a:xfrm>
          <a:prstGeom prst="rect">
            <a:avLst/>
          </a:prstGeom>
          <a:noFill/>
          <a:ln/>
        </p:spPr>
        <p:txBody>
          <a:bodyPr wrap="square" lIns="0" tIns="0" rIns="0" bIns="0"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stock levels</a:t>
            </a:r>
            <a:endParaRPr lang="en-US" sz="850" dirty="0"/>
          </a:p>
        </p:txBody>
      </p:sp>
      <p:sp>
        <p:nvSpPr>
          <p:cNvPr id="27" name="Shape 24"/>
          <p:cNvSpPr/>
          <p:nvPr/>
        </p:nvSpPr>
        <p:spPr>
          <a:xfrm>
            <a:off x="8549640" y="3977640"/>
            <a:ext cx="2697480" cy="713232"/>
          </a:xfrm>
          <a:prstGeom prst="roundRect">
            <a:avLst>
              <a:gd name="adj" fmla="val 12821"/>
            </a:avLst>
          </a:prstGeom>
          <a:solidFill>
            <a:srgbClr val="FFFFFF"/>
          </a:solidFill>
          <a:ln w="12700">
            <a:solidFill>
              <a:srgbClr val="C3CEDC"/>
            </a:solidFill>
            <a:prstDash val="solid"/>
          </a:ln>
        </p:spPr>
      </p:sp>
      <p:sp>
        <p:nvSpPr>
          <p:cNvPr id="28" name="Text 25"/>
          <p:cNvSpPr/>
          <p:nvPr/>
        </p:nvSpPr>
        <p:spPr>
          <a:xfrm>
            <a:off x="8641080" y="4105656"/>
            <a:ext cx="2514600" cy="329184"/>
          </a:xfrm>
          <a:prstGeom prst="rect">
            <a:avLst/>
          </a:prstGeom>
          <a:noFill/>
          <a:ln/>
        </p:spPr>
        <p:txBody>
          <a:bodyPr wrap="square" lIns="0" tIns="0" rIns="0" bIns="0" rtlCol="0" anchor="ctr"/>
          <a:lstStyle/>
          <a:p>
            <a:pPr marL="0" indent="0" algn="ctr">
              <a:buNone/>
            </a:pPr>
            <a:r>
              <a:rPr lang="en-US" sz="1300" b="1" dirty="0">
                <a:solidFill>
                  <a:srgbClr val="0F1620"/>
                </a:solidFill>
                <a:latin typeface="Arial" pitchFamily="34" charset="0"/>
                <a:ea typeface="Arial" pitchFamily="34" charset="-122"/>
                <a:cs typeface="Arial" pitchFamily="34" charset="-120"/>
              </a:rPr>
              <a:t>Orders Database</a:t>
            </a:r>
            <a:endParaRPr lang="en-US" sz="1300" dirty="0"/>
          </a:p>
        </p:txBody>
      </p:sp>
      <p:sp>
        <p:nvSpPr>
          <p:cNvPr id="29" name="Text 26"/>
          <p:cNvSpPr/>
          <p:nvPr/>
        </p:nvSpPr>
        <p:spPr>
          <a:xfrm>
            <a:off x="8641080" y="4434840"/>
            <a:ext cx="2514600" cy="274320"/>
          </a:xfrm>
          <a:prstGeom prst="rect">
            <a:avLst/>
          </a:prstGeom>
          <a:noFill/>
          <a:ln/>
        </p:spPr>
        <p:txBody>
          <a:bodyPr wrap="square" lIns="0" tIns="0" rIns="0" bIns="0" rtlCol="0" anchor="ctr"/>
          <a:lstStyle/>
          <a:p>
            <a:pPr marL="0" indent="0" algn="ctr">
              <a:buNone/>
            </a:pPr>
            <a:r>
              <a:rPr lang="en-US" sz="850" dirty="0">
                <a:solidFill>
                  <a:srgbClr val="5A6879"/>
                </a:solidFill>
                <a:latin typeface="Courier New" pitchFamily="34" charset="0"/>
                <a:ea typeface="Courier New" pitchFamily="34" charset="-122"/>
                <a:cs typeface="Courier New" pitchFamily="34" charset="-120"/>
              </a:rPr>
              <a:t>PII · order records</a:t>
            </a:r>
            <a:endParaRPr lang="en-US" sz="850" dirty="0"/>
          </a:p>
        </p:txBody>
      </p:sp>
      <p:sp>
        <p:nvSpPr>
          <p:cNvPr id="30" name="Shape 27"/>
          <p:cNvSpPr/>
          <p:nvPr/>
        </p:nvSpPr>
        <p:spPr>
          <a:xfrm>
            <a:off x="2468880" y="3483864"/>
            <a:ext cx="594360" cy="0"/>
          </a:xfrm>
          <a:prstGeom prst="line">
            <a:avLst/>
          </a:prstGeom>
          <a:noFill/>
          <a:ln w="22225">
            <a:solidFill>
              <a:srgbClr val="1B3B73"/>
            </a:solidFill>
            <a:prstDash val="solid"/>
            <a:tailEnd type="triangle"/>
          </a:ln>
        </p:spPr>
      </p:sp>
      <p:sp>
        <p:nvSpPr>
          <p:cNvPr id="31" name="Shape 28"/>
          <p:cNvSpPr/>
          <p:nvPr/>
        </p:nvSpPr>
        <p:spPr>
          <a:xfrm>
            <a:off x="4846320" y="3483864"/>
            <a:ext cx="594360" cy="0"/>
          </a:xfrm>
          <a:prstGeom prst="line">
            <a:avLst/>
          </a:prstGeom>
          <a:noFill/>
          <a:ln w="22225">
            <a:solidFill>
              <a:srgbClr val="1B3B73"/>
            </a:solidFill>
            <a:prstDash val="solid"/>
            <a:tailEnd type="triangle"/>
          </a:ln>
        </p:spPr>
      </p:sp>
      <p:sp>
        <p:nvSpPr>
          <p:cNvPr id="32" name="Shape 29"/>
          <p:cNvSpPr/>
          <p:nvPr/>
        </p:nvSpPr>
        <p:spPr>
          <a:xfrm flipV="1">
            <a:off x="7360920" y="2596896"/>
            <a:ext cx="1188720" cy="886968"/>
          </a:xfrm>
          <a:prstGeom prst="line">
            <a:avLst/>
          </a:prstGeom>
          <a:noFill/>
          <a:ln w="22225">
            <a:solidFill>
              <a:srgbClr val="1B3B73"/>
            </a:solidFill>
            <a:prstDash val="solid"/>
            <a:tailEnd type="triangle"/>
          </a:ln>
        </p:spPr>
      </p:sp>
      <p:sp>
        <p:nvSpPr>
          <p:cNvPr id="33" name="Shape 30"/>
          <p:cNvSpPr/>
          <p:nvPr/>
        </p:nvSpPr>
        <p:spPr>
          <a:xfrm flipV="1">
            <a:off x="7360920" y="3465576"/>
            <a:ext cx="1188720" cy="18288"/>
          </a:xfrm>
          <a:prstGeom prst="line">
            <a:avLst/>
          </a:prstGeom>
          <a:noFill/>
          <a:ln w="22225">
            <a:solidFill>
              <a:srgbClr val="1B3B73"/>
            </a:solidFill>
            <a:prstDash val="solid"/>
            <a:tailEnd type="triangle"/>
          </a:ln>
        </p:spPr>
      </p:sp>
      <p:sp>
        <p:nvSpPr>
          <p:cNvPr id="34" name="Shape 31"/>
          <p:cNvSpPr/>
          <p:nvPr/>
        </p:nvSpPr>
        <p:spPr>
          <a:xfrm>
            <a:off x="7360920" y="3483864"/>
            <a:ext cx="1188720" cy="850392"/>
          </a:xfrm>
          <a:prstGeom prst="line">
            <a:avLst/>
          </a:prstGeom>
          <a:noFill/>
          <a:ln w="22225">
            <a:solidFill>
              <a:srgbClr val="1B3B73"/>
            </a:solidFill>
            <a:prstDash val="solid"/>
            <a:tailEnd type="triangle"/>
          </a:ln>
        </p:spPr>
      </p:sp>
      <p:sp>
        <p:nvSpPr>
          <p:cNvPr id="35" name="Shape 32"/>
          <p:cNvSpPr/>
          <p:nvPr/>
        </p:nvSpPr>
        <p:spPr>
          <a:xfrm>
            <a:off x="640080" y="5074920"/>
            <a:ext cx="10908792" cy="1051560"/>
          </a:xfrm>
          <a:prstGeom prst="roundRect">
            <a:avLst>
              <a:gd name="adj" fmla="val 8696"/>
            </a:avLst>
          </a:prstGeom>
          <a:solidFill>
            <a:srgbClr val="FFFFFF"/>
          </a:solidFill>
          <a:ln w="12700">
            <a:solidFill>
              <a:srgbClr val="D8E0EA"/>
            </a:solidFill>
            <a:prstDash val="solid"/>
          </a:ln>
        </p:spPr>
      </p:sp>
      <p:sp>
        <p:nvSpPr>
          <p:cNvPr id="36" name="Text 33"/>
          <p:cNvSpPr/>
          <p:nvPr/>
        </p:nvSpPr>
        <p:spPr>
          <a:xfrm>
            <a:off x="914400" y="5193792"/>
            <a:ext cx="4572000" cy="256032"/>
          </a:xfrm>
          <a:prstGeom prst="rect">
            <a:avLst/>
          </a:prstGeom>
          <a:noFill/>
          <a:ln/>
        </p:spPr>
        <p:txBody>
          <a:bodyPr wrap="square" lIns="0" tIns="0" rIns="0" bIns="0" rtlCol="0" anchor="ctr"/>
          <a:lstStyle/>
          <a:p>
            <a:pPr marL="0" indent="0">
              <a:buNone/>
            </a:pPr>
            <a:r>
              <a:rPr lang="en-US" sz="950" b="1" kern="0" spc="120" dirty="0">
                <a:solidFill>
                  <a:srgbClr val="1F6F8B"/>
                </a:solidFill>
                <a:latin typeface="Courier New" pitchFamily="34" charset="0"/>
                <a:ea typeface="Courier New" pitchFamily="34" charset="-122"/>
                <a:cs typeface="Courier New" pitchFamily="34" charset="-120"/>
              </a:rPr>
              <a:t>REVIEW FOCUS AT EACH HOP</a:t>
            </a:r>
            <a:endParaRPr lang="en-US" sz="950" dirty="0"/>
          </a:p>
        </p:txBody>
      </p:sp>
      <p:sp>
        <p:nvSpPr>
          <p:cNvPr id="37" name="Text 34"/>
          <p:cNvSpPr/>
          <p:nvPr/>
        </p:nvSpPr>
        <p:spPr>
          <a:xfrm>
            <a:off x="914400" y="5532120"/>
            <a:ext cx="2014423" cy="457200"/>
          </a:xfrm>
          <a:prstGeom prst="rect">
            <a:avLst/>
          </a:prstGeom>
          <a:noFill/>
          <a:ln/>
        </p:spPr>
        <p:txBody>
          <a:bodyPr wrap="square" lIns="0" tIns="0" rIns="0" bIns="0" rtlCol="0" anchor="t"/>
          <a:lstStyle/>
          <a:p>
            <a:pPr marL="0" indent="0">
              <a:buNone/>
            </a:pPr>
            <a:r>
              <a:rPr lang="en-US" sz="900" dirty="0">
                <a:solidFill>
                  <a:srgbClr val="1F6F8B"/>
                </a:solidFill>
                <a:latin typeface="Calibri" pitchFamily="34" charset="0"/>
                <a:ea typeface="Calibri" pitchFamily="34" charset="-122"/>
                <a:cs typeface="Calibri" pitchFamily="34" charset="-120"/>
              </a:rPr>
              <a:t>● </a:t>
            </a:r>
            <a:r>
              <a:rPr lang="en-US" sz="1050" dirty="0">
                <a:solidFill>
                  <a:srgbClr val="26313F"/>
                </a:solidFill>
                <a:latin typeface="Calibri" pitchFamily="34" charset="0"/>
                <a:ea typeface="Calibri" pitchFamily="34" charset="-122"/>
                <a:cs typeface="Calibri" pitchFamily="34" charset="-120"/>
              </a:rPr>
              <a:t>Auth &amp; authz at the gateway</a:t>
            </a:r>
            <a:endParaRPr lang="en-US" sz="900" dirty="0"/>
          </a:p>
        </p:txBody>
      </p:sp>
      <p:sp>
        <p:nvSpPr>
          <p:cNvPr id="38" name="Text 35"/>
          <p:cNvSpPr/>
          <p:nvPr/>
        </p:nvSpPr>
        <p:spPr>
          <a:xfrm>
            <a:off x="3020263" y="5532120"/>
            <a:ext cx="2708453" cy="457200"/>
          </a:xfrm>
          <a:prstGeom prst="rect">
            <a:avLst/>
          </a:prstGeom>
          <a:noFill/>
          <a:ln/>
        </p:spPr>
        <p:txBody>
          <a:bodyPr wrap="square" lIns="0" tIns="0" rIns="0" bIns="0" rtlCol="0" anchor="t"/>
          <a:lstStyle/>
          <a:p>
            <a:pPr marL="0" indent="0">
              <a:buNone/>
            </a:pPr>
            <a:r>
              <a:rPr lang="en-US" sz="900" dirty="0">
                <a:solidFill>
                  <a:srgbClr val="1F6F8B"/>
                </a:solidFill>
                <a:latin typeface="Calibri" pitchFamily="34" charset="0"/>
                <a:ea typeface="Calibri" pitchFamily="34" charset="-122"/>
                <a:cs typeface="Calibri" pitchFamily="34" charset="-120"/>
              </a:rPr>
              <a:t>● </a:t>
            </a:r>
            <a:r>
              <a:rPr lang="en-US" sz="1050" dirty="0">
                <a:solidFill>
                  <a:srgbClr val="26313F"/>
                </a:solidFill>
                <a:latin typeface="Calibri" pitchFamily="34" charset="0"/>
                <a:ea typeface="Calibri" pitchFamily="34" charset="-122"/>
                <a:cs typeface="Calibri" pitchFamily="34" charset="-120"/>
              </a:rPr>
              <a:t>Idempotent checkout (no double-charge)</a:t>
            </a:r>
            <a:endParaRPr lang="en-US" sz="900" dirty="0"/>
          </a:p>
        </p:txBody>
      </p:sp>
      <p:sp>
        <p:nvSpPr>
          <p:cNvPr id="39" name="Text 36"/>
          <p:cNvSpPr/>
          <p:nvPr/>
        </p:nvSpPr>
        <p:spPr>
          <a:xfrm>
            <a:off x="5820156" y="5532120"/>
            <a:ext cx="1951330" cy="457200"/>
          </a:xfrm>
          <a:prstGeom prst="rect">
            <a:avLst/>
          </a:prstGeom>
          <a:noFill/>
          <a:ln/>
        </p:spPr>
        <p:txBody>
          <a:bodyPr wrap="square" lIns="0" tIns="0" rIns="0" bIns="0" rtlCol="0" anchor="t"/>
          <a:lstStyle/>
          <a:p>
            <a:pPr marL="0" indent="0">
              <a:buNone/>
            </a:pPr>
            <a:r>
              <a:rPr lang="en-US" sz="900" dirty="0">
                <a:solidFill>
                  <a:srgbClr val="1F6F8B"/>
                </a:solidFill>
                <a:latin typeface="Calibri" pitchFamily="34" charset="0"/>
                <a:ea typeface="Calibri" pitchFamily="34" charset="-122"/>
                <a:cs typeface="Calibri" pitchFamily="34" charset="-120"/>
              </a:rPr>
              <a:t>● </a:t>
            </a:r>
            <a:r>
              <a:rPr lang="en-US" sz="1050" dirty="0">
                <a:solidFill>
                  <a:srgbClr val="26313F"/>
                </a:solidFill>
                <a:latin typeface="Calibri" pitchFamily="34" charset="0"/>
                <a:ea typeface="Calibri" pitchFamily="34" charset="-122"/>
                <a:cs typeface="Calibri" pitchFamily="34" charset="-120"/>
              </a:rPr>
              <a:t>Timeout + retry to payment</a:t>
            </a:r>
            <a:endParaRPr lang="en-US" sz="900" dirty="0"/>
          </a:p>
        </p:txBody>
      </p:sp>
      <p:sp>
        <p:nvSpPr>
          <p:cNvPr id="40" name="Text 37"/>
          <p:cNvSpPr/>
          <p:nvPr/>
        </p:nvSpPr>
        <p:spPr>
          <a:xfrm>
            <a:off x="7862926" y="5532120"/>
            <a:ext cx="2140610" cy="457200"/>
          </a:xfrm>
          <a:prstGeom prst="rect">
            <a:avLst/>
          </a:prstGeom>
          <a:noFill/>
          <a:ln/>
        </p:spPr>
        <p:txBody>
          <a:bodyPr wrap="square" lIns="0" tIns="0" rIns="0" bIns="0" rtlCol="0" anchor="t"/>
          <a:lstStyle/>
          <a:p>
            <a:pPr marL="0" indent="0">
              <a:buNone/>
            </a:pPr>
            <a:r>
              <a:rPr lang="en-US" sz="900" dirty="0">
                <a:solidFill>
                  <a:srgbClr val="1F6F8B"/>
                </a:solidFill>
                <a:latin typeface="Calibri" pitchFamily="34" charset="0"/>
                <a:ea typeface="Calibri" pitchFamily="34" charset="-122"/>
                <a:cs typeface="Calibri" pitchFamily="34" charset="-120"/>
              </a:rPr>
              <a:t>● </a:t>
            </a:r>
            <a:r>
              <a:rPr lang="en-US" sz="1050" dirty="0">
                <a:solidFill>
                  <a:srgbClr val="26313F"/>
                </a:solidFill>
                <a:latin typeface="Calibri" pitchFamily="34" charset="0"/>
                <a:ea typeface="Calibri" pitchFamily="34" charset="-122"/>
                <a:cs typeface="Calibri" pitchFamily="34" charset="-120"/>
              </a:rPr>
              <a:t>Stock race on concurrent buys</a:t>
            </a:r>
            <a:endParaRPr lang="en-US" sz="900" dirty="0"/>
          </a:p>
        </p:txBody>
      </p:sp>
      <p:sp>
        <p:nvSpPr>
          <p:cNvPr id="41" name="Text 38"/>
          <p:cNvSpPr/>
          <p:nvPr/>
        </p:nvSpPr>
        <p:spPr>
          <a:xfrm>
            <a:off x="10094976" y="5532120"/>
            <a:ext cx="2266798" cy="457200"/>
          </a:xfrm>
          <a:prstGeom prst="rect">
            <a:avLst/>
          </a:prstGeom>
          <a:noFill/>
          <a:ln/>
        </p:spPr>
        <p:txBody>
          <a:bodyPr wrap="square" lIns="0" tIns="0" rIns="0" bIns="0" rtlCol="0" anchor="t"/>
          <a:lstStyle/>
          <a:p>
            <a:pPr marL="0" indent="0">
              <a:buNone/>
            </a:pPr>
            <a:r>
              <a:rPr lang="en-US" sz="900" dirty="0">
                <a:solidFill>
                  <a:srgbClr val="1F6F8B"/>
                </a:solidFill>
                <a:latin typeface="Calibri" pitchFamily="34" charset="0"/>
                <a:ea typeface="Calibri" pitchFamily="34" charset="-122"/>
                <a:cs typeface="Calibri" pitchFamily="34" charset="-120"/>
              </a:rPr>
              <a:t>● </a:t>
            </a:r>
            <a:r>
              <a:rPr lang="en-US" sz="1050" dirty="0">
                <a:solidFill>
                  <a:srgbClr val="26313F"/>
                </a:solidFill>
                <a:latin typeface="Calibri" pitchFamily="34" charset="0"/>
                <a:ea typeface="Calibri" pitchFamily="34" charset="-122"/>
                <a:cs typeface="Calibri" pitchFamily="34" charset="-120"/>
              </a:rPr>
              <a:t>PII protection in the Orders DB</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F6FB5"/>
      </a:hlink>
      <a:folHlink>
        <a:srgbClr val="6B4F9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4607</Words>
  <Application>Microsoft Office PowerPoint</Application>
  <PresentationFormat>Custom</PresentationFormat>
  <Paragraphs>556</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Consolas</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SQA Module3 Design Review Risk Based Testing v2</dc:title>
  <dc:subject>SQA Bengkel KRISAv2 / PPrISA 2.0, 14 to 15 Sep 2026</dc:subject>
  <dc:creator>Al-Abrar bin Abdul Wahid</dc:creator>
  <cp:lastModifiedBy>user</cp:lastModifiedBy>
  <cp:revision>2</cp:revision>
  <dcterms:created xsi:type="dcterms:W3CDTF">2026-07-23T00:26:00Z</dcterms:created>
  <dcterms:modified xsi:type="dcterms:W3CDTF">2026-09-13T15:15:06Z</dcterms:modified>
</cp:coreProperties>
</file>