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88" r:id="rId3"/>
    <p:sldId id="257" r:id="rId4"/>
    <p:sldId id="258" r:id="rId5"/>
    <p:sldId id="259" r:id="rId6"/>
    <p:sldId id="260" r:id="rId7"/>
    <p:sldId id="287" r:id="rId8"/>
    <p:sldId id="261" r:id="rId9"/>
    <p:sldId id="286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85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4" r:id="rId31"/>
    <p:sldId id="281" r:id="rId32"/>
    <p:sldId id="282" r:id="rId33"/>
    <p:sldId id="283" r:id="rId3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5661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Module 4, Day 1</a:t>
            </a:r>
            <a:r>
              <a:rPr lang="en-US"/>
              <a:t>, 15:45-17:00</a:t>
            </a:r>
            <a:r>
              <a:rPr lang="en-US" dirty="0"/>
              <a:t>. Verify phase. Deliverable: Test Plan </a:t>
            </a:r>
            <a:r>
              <a:rPr lang="en-US"/>
              <a:t>+ 15-20 </a:t>
            </a:r>
            <a:r>
              <a:rPr lang="en-US" dirty="0"/>
              <a:t>test cases mapped to the RTM.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and exit criteria are agreed up front between the project owner and the test lead.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Fill Sections 2, 3 and 5 only in the workshop. KRISA 2.0 is </a:t>
            </a:r>
            <a:r>
              <a:rPr lang="en-US"/>
              <a:t>still Beta, confirm </a:t>
            </a:r>
            <a:r>
              <a:rPr lang="en-US" dirty="0"/>
              <a:t>numbering with the agency.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four black-box techniques are the focus of today’s lab.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the room: how many values must you test for </a:t>
            </a:r>
            <a:r>
              <a:rPr lang="en-US"/>
              <a:t>a 1-10 </a:t>
            </a:r>
            <a:r>
              <a:rPr lang="en-US" dirty="0"/>
              <a:t>field? Answer: 4 partitions, 4 representatives.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the &lt; vs &lt;= bug. Only the value 10 exposes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Boundary values absorb the </a:t>
            </a:r>
            <a:r>
              <a:rPr lang="en-US"/>
              <a:t>partition representatives, that </a:t>
            </a:r>
            <a:r>
              <a:rPr lang="en-US" dirty="0"/>
              <a:t>is why 4 fields yield 10 cases, not 24.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R1 exercises the 25% cap. Ask: what does the spec fail to state?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0-switch = every valid transition once. Invalid cases are where the real bugs 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Quick </a:t>
            </a:r>
            <a:r>
              <a:rPr lang="en-US"/>
              <a:t>reference card, tell </a:t>
            </a:r>
            <a:r>
              <a:rPr lang="en-US" dirty="0"/>
              <a:t>participants to keep this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Compare the runnable case with the vague one. Stress the ID convention.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Run sheet for this module. Keep to the slot times; the SQA-AI workshop segment is reserved at the end.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965006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directions: forward (coverage) and backward (justification, impact analysis).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Diagram built from the KRISAv2 Beta 2026 / PPrISA 2.0 references. Use the Open chip to show the source page live.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348786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15 minutes, in pairs. Check: every field has an invalid partition.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 minutes. Swap with the next team at minute 15.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 minutes. Every team must be able to answer the four coverage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Samples are in the </a:t>
            </a:r>
            <a:r>
              <a:rPr lang="en-US"/>
              <a:t>participant folder, copy </a:t>
            </a:r>
            <a:r>
              <a:rPr lang="en-US" dirty="0"/>
              <a:t>the structure, not the content.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most common pitfalls: happy path only and vague expectations.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Exit ticket on a sticky note. Module 5 automates their cases tomorrow morning.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close the module in 60 seconds.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Confirm the KRISA version with the participant agency.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Input: RTM v0 (Module 2) and the Risk Register (Module 3). Output: traceable test cases for </a:t>
            </a:r>
            <a:r>
              <a:rPr lang="en-US"/>
              <a:t>Modules 5-8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MY"/>
              <a:t>Reference slide for M04. Click through live if time allows; otherwise tell trainees every link is also in the module hub page and in references/README.md of the repo.
- Bab 5, 5.7 Pengujian Sistem, peringkat ujian (PDF page 33): https://fth-abr.github.io/sqa-krisa-bengkel/references/krisa-v2-beta-2026/BAB5-FASA-PEMBANGUNAN.pdf#page=33
- Bab 6, 6.6 Pelan Induk Pengujian F5.1 (PDF page 4): https://fth-abr.github.io/sqa-krisa-bengkel/references/krisa-v2-beta-2026/BAB6-FASA-PENGUJIAN-PENERIMAAN.pdf#page=4
- Bab 6, Jadual 6.2 Peringkat UAT, PAT, FAT (PDF page 5): https://fth-abr.github.io/sqa-krisa-bengkel/references/krisa-v2-beta-2026/BAB6-FASA-PENGUJIAN-PENERIMAAN.pdf#page=5
- Bab 6, 6.7 Dokumentasi Persediaan Ujian F5.2 (PDF page 9): https://fth-abr.github.io/sqa-krisa-bengkel/references/krisa-v2-beta-2026/BAB6-FASA-PENGUJIAN-PENERIMAAN.pdf#page=9
- Bab 6, Kes ujian aras tinggi dan rendah (PDF page 11): https://fth-abr.github.io/sqa-krisa-bengkel/references/krisa-v2-beta-2026/BAB6-FASA-PENGUJIAN-PENERIMAAN.pdf#page=11
- Bab 6, 6.8 UAT, kriteria masuk dan keluar (PDF page 20): https://fth-abr.github.io/sqa-krisa-bengkel/references/krisa-v2-beta-2026/BAB6-FASA-PENGUJIAN-PENERIMAAN.pdf#page=20</a:t>
            </a:r>
          </a:p>
        </p:txBody>
      </p:sp>
    </p:spTree>
    <p:extLst>
      <p:ext uri="{BB962C8B-B14F-4D97-AF65-F5344CB8AC3E}">
        <p14:creationId xmlns:p14="http://schemas.microsoft.com/office/powerpoint/2010/main" val="1285332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Reserved slot: 15 minutes (Hari 1, 16:40 hingga 16:55). Trainees open lab\ in the terminal and start opencode. Walk the first step live on the projector, then let pairs continue with the web guide. Stop 3 minutes early for the human-check discussion.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860677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Prompts are identical to the web guide and the W deck, so trainees can copy them. Commands starting with / are project commands in lab/.opencode/commands. Ask each pair to show the output file and read out one human-check result before moving on.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215767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Reminder of the rules for every AI workshop: context, prompt, AI draft, human review against the KRISA/PPrISA template, save evidence. Stress the data rule: synthetic data only.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71893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outcome is checked against a real artifact, not a quiz.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12 min concept, 13 min technique clinic, 45 min lab, 5 min peer review.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UAT covers functional aspects; PAT covers functional and non-functional.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Diagram built from the KRISAv2 Beta 2026 / PPrISA 2.0 references. Use the Open chip to show the source page live.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1888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Pyramid = fast feedback. Ice-cream cone = days of manual regression.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Diagram built from the KRISAv2 Beta 2026 / PPrISA 2.0 references. Use the Open chip to show the source page live.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68743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references/krisa-v2-beta-2026/BAB6-FASA-PENGUJIAN-PENERIMAAN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h-abr.github.io/sqa-krisa-bengkel/references/templates-D01-D18/docx/D12_DOKUMEN_PELAN_INDUK_PENGUJIAN.docx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fth-abr.github.io/sqa-krisa-bengkel/references/templates-D01-D18/docx/D11_DOKUMEN_LAPORAN_UJIAN_SISTEM.docx" TargetMode="External"/><Relationship Id="rId3" Type="http://schemas.openxmlformats.org/officeDocument/2006/relationships/hyperlink" Target="https://fth-abr.github.io/sqa-krisa-bengkel/references/templates-D01-D18/docx/D12_DOKUMEN_PELAN_INDUK_PENGUJIAN.docx" TargetMode="External"/><Relationship Id="rId7" Type="http://schemas.openxmlformats.org/officeDocument/2006/relationships/hyperlink" Target="https://fth-abr.github.io/sqa-krisa-bengkel/references/templates-D01-D18/docx/D08_DOKUMEN_SPESIFIKASI_INTEGRASI_DATA.docx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th-abr.github.io/sqa-krisa-bengkel/references/templates-D01-D18/docx/D04_DOKUMEN_SPESIFIKASI_REKABENTUK_SISTEM_SDS.docx" TargetMode="External"/><Relationship Id="rId5" Type="http://schemas.openxmlformats.org/officeDocument/2006/relationships/hyperlink" Target="https://fth-abr.github.io/sqa-krisa-bengkel/references/templates-D01-D18/docx/D03_DOKUMEN_SPESIFIKASI_KEPERLUAN_SISTEM_SRS.docx" TargetMode="External"/><Relationship Id="rId4" Type="http://schemas.openxmlformats.org/officeDocument/2006/relationships/hyperlink" Target="https://fth-abr.github.io/sqa-krisa-bengkel/references/krisa-v2-beta-2026/BAB6-FASA-PENGUJIAN-PENERIMAAN.pdf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h-abr.github.io/sqa-krisa-bengkel/slides/M04/index.html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4/index.html" TargetMode="External"/><Relationship Id="rId4" Type="http://schemas.openxmlformats.org/officeDocument/2006/relationships/hyperlink" Target="https://fth-abr.github.io/sqa-krisa-bengkel/references/krisa-v2-beta-2026/BAB2-FASA-PERMULAAN.pdf#page=56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references/templates-D01-D18/docx/D12_DOKUMEN_PELAN_INDUK_PENGUJIAN.docx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th-abr.github.io/sqa-krisa-bengkel/references/krisa-v2-beta-2026/BAB5-FASA-PEMBANGUNAN.pdf" TargetMode="External"/><Relationship Id="rId5" Type="http://schemas.openxmlformats.org/officeDocument/2006/relationships/hyperlink" Target="https://fth-abr.github.io/sqa-krisa-bengkel/references/templates-D01-D18/docx/D11_DOKUMEN_LAPORAN_UJIAN_SISTEM.docx" TargetMode="External"/><Relationship Id="rId4" Type="http://schemas.openxmlformats.org/officeDocument/2006/relationships/hyperlink" Target="https://fth-abr.github.io/sqa-krisa-bengkel/references/krisa-v2-beta-2026/BAB6-FASA-PENGUJIAN-PENERIMAAN.pdf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wright.dev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postman.com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references/templates-D01-D18/docx/D12_DOKUMEN_PELAN_INDUK_PENGUJIAN.docx" TargetMode="External"/><Relationship Id="rId7" Type="http://schemas.openxmlformats.org/officeDocument/2006/relationships/hyperlink" Target="https://www.istqb.org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th-abr.github.io/sqa-krisa-bengkel/references/krisa-v2-beta-2026/BAB5-FASA-PEMBANGUNAN.pdf" TargetMode="External"/><Relationship Id="rId5" Type="http://schemas.openxmlformats.org/officeDocument/2006/relationships/hyperlink" Target="https://fth-abr.github.io/sqa-krisa-bengkel/references/templates-D01-D18/docx/D11_DOKUMEN_LAPORAN_UJIAN_SISTEM.docx" TargetMode="External"/><Relationship Id="rId4" Type="http://schemas.openxmlformats.org/officeDocument/2006/relationships/hyperlink" Target="https://fth-abr.github.io/sqa-krisa-bengkel/references/krisa-v2-beta-2026/BAB6-FASA-PENGUJIAN-PENERIMAAN.pdf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mailto:abrar.abdulwahid@gmail.com" TargetMode="External"/><Relationship Id="rId3" Type="http://schemas.openxmlformats.org/officeDocument/2006/relationships/hyperlink" Target="https://fth-abr.github.io/sqa-krisa-bengkel/references/krisa-v2-beta-2026/BAB6-FASA-PENGUJIAN-PENERIMAAN.pdf" TargetMode="External"/><Relationship Id="rId7" Type="http://schemas.openxmlformats.org/officeDocument/2006/relationships/hyperlink" Target="https://www.istqb.org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th-abr.github.io/sqa-krisa-bengkel/references/pprisa-2.0/PPrISA_2.0_Versi_Beta_Februari_2025.pdf" TargetMode="External"/><Relationship Id="rId5" Type="http://schemas.openxmlformats.org/officeDocument/2006/relationships/hyperlink" Target="https://sqa.jdn.gov.my/index.php/ms/" TargetMode="External"/><Relationship Id="rId4" Type="http://schemas.openxmlformats.org/officeDocument/2006/relationships/hyperlink" Target="https://fth-abr.github.io/sqa-krisa-bengkel/references/templates-D01-D18/docx/D12_DOKUMEN_PELAN_INDUK_PENGUJIAN.docx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fth-abr.github.io/sqa-krisa-bengkel/references/krisa-v2-beta-2026/BAB6-FASA-PENGUJIAN-PENERIMAAN.pdf#page=20" TargetMode="External"/><Relationship Id="rId13" Type="http://schemas.openxmlformats.org/officeDocument/2006/relationships/hyperlink" Target="https://fth-abr.github.io/sqa-krisa-bengkel/references/pprisa-2.0/templates/word/PPrISA05-PelanPengurusanKualiti.docx" TargetMode="External"/><Relationship Id="rId3" Type="http://schemas.openxmlformats.org/officeDocument/2006/relationships/hyperlink" Target="https://fth-abr.github.io/sqa-krisa-bengkel/references/krisa-v2-beta-2026/BAB5-FASA-PEMBANGUNAN.pdf#page=33" TargetMode="External"/><Relationship Id="rId7" Type="http://schemas.openxmlformats.org/officeDocument/2006/relationships/hyperlink" Target="https://fth-abr.github.io/sqa-krisa-bengkel/references/krisa-v2-beta-2026/BAB6-FASA-PENGUJIAN-PENERIMAAN.pdf#page=11" TargetMode="External"/><Relationship Id="rId12" Type="http://schemas.openxmlformats.org/officeDocument/2006/relationships/hyperlink" Target="https://fth-abr.github.io/sqa-krisa-bengkel/references/templates-D01-D18/pdf/D13_DOKUMEN_PELAN_UJIAN_PENERIMAAN_UAT-PAT.pdf" TargetMode="External"/><Relationship Id="rId17" Type="http://schemas.openxmlformats.org/officeDocument/2006/relationships/hyperlink" Target="https://fth-abr.github.io/sqa-krisa-bengkel/slides/M04/index.html" TargetMode="External"/><Relationship Id="rId2" Type="http://schemas.openxmlformats.org/officeDocument/2006/relationships/notesSlide" Target="../notesSlides/notesSlide30.xml"/><Relationship Id="rId16" Type="http://schemas.openxmlformats.org/officeDocument/2006/relationships/hyperlink" Target="https://github.com/FTH-ABR/sqa-krisa-bengkel/blob/main/references/README.md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th-abr.github.io/sqa-krisa-bengkel/references/krisa-v2-beta-2026/BAB6-FASA-PENGUJIAN-PENERIMAAN.pdf#page=9" TargetMode="External"/><Relationship Id="rId11" Type="http://schemas.openxmlformats.org/officeDocument/2006/relationships/hyperlink" Target="https://fth-abr.github.io/sqa-krisa-bengkel/references/templates-D01-D18/docx/D13_DOKUMEN_PELAN_UJIAN_PENERIMAAN_UAT-PAT.docx" TargetMode="External"/><Relationship Id="rId5" Type="http://schemas.openxmlformats.org/officeDocument/2006/relationships/hyperlink" Target="https://fth-abr.github.io/sqa-krisa-bengkel/references/krisa-v2-beta-2026/BAB6-FASA-PENGUJIAN-PENERIMAAN.pdf#page=5" TargetMode="External"/><Relationship Id="rId15" Type="http://schemas.openxmlformats.org/officeDocument/2006/relationships/hyperlink" Target="https://sqa.jdn.gov.my/index.php/ms/" TargetMode="External"/><Relationship Id="rId10" Type="http://schemas.openxmlformats.org/officeDocument/2006/relationships/hyperlink" Target="https://fth-abr.github.io/sqa-krisa-bengkel/references/templates-D01-D18/pdf/D12_DOKUMEN_PELAN_INDUK_PENGUJIAN.pdf" TargetMode="External"/><Relationship Id="rId4" Type="http://schemas.openxmlformats.org/officeDocument/2006/relationships/hyperlink" Target="https://fth-abr.github.io/sqa-krisa-bengkel/references/krisa-v2-beta-2026/BAB6-FASA-PENGUJIAN-PENERIMAAN.pdf#page=4" TargetMode="External"/><Relationship Id="rId9" Type="http://schemas.openxmlformats.org/officeDocument/2006/relationships/hyperlink" Target="https://fth-abr.github.io/sqa-krisa-bengkel/references/templates-D01-D18/docx/D12_DOKUMEN_PELAN_INDUK_PENGUJIAN.docx" TargetMode="External"/><Relationship Id="rId14" Type="http://schemas.openxmlformats.org/officeDocument/2006/relationships/hyperlink" Target="https://fth-abr.github.io/sqa-krisa-bengkel/references/pprisa-2.0/templates/pdf/PPrISA05-Pelan_Pengurusan_Kualiti.pdf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workshop-ai/W04-reka-bentuk-ujian/index.html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pencode.ai/docs/" TargetMode="External"/><Relationship Id="rId5" Type="http://schemas.openxmlformats.org/officeDocument/2006/relationships/hyperlink" Target="https://fth-abr.github.io/sqa-krisa-bengkel/workshop-ai/W00-setup/index.html" TargetMode="External"/><Relationship Id="rId4" Type="http://schemas.openxmlformats.org/officeDocument/2006/relationships/hyperlink" Target="https://fth-abr.github.io/sqa-krisa-bengkel/workshop-ai/W04-reka-bentuk-ujian/W04-reka-bentuk-ujian.pptx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workshop-ai/W04-reka-bentuk-ujian/index.html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h-abr.github.io/sqa-krisa-bengkel/slides/M04/index.html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4/index.html" TargetMode="External"/><Relationship Id="rId4" Type="http://schemas.openxmlformats.org/officeDocument/2006/relationships/hyperlink" Target="https://opencode.ai/docs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strail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atlassian.com/software/jir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references/krisa-v2-beta-2026/BAB5-FASA-PEMBANGUNAN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th-abr.github.io/sqa-krisa-bengkel/references/krisa-v2-beta-2026/BAB4-FASA-REKA-BENTUK.pdf" TargetMode="External"/><Relationship Id="rId5" Type="http://schemas.openxmlformats.org/officeDocument/2006/relationships/hyperlink" Target="https://fth-abr.github.io/sqa-krisa-bengkel/references/krisa-v2-beta-2026/BAB3-FASA-ANALISIS.pdf" TargetMode="External"/><Relationship Id="rId4" Type="http://schemas.openxmlformats.org/officeDocument/2006/relationships/hyperlink" Target="https://fth-abr.github.io/sqa-krisa-bengkel/references/krisa-v2-beta-2026/BAB2-FASA-PERMULAAN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4/index.html" TargetMode="External"/><Relationship Id="rId4" Type="http://schemas.openxmlformats.org/officeDocument/2006/relationships/hyperlink" Target="https://fth-abr.github.io/sqa-krisa-bengkel/references/krisa-v2-beta-2026/BAB6-FASA-PENGUJIAN-PENERIMAAN.pdf#page=5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references/krisa-v2-beta-2026/BAB8-PENYELARASAN-PEMBANGUNAN-SISTEM-DEVOPS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4/index.html" TargetMode="External"/><Relationship Id="rId4" Type="http://schemas.openxmlformats.org/officeDocument/2006/relationships/hyperlink" Target="https://fth-abr.github.io/sqa-krisa-bengkel/references/krisa-v2-beta-2026/BAB5-FASA-PEMBANGUNAN.pdf#page=3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Cover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hlinkClick r:id="rId3"/>
              </a:rPr>
              <a:t>KRISA · Bab 6</a:t>
            </a: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· </a:t>
            </a: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hlinkClick r:id="rId4"/>
              </a:rPr>
              <a:t>D12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8134502" y="0"/>
            <a:ext cx="4058107" cy="6495898"/>
          </a:xfrm>
          <a:prstGeom prst="rect">
            <a:avLst/>
          </a:prstGeom>
          <a:solidFill>
            <a:srgbClr val="16376B"/>
          </a:solidFill>
          <a:ln w="9525">
            <a:solidFill>
              <a:srgbClr val="16376B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33095" y="1867205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19302" y="1772107"/>
            <a:ext cx="666780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MODULE 04 · VERIFY PHASE · SQA HANDS-ON WORKSHOP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514807" y="2038198"/>
            <a:ext cx="7487107" cy="1390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Design &amp;</a:t>
            </a:r>
            <a:endParaRPr lang="en-US" sz="2900" dirty="0"/>
          </a:p>
          <a:p>
            <a:pPr marL="0" indent="0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Management Fundamentals</a:t>
            </a:r>
            <a:endParaRPr lang="en-US" sz="2900" dirty="0"/>
          </a:p>
        </p:txBody>
      </p:sp>
      <p:sp>
        <p:nvSpPr>
          <p:cNvPr id="13" name="Text 10"/>
          <p:cNvSpPr/>
          <p:nvPr/>
        </p:nvSpPr>
        <p:spPr>
          <a:xfrm>
            <a:off x="533095" y="3486607"/>
            <a:ext cx="6858000" cy="666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15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Good test cases are </a:t>
            </a:r>
            <a:r>
              <a:rPr lang="en-US" sz="115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 guessed, they </a:t>
            </a:r>
            <a:r>
              <a:rPr lang="en-US" sz="115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are engineered. This module turns the ShopFast requirements into a small, traceable, fully covered set of tests.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533095" y="4304995"/>
            <a:ext cx="1718158" cy="247802"/>
          </a:xfrm>
          <a:prstGeom prst="roundRect">
            <a:avLst>
              <a:gd name="adj" fmla="val 44281"/>
            </a:avLst>
          </a:prstGeom>
          <a:solidFill>
            <a:srgbClr val="EAF6F0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33095" y="4304995"/>
            <a:ext cx="1718158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1C4C3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Equivalence Partitioning</a:t>
            </a:r>
            <a:endParaRPr lang="en-US" sz="750" dirty="0"/>
          </a:p>
        </p:txBody>
      </p:sp>
      <p:sp>
        <p:nvSpPr>
          <p:cNvPr id="16" name="Shape 13"/>
          <p:cNvSpPr/>
          <p:nvPr/>
        </p:nvSpPr>
        <p:spPr>
          <a:xfrm>
            <a:off x="2328062" y="4304995"/>
            <a:ext cx="1655064" cy="247802"/>
          </a:xfrm>
          <a:prstGeom prst="roundRect">
            <a:avLst>
              <a:gd name="adj" fmla="val 44281"/>
            </a:avLst>
          </a:prstGeom>
          <a:solidFill>
            <a:srgbClr val="EAF6F0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328062" y="4304995"/>
            <a:ext cx="1655064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1C4C3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Boundary Value Analysis</a:t>
            </a:r>
            <a:endParaRPr lang="en-US" sz="750" dirty="0"/>
          </a:p>
        </p:txBody>
      </p:sp>
      <p:sp>
        <p:nvSpPr>
          <p:cNvPr id="18" name="Shape 15"/>
          <p:cNvSpPr/>
          <p:nvPr/>
        </p:nvSpPr>
        <p:spPr>
          <a:xfrm>
            <a:off x="4059936" y="4304995"/>
            <a:ext cx="1089965" cy="247802"/>
          </a:xfrm>
          <a:prstGeom prst="roundRect">
            <a:avLst>
              <a:gd name="adj" fmla="val 44281"/>
            </a:avLst>
          </a:prstGeom>
          <a:solidFill>
            <a:srgbClr val="EAF6F0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059936" y="4304995"/>
            <a:ext cx="1089965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1C4C3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Decision Table</a:t>
            </a:r>
            <a:endParaRPr lang="en-US" sz="750" dirty="0"/>
          </a:p>
        </p:txBody>
      </p:sp>
      <p:sp>
        <p:nvSpPr>
          <p:cNvPr id="20" name="Shape 17"/>
          <p:cNvSpPr/>
          <p:nvPr/>
        </p:nvSpPr>
        <p:spPr>
          <a:xfrm>
            <a:off x="5225796" y="4304995"/>
            <a:ext cx="1215238" cy="247802"/>
          </a:xfrm>
          <a:prstGeom prst="roundRect">
            <a:avLst>
              <a:gd name="adj" fmla="val 44281"/>
            </a:avLst>
          </a:prstGeom>
          <a:solidFill>
            <a:srgbClr val="EAF6F0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225796" y="4304995"/>
            <a:ext cx="1215238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1C4C3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State Transition</a:t>
            </a:r>
            <a:endParaRPr lang="en-US" sz="750" dirty="0"/>
          </a:p>
        </p:txBody>
      </p:sp>
      <p:sp>
        <p:nvSpPr>
          <p:cNvPr id="22" name="Shape 19"/>
          <p:cNvSpPr/>
          <p:nvPr/>
        </p:nvSpPr>
        <p:spPr>
          <a:xfrm>
            <a:off x="533095" y="4839005"/>
            <a:ext cx="7391095" cy="724205"/>
          </a:xfrm>
          <a:prstGeom prst="roundRect">
            <a:avLst>
              <a:gd name="adj" fmla="val 12626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05002" y="4972507"/>
            <a:ext cx="161940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DURATION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705002" y="5162702"/>
            <a:ext cx="1619402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7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75</a:t>
            </a:r>
            <a:r>
              <a:rPr lang="en-US" sz="95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min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2381098" y="4953305"/>
            <a:ext cx="0" cy="495605"/>
          </a:xfrm>
          <a:prstGeom prst="line">
            <a:avLst/>
          </a:prstGeom>
          <a:noFill/>
          <a:ln w="9525">
            <a:solidFill>
              <a:srgbClr val="D8E0EA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2553005" y="4972507"/>
            <a:ext cx="161940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TECHNIQUES</a:t>
            </a:r>
            <a:endParaRPr lang="en-US" sz="750" dirty="0"/>
          </a:p>
        </p:txBody>
      </p:sp>
      <p:sp>
        <p:nvSpPr>
          <p:cNvPr id="27" name="Text 24"/>
          <p:cNvSpPr/>
          <p:nvPr/>
        </p:nvSpPr>
        <p:spPr>
          <a:xfrm>
            <a:off x="2553005" y="5162702"/>
            <a:ext cx="1619402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7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r>
              <a:rPr lang="en-US" sz="95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4229100" y="4953305"/>
            <a:ext cx="0" cy="495605"/>
          </a:xfrm>
          <a:prstGeom prst="line">
            <a:avLst/>
          </a:prstGeom>
          <a:noFill/>
          <a:ln w="9525">
            <a:solidFill>
              <a:srgbClr val="D8E0EA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4401007" y="4972507"/>
            <a:ext cx="161940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TEST CASES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4401007" y="5162702"/>
            <a:ext cx="1619402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700" b="1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15-20</a:t>
            </a:r>
            <a:r>
              <a:rPr lang="en-US" sz="95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</a:t>
            </a:r>
            <a:endParaRPr lang="en-US" sz="1050" dirty="0"/>
          </a:p>
        </p:txBody>
      </p:sp>
      <p:sp>
        <p:nvSpPr>
          <p:cNvPr id="31" name="Shape 28"/>
          <p:cNvSpPr/>
          <p:nvPr/>
        </p:nvSpPr>
        <p:spPr>
          <a:xfrm>
            <a:off x="6077102" y="4953305"/>
            <a:ext cx="0" cy="495605"/>
          </a:xfrm>
          <a:prstGeom prst="line">
            <a:avLst/>
          </a:prstGeom>
          <a:noFill/>
          <a:ln w="9525">
            <a:solidFill>
              <a:srgbClr val="D8E0EA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6248095" y="4972507"/>
            <a:ext cx="161940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HANDS-ON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6248095" y="5162702"/>
            <a:ext cx="1619402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7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60</a:t>
            </a:r>
            <a:r>
              <a:rPr lang="en-US" sz="95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min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8534095" y="914400"/>
            <a:ext cx="33147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60" dirty="0">
                <a:solidFill>
                  <a:srgbClr val="8FB3E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RUNNING PROJECT</a:t>
            </a:r>
            <a:endParaRPr lang="en-US" sz="750" dirty="0"/>
          </a:p>
        </p:txBody>
      </p:sp>
      <p:sp>
        <p:nvSpPr>
          <p:cNvPr id="35" name="Text 32"/>
          <p:cNvSpPr/>
          <p:nvPr/>
        </p:nvSpPr>
        <p:spPr>
          <a:xfrm>
            <a:off x="8534095" y="1104595"/>
            <a:ext cx="3314700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ShopFast</a:t>
            </a:r>
            <a:endParaRPr lang="en-US" sz="1500" dirty="0"/>
          </a:p>
        </p:txBody>
      </p:sp>
      <p:sp>
        <p:nvSpPr>
          <p:cNvPr id="36" name="Text 33"/>
          <p:cNvSpPr/>
          <p:nvPr/>
        </p:nvSpPr>
        <p:spPr>
          <a:xfrm>
            <a:off x="8534095" y="1390802"/>
            <a:ext cx="3314700" cy="4379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>
                <a:solidFill>
                  <a:srgbClr val="C6D8F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Checkout module, the </a:t>
            </a:r>
            <a:r>
              <a:rPr lang="en-US" sz="950" dirty="0">
                <a:solidFill>
                  <a:srgbClr val="C6D8F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same project from Module 1 through the capstone.</a:t>
            </a:r>
            <a:endParaRPr lang="en-US" sz="950" dirty="0"/>
          </a:p>
        </p:txBody>
      </p:sp>
      <p:sp>
        <p:nvSpPr>
          <p:cNvPr id="37" name="Shape 34"/>
          <p:cNvSpPr/>
          <p:nvPr/>
        </p:nvSpPr>
        <p:spPr>
          <a:xfrm>
            <a:off x="8534095" y="2076602"/>
            <a:ext cx="3314700" cy="0"/>
          </a:xfrm>
          <a:prstGeom prst="line">
            <a:avLst/>
          </a:prstGeom>
          <a:noFill/>
          <a:ln w="9525">
            <a:solidFill>
              <a:srgbClr val="2E5490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8534095" y="2324405"/>
            <a:ext cx="33147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60" dirty="0">
                <a:solidFill>
                  <a:srgbClr val="8FB3E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SCHEDULE SLOT</a:t>
            </a:r>
            <a:endParaRPr lang="en-US" sz="750" dirty="0"/>
          </a:p>
        </p:txBody>
      </p:sp>
      <p:sp>
        <p:nvSpPr>
          <p:cNvPr id="39" name="Text 36"/>
          <p:cNvSpPr/>
          <p:nvPr/>
        </p:nvSpPr>
        <p:spPr>
          <a:xfrm>
            <a:off x="8534095" y="2514600"/>
            <a:ext cx="3314700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500" b="1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15:45 - 17:00</a:t>
            </a:r>
            <a:endParaRPr lang="en-US" sz="1500" dirty="0"/>
          </a:p>
        </p:txBody>
      </p:sp>
      <p:sp>
        <p:nvSpPr>
          <p:cNvPr id="40" name="Text 37"/>
          <p:cNvSpPr/>
          <p:nvPr/>
        </p:nvSpPr>
        <p:spPr>
          <a:xfrm>
            <a:off x="8534095" y="2800807"/>
            <a:ext cx="3314700" cy="4379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C6D8F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Day 1 · final session before the retrospective.</a:t>
            </a:r>
            <a:endParaRPr lang="en-US" sz="950" dirty="0"/>
          </a:p>
        </p:txBody>
      </p:sp>
      <p:sp>
        <p:nvSpPr>
          <p:cNvPr id="41" name="Shape 38"/>
          <p:cNvSpPr/>
          <p:nvPr/>
        </p:nvSpPr>
        <p:spPr>
          <a:xfrm>
            <a:off x="8534095" y="3486607"/>
            <a:ext cx="3314700" cy="0"/>
          </a:xfrm>
          <a:prstGeom prst="line">
            <a:avLst/>
          </a:prstGeom>
          <a:noFill/>
          <a:ln w="9525">
            <a:solidFill>
              <a:srgbClr val="2E5490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8534095" y="3733495"/>
            <a:ext cx="33147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60" dirty="0">
                <a:solidFill>
                  <a:srgbClr val="8FB3E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MODULE DELIVERABLE</a:t>
            </a:r>
            <a:endParaRPr lang="en-US" sz="750" dirty="0"/>
          </a:p>
        </p:txBody>
      </p:sp>
      <p:sp>
        <p:nvSpPr>
          <p:cNvPr id="43" name="Text 40"/>
          <p:cNvSpPr/>
          <p:nvPr/>
        </p:nvSpPr>
        <p:spPr>
          <a:xfrm>
            <a:off x="8534095" y="3924605"/>
            <a:ext cx="3314700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Plan </a:t>
            </a:r>
            <a:r>
              <a:rPr lang="en-US" sz="1500" b="1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+ 15-20 </a:t>
            </a:r>
            <a:r>
              <a:rPr lang="en-US" sz="15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cases</a:t>
            </a:r>
            <a:endParaRPr lang="en-US" sz="1500" dirty="0"/>
          </a:p>
        </p:txBody>
      </p:sp>
      <p:sp>
        <p:nvSpPr>
          <p:cNvPr id="44" name="Text 41"/>
          <p:cNvSpPr/>
          <p:nvPr/>
        </p:nvSpPr>
        <p:spPr>
          <a:xfrm>
            <a:off x="8534095" y="4209898"/>
            <a:ext cx="3314700" cy="4379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C6D8F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mapped to RTM v1.</a:t>
            </a:r>
            <a:endParaRPr lang="en-US" sz="950" dirty="0"/>
          </a:p>
        </p:txBody>
      </p:sp>
      <p:sp>
        <p:nvSpPr>
          <p:cNvPr id="45" name="Shape 42"/>
          <p:cNvSpPr/>
          <p:nvPr/>
        </p:nvSpPr>
        <p:spPr>
          <a:xfrm>
            <a:off x="8534095" y="4895698"/>
            <a:ext cx="3314700" cy="0"/>
          </a:xfrm>
          <a:prstGeom prst="line">
            <a:avLst/>
          </a:prstGeom>
          <a:noFill/>
          <a:ln w="9525">
            <a:solidFill>
              <a:srgbClr val="2E5490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8534095" y="5143500"/>
            <a:ext cx="33147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60" dirty="0">
                <a:solidFill>
                  <a:srgbClr val="8FB3E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KRISA ALIGNMENT</a:t>
            </a:r>
            <a:endParaRPr lang="en-US" sz="750" dirty="0"/>
          </a:p>
        </p:txBody>
      </p:sp>
      <p:sp>
        <p:nvSpPr>
          <p:cNvPr id="47" name="Text 44"/>
          <p:cNvSpPr/>
          <p:nvPr/>
        </p:nvSpPr>
        <p:spPr>
          <a:xfrm>
            <a:off x="8534095" y="5333695"/>
            <a:ext cx="3314700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4"/>
              </a:rPr>
              <a:t>D12</a:t>
            </a:r>
            <a:endParaRPr lang="en-US" sz="1500" dirty="0"/>
          </a:p>
        </p:txBody>
      </p:sp>
      <p:sp>
        <p:nvSpPr>
          <p:cNvPr id="48" name="Text 45"/>
          <p:cNvSpPr/>
          <p:nvPr/>
        </p:nvSpPr>
        <p:spPr>
          <a:xfrm>
            <a:off x="8534095" y="5619902"/>
            <a:ext cx="3314700" cy="4379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C6D8F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Master </a:t>
            </a:r>
            <a:r>
              <a:rPr lang="en-US" sz="950">
                <a:solidFill>
                  <a:srgbClr val="C6D8F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Plan, Acceptance </a:t>
            </a:r>
            <a:r>
              <a:rPr lang="en-US" sz="950" dirty="0">
                <a:solidFill>
                  <a:srgbClr val="C6D8F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Testing phase deliverable, </a:t>
            </a:r>
            <a:r>
              <a:rPr lang="en-US" sz="950" dirty="0">
                <a:solidFill>
                  <a:srgbClr val="C6D8F2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3"/>
              </a:rPr>
              <a:t>Ch.6</a:t>
            </a:r>
            <a:r>
              <a:rPr lang="en-US" sz="950" dirty="0">
                <a:solidFill>
                  <a:srgbClr val="C6D8F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Entry &amp; exit criteria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KRISA F5.4 · F5.5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CONCEPT 2 OF 3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Quality gates: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when testing starts, and when it is finished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533095" y="1410005"/>
            <a:ext cx="10382098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Without both, testing starts too early and ends when time </a:t>
            </a:r>
            <a:r>
              <a:rPr lang="en-US" sz="110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runs out, not </a:t>
            </a:r>
            <a:r>
              <a:rPr lang="en-US" sz="110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when risk is closed.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33095" y="1848002"/>
            <a:ext cx="2381098" cy="533095"/>
          </a:xfrm>
          <a:prstGeom prst="roundRect">
            <a:avLst>
              <a:gd name="adj" fmla="val 1715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85800" y="1962302"/>
            <a:ext cx="20958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Build ready · SUT deployed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685800" y="2152498"/>
            <a:ext cx="20958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staging environment</a:t>
            </a:r>
            <a:endParaRPr lang="en-US" sz="750" dirty="0"/>
          </a:p>
        </p:txBody>
      </p:sp>
      <p:sp>
        <p:nvSpPr>
          <p:cNvPr id="16" name="Shape 13"/>
          <p:cNvSpPr/>
          <p:nvPr/>
        </p:nvSpPr>
        <p:spPr>
          <a:xfrm>
            <a:off x="3238805" y="1772107"/>
            <a:ext cx="190195" cy="685800"/>
          </a:xfrm>
          <a:prstGeom prst="roundRect">
            <a:avLst>
              <a:gd name="adj" fmla="val 19231"/>
            </a:avLst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676802" y="1848002"/>
            <a:ext cx="28575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b="1" kern="0" spc="12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ENTRY GATE</a:t>
            </a:r>
            <a:endParaRPr lang="en-US" sz="750" dirty="0"/>
          </a:p>
        </p:txBody>
      </p:sp>
      <p:sp>
        <p:nvSpPr>
          <p:cNvPr id="18" name="Text 15"/>
          <p:cNvSpPr/>
          <p:nvPr/>
        </p:nvSpPr>
        <p:spPr>
          <a:xfrm>
            <a:off x="3676802" y="2038198"/>
            <a:ext cx="28575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entry checklist item = YES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3676802" y="2229307"/>
            <a:ext cx="30476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not, testing does not start</a:t>
            </a:r>
            <a:endParaRPr lang="en-US" sz="750" dirty="0"/>
          </a:p>
        </p:txBody>
      </p:sp>
      <p:sp>
        <p:nvSpPr>
          <p:cNvPr id="20" name="Shape 17"/>
          <p:cNvSpPr/>
          <p:nvPr/>
        </p:nvSpPr>
        <p:spPr>
          <a:xfrm>
            <a:off x="6858000" y="1848002"/>
            <a:ext cx="1809598" cy="533095"/>
          </a:xfrm>
          <a:prstGeom prst="roundRect">
            <a:avLst>
              <a:gd name="adj" fmla="val 17153"/>
            </a:avLst>
          </a:prstGeom>
          <a:solidFill>
            <a:srgbClr val="EAF6F0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010705" y="1962302"/>
            <a:ext cx="15243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1C4C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cycle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7010705" y="2152498"/>
            <a:ext cx="15243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execute · log · retest</a:t>
            </a:r>
            <a:endParaRPr lang="en-US" sz="750" dirty="0"/>
          </a:p>
        </p:txBody>
      </p:sp>
      <p:sp>
        <p:nvSpPr>
          <p:cNvPr id="23" name="Shape 20"/>
          <p:cNvSpPr/>
          <p:nvPr/>
        </p:nvSpPr>
        <p:spPr>
          <a:xfrm>
            <a:off x="8991295" y="1772107"/>
            <a:ext cx="190195" cy="685800"/>
          </a:xfrm>
          <a:prstGeom prst="roundRect">
            <a:avLst>
              <a:gd name="adj" fmla="val 19231"/>
            </a:avLst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430207" y="1848002"/>
            <a:ext cx="22860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b="1" kern="0" spc="120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EXIT GATE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9430207" y="2038198"/>
            <a:ext cx="22860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Release decision: go / no-go</a:t>
            </a:r>
            <a:endParaRPr lang="en-US" sz="950" dirty="0"/>
          </a:p>
        </p:txBody>
      </p:sp>
      <p:sp>
        <p:nvSpPr>
          <p:cNvPr id="26" name="Text 23"/>
          <p:cNvSpPr/>
          <p:nvPr/>
        </p:nvSpPr>
        <p:spPr>
          <a:xfrm>
            <a:off x="9430207" y="2229307"/>
            <a:ext cx="22860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backed by the Test Closure Report</a:t>
            </a:r>
            <a:endParaRPr lang="en-US" sz="750" dirty="0"/>
          </a:p>
        </p:txBody>
      </p:sp>
      <p:sp>
        <p:nvSpPr>
          <p:cNvPr id="27" name="Shape 24"/>
          <p:cNvSpPr/>
          <p:nvPr/>
        </p:nvSpPr>
        <p:spPr>
          <a:xfrm>
            <a:off x="533095" y="2667305"/>
            <a:ext cx="5486400" cy="2133295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724205" y="2838298"/>
            <a:ext cx="705002" cy="209398"/>
          </a:xfrm>
          <a:prstGeom prst="roundRect">
            <a:avLst>
              <a:gd name="adj" fmla="val 52402"/>
            </a:avLst>
          </a:prstGeom>
          <a:solidFill>
            <a:srgbClr val="FFFFFF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24205" y="2838298"/>
            <a:ext cx="705002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ENTRY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1524305" y="2838298"/>
            <a:ext cx="2857500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Examples (KRISA, UAT)</a:t>
            </a:r>
            <a:endParaRPr lang="en-US" sz="1200" dirty="0"/>
          </a:p>
        </p:txBody>
      </p:sp>
      <p:sp>
        <p:nvSpPr>
          <p:cNvPr id="31" name="Text 28"/>
          <p:cNvSpPr/>
          <p:nvPr/>
        </p:nvSpPr>
        <p:spPr>
          <a:xfrm>
            <a:off x="724205" y="3161995"/>
            <a:ext cx="5105095" cy="15051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UAT plan has been approved by the project team.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staging environment is ready and the SUT is deployed in it.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scenarios and scripts are prepared and approved.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data has been loaded into the SUT database.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System test results accepted; testers have been briefed.</a:t>
            </a:r>
            <a:endParaRPr lang="en-US" sz="950" dirty="0"/>
          </a:p>
        </p:txBody>
      </p:sp>
      <p:sp>
        <p:nvSpPr>
          <p:cNvPr id="32" name="Shape 29"/>
          <p:cNvSpPr/>
          <p:nvPr/>
        </p:nvSpPr>
        <p:spPr>
          <a:xfrm>
            <a:off x="6172200" y="2667305"/>
            <a:ext cx="5486400" cy="2133295"/>
          </a:xfrm>
          <a:prstGeom prst="roundRect">
            <a:avLst>
              <a:gd name="adj" fmla="val 4286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6362395" y="2838298"/>
            <a:ext cx="705002" cy="209398"/>
          </a:xfrm>
          <a:prstGeom prst="roundRect">
            <a:avLst>
              <a:gd name="adj" fmla="val 52402"/>
            </a:avLst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6362395" y="2838298"/>
            <a:ext cx="705002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EXIT</a:t>
            </a:r>
            <a:endParaRPr lang="en-US" sz="750" dirty="0"/>
          </a:p>
        </p:txBody>
      </p:sp>
      <p:sp>
        <p:nvSpPr>
          <p:cNvPr id="35" name="Text 32"/>
          <p:cNvSpPr/>
          <p:nvPr/>
        </p:nvSpPr>
        <p:spPr>
          <a:xfrm>
            <a:off x="7162495" y="2838298"/>
            <a:ext cx="2857500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Examples (KRISA, UAT)</a:t>
            </a:r>
            <a:endParaRPr lang="en-US" sz="1200" dirty="0"/>
          </a:p>
        </p:txBody>
      </p:sp>
      <p:sp>
        <p:nvSpPr>
          <p:cNvPr id="36" name="Text 33"/>
          <p:cNvSpPr/>
          <p:nvPr/>
        </p:nvSpPr>
        <p:spPr>
          <a:xfrm>
            <a:off x="6362395" y="3161995"/>
            <a:ext cx="5105095" cy="1238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All severity 1 and 2 defects are fixed, retested and closed.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UAT closure report is approved by the project owner.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Remaining open defects accepted in writing with a workaround.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High-risk requirement coverage reaches 100% in the RTM.</a:t>
            </a:r>
            <a:endParaRPr lang="en-US" sz="950" dirty="0"/>
          </a:p>
        </p:txBody>
      </p:sp>
      <p:sp>
        <p:nvSpPr>
          <p:cNvPr id="37" name="Text 34"/>
          <p:cNvSpPr/>
          <p:nvPr/>
        </p:nvSpPr>
        <p:spPr>
          <a:xfrm>
            <a:off x="6362395" y="4438498"/>
            <a:ext cx="510509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PAT adds </a:t>
            </a:r>
            <a:r>
              <a:rPr lang="en-US" sz="80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non-functional aspects, performance</a:t>
            </a: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 security</a:t>
            </a:r>
            <a:r>
              <a:rPr lang="en-US" sz="80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 usability, to </a:t>
            </a: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same criteria.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Master Test Plan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KRISA </a:t>
            </a: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hlinkClick r:id="rId3"/>
              </a:rPr>
              <a:t>D12</a:t>
            </a: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· F5.1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CONCEPT 2 · THE DELIVERABLE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3"/>
              </a:rPr>
              <a:t>D12</a:t>
            </a: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Master </a:t>
            </a:r>
            <a:r>
              <a:rPr lang="en-US" sz="2200" b="1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Plan, </a:t>
            </a:r>
            <a:r>
              <a:rPr lang="en-US" sz="2200" b="1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document, five decisions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533095" y="1410005"/>
            <a:ext cx="10382098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are not writing the full document today. You fill the five sections that carry all the real decisions.</a:t>
            </a:r>
            <a:endParaRPr lang="en-US" sz="11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33095" y="1848002"/>
          <a:ext cx="6667805" cy="914400"/>
        </p:xfrm>
        <a:graphic>
          <a:graphicData uri="http://schemas.openxmlformats.org/drawingml/2006/table">
            <a:tbl>
              <a:tblPr/>
              <a:tblGrid>
                <a:gridCol w="18095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09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30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Section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Decision it records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Source in your ShopFast work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30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 · Project introduction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Purpose, scope, stakeholders, glossary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QA Plan, Module 2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30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 · Test context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Test items, test levels, entry &amp; exit criteria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Previous slide + the SRS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30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 · Test strategy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Test types, design techniques, environment, data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Technique clinic + Lab A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30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 · Test risk register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Product and project risks + mitigation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Risk Register, Module 3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30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 · Test deliverables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What is handed over: cases, reports, data, logs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Lab B + Lab C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" name="Shape 10"/>
          <p:cNvSpPr/>
          <p:nvPr/>
        </p:nvSpPr>
        <p:spPr>
          <a:xfrm>
            <a:off x="7429500" y="1848002"/>
            <a:ext cx="4229100" cy="1772107"/>
          </a:xfrm>
          <a:prstGeom prst="roundRect">
            <a:avLst>
              <a:gd name="adj" fmla="val 5160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7601407" y="1981505"/>
            <a:ext cx="390540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VERIFIED KRISA REFERENCES</a:t>
            </a:r>
            <a:endParaRPr lang="en-US" sz="750" dirty="0"/>
          </a:p>
        </p:txBody>
      </p:sp>
      <p:sp>
        <p:nvSpPr>
          <p:cNvPr id="16" name="Text 12"/>
          <p:cNvSpPr/>
          <p:nvPr/>
        </p:nvSpPr>
        <p:spPr>
          <a:xfrm>
            <a:off x="7601407" y="2210105"/>
            <a:ext cx="3905402" cy="1276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3"/>
              </a:rPr>
              <a:t>D12</a:t>
            </a:r>
            <a:r>
              <a:rPr lang="en-US" sz="9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Master Test Plan is listed as an Acceptance Testing phase deliverable (</a:t>
            </a:r>
            <a:r>
              <a:rPr lang="en-US" sz="9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4"/>
              </a:rPr>
              <a:t>Ch.6</a:t>
            </a:r>
            <a:r>
              <a:rPr lang="en-US" sz="9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).</a:t>
            </a:r>
            <a:endParaRPr lang="en-US" sz="90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Processes: F5.1 Master Test Plan · F5.3 UAT/PAT plans · F5.4 UAT · F5.5 PAT · F5.6 Acceptance Test Report.</a:t>
            </a:r>
            <a:endParaRPr lang="en-US" sz="90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References </a:t>
            </a:r>
            <a:r>
              <a:rPr lang="en-US" sz="9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5"/>
              </a:rPr>
              <a:t>D03</a:t>
            </a:r>
            <a:r>
              <a:rPr lang="en-US" sz="9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SRS · </a:t>
            </a:r>
            <a:r>
              <a:rPr lang="en-US" sz="9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6"/>
              </a:rPr>
              <a:t>D04</a:t>
            </a:r>
            <a:r>
              <a:rPr lang="en-US" sz="9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SDS · </a:t>
            </a:r>
            <a:r>
              <a:rPr lang="en-US" sz="9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7"/>
              </a:rPr>
              <a:t>D08</a:t>
            </a:r>
            <a:r>
              <a:rPr lang="en-US" sz="9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Integration Spec · </a:t>
            </a:r>
            <a:r>
              <a:rPr lang="en-US" sz="9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8"/>
              </a:rPr>
              <a:t>D11</a:t>
            </a:r>
            <a:r>
              <a:rPr lang="en-US" sz="9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System Test Report.</a:t>
            </a:r>
            <a:endParaRPr lang="en-US" sz="900" dirty="0"/>
          </a:p>
        </p:txBody>
      </p:sp>
      <p:sp>
        <p:nvSpPr>
          <p:cNvPr id="17" name="Shape 13"/>
          <p:cNvSpPr/>
          <p:nvPr/>
        </p:nvSpPr>
        <p:spPr>
          <a:xfrm>
            <a:off x="7429500" y="3733495"/>
            <a:ext cx="4229100" cy="1067105"/>
          </a:xfrm>
          <a:prstGeom prst="roundRect">
            <a:avLst>
              <a:gd name="adj" fmla="val 8569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7601407" y="3866998"/>
            <a:ext cx="390540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VERSION CAUTION</a:t>
            </a:r>
            <a:endParaRPr lang="en-US" sz="750" dirty="0"/>
          </a:p>
        </p:txBody>
      </p:sp>
      <p:sp>
        <p:nvSpPr>
          <p:cNvPr id="19" name="Text 15"/>
          <p:cNvSpPr/>
          <p:nvPr/>
        </p:nvSpPr>
        <p:spPr>
          <a:xfrm>
            <a:off x="7601407" y="4095598"/>
            <a:ext cx="3905402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KRISA 2.0 is still Beta 2026. Deliverable and template numbering (D-, F-, T-) is still being refined. Confirm current numbering with your agency before submitting a real document.</a:t>
            </a:r>
            <a:endParaRPr lang="en-US" sz="800" dirty="0"/>
          </a:p>
        </p:txBody>
      </p:sp>
      <p:sp>
        <p:nvSpPr>
          <p:cNvPr id="20" name="Shape 16"/>
          <p:cNvSpPr/>
          <p:nvPr/>
        </p:nvSpPr>
        <p:spPr>
          <a:xfrm>
            <a:off x="533095" y="5029200"/>
            <a:ext cx="11125505" cy="533095"/>
          </a:xfrm>
          <a:prstGeom prst="roundRect">
            <a:avLst>
              <a:gd name="adj" fmla="val 17153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66598" y="5191049"/>
            <a:ext cx="914400" cy="209398"/>
          </a:xfrm>
          <a:prstGeom prst="roundRect">
            <a:avLst>
              <a:gd name="adj" fmla="val 52402"/>
            </a:avLst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66598" y="5191049"/>
            <a:ext cx="914400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TASK</a:t>
            </a:r>
            <a:endParaRPr lang="en-US" sz="750" dirty="0"/>
          </a:p>
        </p:txBody>
      </p:sp>
      <p:sp>
        <p:nvSpPr>
          <p:cNvPr id="23" name="Text 19"/>
          <p:cNvSpPr/>
          <p:nvPr/>
        </p:nvSpPr>
        <p:spPr>
          <a:xfrm>
            <a:off x="1695298" y="5124298"/>
            <a:ext cx="97913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Each team fills Sections 2, 3 and </a:t>
            </a:r>
            <a:r>
              <a:rPr lang="en-US" sz="100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before 16:17, one 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paragraph each is enough. Sections 1 and 4 are copied from Modules 2 and 3.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Technique map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ISO/IEC/IEEE 29119-4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CONCEPT 3 OF 3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cannot </a:t>
            </a:r>
            <a:r>
              <a:rPr lang="en-US" sz="2200" b="1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everything, so </a:t>
            </a: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pick the tests that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remove the most uncertainty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533095" y="1410005"/>
            <a:ext cx="10382098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</a:t>
            </a:r>
            <a:r>
              <a:rPr lang="en-US" sz="110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single 1-10 </a:t>
            </a:r>
            <a:r>
              <a:rPr lang="en-US" sz="110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quantity field already has billions of inputs. Test design techniques bring that down to a handful </a:t>
            </a:r>
            <a:r>
              <a:rPr lang="en-US" sz="110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of cases, without </a:t>
            </a:r>
            <a:r>
              <a:rPr lang="en-US" sz="110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losing a single class of bug.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33095" y="2057400"/>
            <a:ext cx="3581705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05002" y="2210105"/>
            <a:ext cx="838505" cy="209398"/>
          </a:xfrm>
          <a:prstGeom prst="roundRect">
            <a:avLst>
              <a:gd name="adj" fmla="val 52402"/>
            </a:avLst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05002" y="2210105"/>
            <a:ext cx="838505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BLACK BOX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705002" y="2533802"/>
            <a:ext cx="323880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Specification-based. You do not see </a:t>
            </a: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code, you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the behaviour promised to the user.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705002" y="3029407"/>
            <a:ext cx="3238805" cy="1410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8000"/>
              </a:lnSpc>
              <a:spcAft>
                <a:spcPts val="400"/>
              </a:spcAft>
              <a:buSzPct val="100000"/>
              <a:buChar char="▪"/>
            </a:pPr>
            <a:r>
              <a:rPr lang="en-US" sz="8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Equivalence Partitioning, classes </a:t>
            </a:r>
            <a:r>
              <a:rPr lang="en-US" sz="8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of input that should behave the same</a:t>
            </a:r>
            <a:endParaRPr lang="en-US" sz="850" dirty="0"/>
          </a:p>
          <a:p>
            <a:pPr marL="342900" indent="-342900">
              <a:lnSpc>
                <a:spcPct val="118000"/>
              </a:lnSpc>
              <a:spcAft>
                <a:spcPts val="400"/>
              </a:spcAft>
              <a:buSzPct val="100000"/>
              <a:buChar char="▪"/>
            </a:pPr>
            <a:r>
              <a:rPr lang="en-US" sz="8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Boundary </a:t>
            </a:r>
            <a:r>
              <a:rPr lang="en-US" sz="8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Value Analysis, the </a:t>
            </a:r>
            <a:r>
              <a:rPr lang="en-US" sz="8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edges of each class</a:t>
            </a:r>
            <a:endParaRPr lang="en-US" sz="850" dirty="0"/>
          </a:p>
          <a:p>
            <a:pPr marL="342900" indent="-342900">
              <a:lnSpc>
                <a:spcPct val="118000"/>
              </a:lnSpc>
              <a:spcAft>
                <a:spcPts val="400"/>
              </a:spcAft>
              <a:buSzPct val="100000"/>
              <a:buChar char="▪"/>
            </a:pPr>
            <a:r>
              <a:rPr lang="en-US" sz="8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Decision Table, combinations </a:t>
            </a:r>
            <a:r>
              <a:rPr lang="en-US" sz="8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of business conditions</a:t>
            </a:r>
            <a:endParaRPr lang="en-US" sz="850" dirty="0"/>
          </a:p>
          <a:p>
            <a:pPr marL="342900" indent="-342900">
              <a:lnSpc>
                <a:spcPct val="118000"/>
              </a:lnSpc>
              <a:spcAft>
                <a:spcPts val="400"/>
              </a:spcAft>
              <a:buSzPct val="100000"/>
              <a:buChar char="▪"/>
            </a:pPr>
            <a:r>
              <a:rPr lang="en-US" sz="8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State Transition, valid </a:t>
            </a:r>
            <a:r>
              <a:rPr lang="en-US" sz="8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/ invalid sequences and transitions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705002" y="4476902"/>
            <a:ext cx="323880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These four = today’s lab.</a:t>
            </a:r>
            <a:endParaRPr lang="en-US" sz="800" dirty="0"/>
          </a:p>
        </p:txBody>
      </p:sp>
      <p:sp>
        <p:nvSpPr>
          <p:cNvPr id="19" name="Shape 16"/>
          <p:cNvSpPr/>
          <p:nvPr/>
        </p:nvSpPr>
        <p:spPr>
          <a:xfrm>
            <a:off x="4304995" y="2057400"/>
            <a:ext cx="3581705" cy="27432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476902" y="2210105"/>
            <a:ext cx="838505" cy="209398"/>
          </a:xfrm>
          <a:prstGeom prst="roundRect">
            <a:avLst>
              <a:gd name="adj" fmla="val 52402"/>
            </a:avLst>
          </a:prstGeom>
          <a:solidFill>
            <a:srgbClr val="FFFFFF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476902" y="2210105"/>
            <a:ext cx="838505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WHITE BOX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4476902" y="2533802"/>
            <a:ext cx="323880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Structure-based. Measured by coverage tools in the pipeline, usually owned by developers.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4476902" y="3029407"/>
            <a:ext cx="3238805" cy="1410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8000"/>
              </a:lnSpc>
              <a:spcAft>
                <a:spcPts val="400"/>
              </a:spcAft>
              <a:buSzPct val="100000"/>
              <a:buChar char="▪"/>
            </a:pPr>
            <a:r>
              <a:rPr lang="en-US" sz="8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Statement coverage, every </a:t>
            </a:r>
            <a:r>
              <a:rPr lang="en-US" sz="8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line executed at least once.</a:t>
            </a:r>
            <a:endParaRPr lang="en-US" sz="850" dirty="0"/>
          </a:p>
          <a:p>
            <a:pPr marL="342900" indent="-342900">
              <a:lnSpc>
                <a:spcPct val="118000"/>
              </a:lnSpc>
              <a:spcAft>
                <a:spcPts val="400"/>
              </a:spcAft>
              <a:buSzPct val="100000"/>
              <a:buChar char="▪"/>
            </a:pPr>
            <a:r>
              <a:rPr lang="en-US" sz="8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Branch coverage, every </a:t>
            </a:r>
            <a:r>
              <a:rPr lang="en-US" sz="8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tested both true and false.</a:t>
            </a:r>
            <a:endParaRPr lang="en-US" sz="850" dirty="0"/>
          </a:p>
          <a:p>
            <a:pPr marL="342900" indent="-342900">
              <a:lnSpc>
                <a:spcPct val="118000"/>
              </a:lnSpc>
              <a:spcAft>
                <a:spcPts val="400"/>
              </a:spcAft>
              <a:buSzPct val="100000"/>
              <a:buChar char="▪"/>
            </a:pPr>
            <a:r>
              <a:rPr lang="en-US" sz="8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100% statement coverage is reachable without ever testing an </a:t>
            </a:r>
            <a:r>
              <a:rPr lang="en-US" sz="8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else branch, so </a:t>
            </a:r>
            <a:r>
              <a:rPr lang="en-US" sz="8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branch coverage is stronger.</a:t>
            </a:r>
            <a:endParaRPr lang="en-US" sz="850" dirty="0"/>
          </a:p>
        </p:txBody>
      </p:sp>
      <p:sp>
        <p:nvSpPr>
          <p:cNvPr id="24" name="Text 21"/>
          <p:cNvSpPr/>
          <p:nvPr/>
        </p:nvSpPr>
        <p:spPr>
          <a:xfrm>
            <a:off x="4476902" y="4476902"/>
            <a:ext cx="323880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Common CI threshold: fail the build if branch coverage drops.</a:t>
            </a:r>
            <a:endParaRPr lang="en-US" sz="800" dirty="0"/>
          </a:p>
        </p:txBody>
      </p:sp>
      <p:sp>
        <p:nvSpPr>
          <p:cNvPr id="25" name="Shape 22"/>
          <p:cNvSpPr/>
          <p:nvPr/>
        </p:nvSpPr>
        <p:spPr>
          <a:xfrm>
            <a:off x="8076895" y="2057400"/>
            <a:ext cx="3581705" cy="2743200"/>
          </a:xfrm>
          <a:prstGeom prst="roundRect">
            <a:avLst>
              <a:gd name="adj" fmla="val 3333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48802" y="2210105"/>
            <a:ext cx="1135685" cy="209398"/>
          </a:xfrm>
          <a:prstGeom prst="roundRect">
            <a:avLst>
              <a:gd name="adj" fmla="val 52402"/>
            </a:avLst>
          </a:prstGeom>
          <a:solidFill>
            <a:srgbClr val="A8721E"/>
          </a:solidFill>
          <a:ln w="9525">
            <a:solidFill>
              <a:srgbClr val="A8721E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248802" y="2210105"/>
            <a:ext cx="1135685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EXPERIENCE-BASED</a:t>
            </a:r>
            <a:endParaRPr lang="en-US" sz="750" dirty="0"/>
          </a:p>
        </p:txBody>
      </p:sp>
      <p:sp>
        <p:nvSpPr>
          <p:cNvPr id="28" name="Text 25"/>
          <p:cNvSpPr/>
          <p:nvPr/>
        </p:nvSpPr>
        <p:spPr>
          <a:xfrm>
            <a:off x="8248802" y="2533802"/>
            <a:ext cx="323880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Complements </a:t>
            </a: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structured techniques, it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finds what the specification never mentioned.</a:t>
            </a:r>
            <a:endParaRPr lang="en-US" sz="950" dirty="0"/>
          </a:p>
        </p:txBody>
      </p:sp>
      <p:sp>
        <p:nvSpPr>
          <p:cNvPr id="29" name="Text 26"/>
          <p:cNvSpPr/>
          <p:nvPr/>
        </p:nvSpPr>
        <p:spPr>
          <a:xfrm>
            <a:off x="8248802" y="3029407"/>
            <a:ext cx="3238805" cy="14100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8000"/>
              </a:lnSpc>
              <a:spcAft>
                <a:spcPts val="400"/>
              </a:spcAft>
              <a:buSzPct val="100000"/>
              <a:buChar char="▪"/>
            </a:pPr>
            <a:r>
              <a:rPr lang="en-US" sz="8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Exploratory testing, timeboxed </a:t>
            </a:r>
            <a:r>
              <a:rPr lang="en-US" sz="8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sessions with a clear charter.</a:t>
            </a:r>
            <a:endParaRPr lang="en-US" sz="850" dirty="0"/>
          </a:p>
          <a:p>
            <a:pPr marL="342900" indent="-342900">
              <a:lnSpc>
                <a:spcPct val="118000"/>
              </a:lnSpc>
              <a:spcAft>
                <a:spcPts val="400"/>
              </a:spcAft>
              <a:buSzPct val="100000"/>
              <a:buChar char="▪"/>
            </a:pPr>
            <a:r>
              <a:rPr lang="en-US" sz="8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Error guessing, a </a:t>
            </a:r>
            <a:r>
              <a:rPr lang="en-US" sz="8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list of usual failures: empty fields, double clicks, expired sessions.</a:t>
            </a:r>
            <a:endParaRPr lang="en-US" sz="850" dirty="0"/>
          </a:p>
        </p:txBody>
      </p:sp>
      <p:sp>
        <p:nvSpPr>
          <p:cNvPr id="30" name="Text 27"/>
          <p:cNvSpPr/>
          <p:nvPr/>
        </p:nvSpPr>
        <p:spPr>
          <a:xfrm>
            <a:off x="8248802" y="4476902"/>
            <a:ext cx="323880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Keep the last 10 minutes of Lab B for one exploratory session.</a:t>
            </a:r>
            <a:endParaRPr lang="en-US" sz="800" dirty="0"/>
          </a:p>
        </p:txBody>
      </p:sp>
      <p:sp>
        <p:nvSpPr>
          <p:cNvPr id="31" name="Shape 28"/>
          <p:cNvSpPr/>
          <p:nvPr/>
        </p:nvSpPr>
        <p:spPr>
          <a:xfrm>
            <a:off x="533095" y="5029200"/>
            <a:ext cx="11125505" cy="533095"/>
          </a:xfrm>
          <a:prstGeom prst="roundRect">
            <a:avLst>
              <a:gd name="adj" fmla="val 17153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666598" y="5191049"/>
            <a:ext cx="914400" cy="209398"/>
          </a:xfrm>
          <a:prstGeom prst="roundRect">
            <a:avLst>
              <a:gd name="adj" fmla="val 52402"/>
            </a:avLst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666598" y="5191049"/>
            <a:ext cx="914400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RULE</a:t>
            </a:r>
            <a:endParaRPr lang="en-US" sz="750" dirty="0"/>
          </a:p>
        </p:txBody>
      </p:sp>
      <p:sp>
        <p:nvSpPr>
          <p:cNvPr id="34" name="Text 31"/>
          <p:cNvSpPr/>
          <p:nvPr/>
        </p:nvSpPr>
        <p:spPr>
          <a:xfrm>
            <a:off x="1695298" y="5124298"/>
            <a:ext cx="97913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Structured techniques give you coverage you can defend in an audit. Experience-based testing gives you the bugs nobody predicted. You need both.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Equivalence Partitioning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Technique 1 / 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TECHNIQUE 1 OF 4 · SHOPFAST QUANTITY FIELD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Group the inputs that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should behave identically</a:t>
            </a: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, then test one from each group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533095" y="1410005"/>
            <a:ext cx="10382098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REQ-CHK-01 · Item quantity must be an integer between 1 and 10.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666598" y="1923898"/>
            <a:ext cx="2266798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b="1" kern="0" spc="110" dirty="0">
                <a:solidFill>
                  <a:srgbClr val="B444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P1 · INVALID</a:t>
            </a:r>
            <a:endParaRPr lang="en-US" sz="750" dirty="0"/>
          </a:p>
        </p:txBody>
      </p:sp>
      <p:sp>
        <p:nvSpPr>
          <p:cNvPr id="14" name="Shape 11"/>
          <p:cNvSpPr/>
          <p:nvPr/>
        </p:nvSpPr>
        <p:spPr>
          <a:xfrm>
            <a:off x="533095" y="2095805"/>
            <a:ext cx="2457907" cy="590702"/>
          </a:xfrm>
          <a:prstGeom prst="roundRect">
            <a:avLst>
              <a:gd name="adj" fmla="val 15480"/>
            </a:avLst>
          </a:prstGeom>
          <a:solidFill>
            <a:srgbClr val="FBEDEA"/>
          </a:solidFill>
          <a:ln w="9525">
            <a:solidFill>
              <a:srgbClr val="B4442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33095" y="2210105"/>
            <a:ext cx="2457907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integer ≤ 0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533095" y="2419502"/>
            <a:ext cx="245790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0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… −2, −1, 0</a:t>
            </a:r>
            <a:endParaRPr lang="en-US" sz="800" dirty="0"/>
          </a:p>
        </p:txBody>
      </p:sp>
      <p:sp>
        <p:nvSpPr>
          <p:cNvPr id="17" name="Shape 14"/>
          <p:cNvSpPr/>
          <p:nvPr/>
        </p:nvSpPr>
        <p:spPr>
          <a:xfrm>
            <a:off x="1762049" y="2686507"/>
            <a:ext cx="0" cy="267005"/>
          </a:xfrm>
          <a:prstGeom prst="line">
            <a:avLst/>
          </a:prstGeom>
          <a:noFill/>
          <a:ln w="9525">
            <a:solidFill>
              <a:srgbClr val="C3CEDC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343254" y="2952598"/>
            <a:ext cx="838505" cy="304495"/>
          </a:xfrm>
          <a:prstGeom prst="roundRect">
            <a:avLst>
              <a:gd name="adj" fmla="val 48048"/>
            </a:avLst>
          </a:prstGeom>
          <a:solidFill>
            <a:srgbClr val="FFFFFF"/>
          </a:solidFill>
          <a:ln w="9525">
            <a:solidFill>
              <a:srgbClr val="0F162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343254" y="2952598"/>
            <a:ext cx="838505" cy="3044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3276295" y="1923898"/>
            <a:ext cx="34290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b="1" kern="0" spc="11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P2 · VALID</a:t>
            </a:r>
            <a:endParaRPr lang="en-US" sz="750" dirty="0"/>
          </a:p>
        </p:txBody>
      </p:sp>
      <p:sp>
        <p:nvSpPr>
          <p:cNvPr id="21" name="Shape 18"/>
          <p:cNvSpPr/>
          <p:nvPr/>
        </p:nvSpPr>
        <p:spPr>
          <a:xfrm>
            <a:off x="3143707" y="2095805"/>
            <a:ext cx="3619195" cy="590702"/>
          </a:xfrm>
          <a:prstGeom prst="roundRect">
            <a:avLst>
              <a:gd name="adj" fmla="val 15480"/>
            </a:avLst>
          </a:prstGeom>
          <a:solidFill>
            <a:srgbClr val="EAF6F0"/>
          </a:solidFill>
          <a:ln w="19050">
            <a:solidFill>
              <a:srgbClr val="26805A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3143707" y="2210105"/>
            <a:ext cx="361919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1C4C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integer 1 … 10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3143707" y="2419502"/>
            <a:ext cx="361919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0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1, 2, 3 … 9, 10</a:t>
            </a:r>
            <a:endParaRPr lang="en-US" sz="800" dirty="0"/>
          </a:p>
        </p:txBody>
      </p:sp>
      <p:sp>
        <p:nvSpPr>
          <p:cNvPr id="24" name="Shape 21"/>
          <p:cNvSpPr/>
          <p:nvPr/>
        </p:nvSpPr>
        <p:spPr>
          <a:xfrm>
            <a:off x="4953305" y="2686507"/>
            <a:ext cx="0" cy="267005"/>
          </a:xfrm>
          <a:prstGeom prst="line">
            <a:avLst/>
          </a:prstGeom>
          <a:noFill/>
          <a:ln w="9525">
            <a:solidFill>
              <a:srgbClr val="C3CEDC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4533595" y="2952598"/>
            <a:ext cx="838505" cy="304495"/>
          </a:xfrm>
          <a:prstGeom prst="roundRect">
            <a:avLst>
              <a:gd name="adj" fmla="val 48048"/>
            </a:avLst>
          </a:prstGeom>
          <a:solidFill>
            <a:srgbClr val="0F1620"/>
          </a:solidFill>
          <a:ln w="9525">
            <a:solidFill>
              <a:srgbClr val="0F1620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4533595" y="2952598"/>
            <a:ext cx="838505" cy="3044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100" dirty="0"/>
          </a:p>
        </p:txBody>
      </p:sp>
      <p:sp>
        <p:nvSpPr>
          <p:cNvPr id="27" name="Text 24"/>
          <p:cNvSpPr/>
          <p:nvPr/>
        </p:nvSpPr>
        <p:spPr>
          <a:xfrm>
            <a:off x="7048195" y="1923898"/>
            <a:ext cx="219090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b="1" kern="0" spc="110" dirty="0">
                <a:solidFill>
                  <a:srgbClr val="B444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P3 · INVALID</a:t>
            </a:r>
            <a:endParaRPr lang="en-US" sz="750" dirty="0"/>
          </a:p>
        </p:txBody>
      </p:sp>
      <p:sp>
        <p:nvSpPr>
          <p:cNvPr id="28" name="Shape 25"/>
          <p:cNvSpPr/>
          <p:nvPr/>
        </p:nvSpPr>
        <p:spPr>
          <a:xfrm>
            <a:off x="6915607" y="2095805"/>
            <a:ext cx="2381098" cy="590702"/>
          </a:xfrm>
          <a:prstGeom prst="roundRect">
            <a:avLst>
              <a:gd name="adj" fmla="val 15480"/>
            </a:avLst>
          </a:prstGeom>
          <a:solidFill>
            <a:srgbClr val="FBEDEA"/>
          </a:solidFill>
          <a:ln w="9525">
            <a:solidFill>
              <a:srgbClr val="B4442F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915607" y="2210105"/>
            <a:ext cx="238109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integer ≥ 11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6915607" y="2419502"/>
            <a:ext cx="238109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0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11, 12, 999 …</a:t>
            </a:r>
            <a:endParaRPr lang="en-US" sz="800" dirty="0"/>
          </a:p>
        </p:txBody>
      </p:sp>
      <p:sp>
        <p:nvSpPr>
          <p:cNvPr id="31" name="Shape 28"/>
          <p:cNvSpPr/>
          <p:nvPr/>
        </p:nvSpPr>
        <p:spPr>
          <a:xfrm>
            <a:off x="8106156" y="2686507"/>
            <a:ext cx="0" cy="267005"/>
          </a:xfrm>
          <a:prstGeom prst="line">
            <a:avLst/>
          </a:prstGeom>
          <a:noFill/>
          <a:ln w="9525">
            <a:solidFill>
              <a:srgbClr val="C3CEDC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7686446" y="2952598"/>
            <a:ext cx="838505" cy="304495"/>
          </a:xfrm>
          <a:prstGeom prst="roundRect">
            <a:avLst>
              <a:gd name="adj" fmla="val 48048"/>
            </a:avLst>
          </a:prstGeom>
          <a:solidFill>
            <a:srgbClr val="FFFFFF"/>
          </a:solidFill>
          <a:ln w="9525">
            <a:solidFill>
              <a:srgbClr val="0F1620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7686446" y="2952598"/>
            <a:ext cx="838505" cy="3044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</a:t>
            </a:r>
            <a:endParaRPr lang="en-US" sz="1100" dirty="0"/>
          </a:p>
        </p:txBody>
      </p:sp>
      <p:sp>
        <p:nvSpPr>
          <p:cNvPr id="34" name="Text 31"/>
          <p:cNvSpPr/>
          <p:nvPr/>
        </p:nvSpPr>
        <p:spPr>
          <a:xfrm>
            <a:off x="9581998" y="1923898"/>
            <a:ext cx="20189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b="1" kern="0" spc="110" dirty="0">
                <a:solidFill>
                  <a:srgbClr val="B444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P4 · INVALID</a:t>
            </a:r>
            <a:endParaRPr lang="en-US" sz="750" dirty="0"/>
          </a:p>
        </p:txBody>
      </p:sp>
      <p:sp>
        <p:nvSpPr>
          <p:cNvPr id="35" name="Shape 32"/>
          <p:cNvSpPr/>
          <p:nvPr/>
        </p:nvSpPr>
        <p:spPr>
          <a:xfrm>
            <a:off x="9448495" y="2095805"/>
            <a:ext cx="2210105" cy="590702"/>
          </a:xfrm>
          <a:prstGeom prst="roundRect">
            <a:avLst>
              <a:gd name="adj" fmla="val 15480"/>
            </a:avLst>
          </a:prstGeom>
          <a:solidFill>
            <a:srgbClr val="FBEDEA"/>
          </a:solidFill>
          <a:ln w="9525">
            <a:solidFill>
              <a:srgbClr val="B4442F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9448495" y="2210105"/>
            <a:ext cx="22101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 an integer</a:t>
            </a:r>
            <a:endParaRPr lang="en-US" sz="1050" dirty="0"/>
          </a:p>
        </p:txBody>
      </p:sp>
      <p:sp>
        <p:nvSpPr>
          <p:cNvPr id="37" name="Text 34"/>
          <p:cNvSpPr/>
          <p:nvPr/>
        </p:nvSpPr>
        <p:spPr>
          <a:xfrm>
            <a:off x="9448495" y="2419502"/>
            <a:ext cx="22101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0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empty · 2.5 · abc</a:t>
            </a:r>
            <a:endParaRPr lang="en-US" sz="800" dirty="0"/>
          </a:p>
        </p:txBody>
      </p:sp>
      <p:sp>
        <p:nvSpPr>
          <p:cNvPr id="38" name="Shape 35"/>
          <p:cNvSpPr/>
          <p:nvPr/>
        </p:nvSpPr>
        <p:spPr>
          <a:xfrm>
            <a:off x="10554005" y="2686507"/>
            <a:ext cx="0" cy="267005"/>
          </a:xfrm>
          <a:prstGeom prst="line">
            <a:avLst/>
          </a:prstGeom>
          <a:noFill/>
          <a:ln w="9525">
            <a:solidFill>
              <a:srgbClr val="C3CEDC"/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10134295" y="2952598"/>
            <a:ext cx="838505" cy="304495"/>
          </a:xfrm>
          <a:prstGeom prst="roundRect">
            <a:avLst>
              <a:gd name="adj" fmla="val 48048"/>
            </a:avLst>
          </a:prstGeom>
          <a:solidFill>
            <a:srgbClr val="FFFFFF"/>
          </a:solidFill>
          <a:ln w="9525">
            <a:solidFill>
              <a:srgbClr val="0F1620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10134295" y="2952598"/>
            <a:ext cx="838505" cy="3044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abc</a:t>
            </a:r>
            <a:endParaRPr lang="en-US" sz="1100" dirty="0"/>
          </a:p>
        </p:txBody>
      </p:sp>
      <p:sp>
        <p:nvSpPr>
          <p:cNvPr id="41" name="Text 38"/>
          <p:cNvSpPr/>
          <p:nvPr/>
        </p:nvSpPr>
        <p:spPr>
          <a:xfrm>
            <a:off x="533095" y="3372307"/>
            <a:ext cx="111255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one representative </a:t>
            </a:r>
            <a:r>
              <a:rPr lang="en-US" sz="80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per partition, 4 </a:t>
            </a: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values stand in for billions of inputs</a:t>
            </a:r>
            <a:endParaRPr lang="en-US" sz="800" dirty="0"/>
          </a:p>
        </p:txBody>
      </p:sp>
      <p:sp>
        <p:nvSpPr>
          <p:cNvPr id="42" name="Shape 39"/>
          <p:cNvSpPr/>
          <p:nvPr/>
        </p:nvSpPr>
        <p:spPr>
          <a:xfrm>
            <a:off x="533095" y="3676802"/>
            <a:ext cx="3581705" cy="1123798"/>
          </a:xfrm>
          <a:prstGeom prst="roundRect">
            <a:avLst>
              <a:gd name="adj" fmla="val 8137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705002" y="3810305"/>
            <a:ext cx="32388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RULE</a:t>
            </a:r>
            <a:endParaRPr lang="en-US" sz="750" dirty="0"/>
          </a:p>
        </p:txBody>
      </p:sp>
      <p:sp>
        <p:nvSpPr>
          <p:cNvPr id="44" name="Text 41"/>
          <p:cNvSpPr/>
          <p:nvPr/>
        </p:nvSpPr>
        <p:spPr>
          <a:xfrm>
            <a:off x="705002" y="4038905"/>
            <a:ext cx="323880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two values take the same code path and produce the same message, testing both adds no information.</a:t>
            </a:r>
            <a:endParaRPr lang="en-US" sz="1000" dirty="0"/>
          </a:p>
        </p:txBody>
      </p:sp>
      <p:sp>
        <p:nvSpPr>
          <p:cNvPr id="45" name="Shape 42"/>
          <p:cNvSpPr/>
          <p:nvPr/>
        </p:nvSpPr>
        <p:spPr>
          <a:xfrm>
            <a:off x="4304995" y="3676802"/>
            <a:ext cx="3581705" cy="1123798"/>
          </a:xfrm>
          <a:prstGeom prst="roundRect">
            <a:avLst>
              <a:gd name="adj" fmla="val 8137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4476902" y="3810305"/>
            <a:ext cx="32388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COMMON TRAP</a:t>
            </a:r>
            <a:endParaRPr lang="en-US" sz="750" dirty="0"/>
          </a:p>
        </p:txBody>
      </p:sp>
      <p:sp>
        <p:nvSpPr>
          <p:cNvPr id="47" name="Text 44"/>
          <p:cNvSpPr/>
          <p:nvPr/>
        </p:nvSpPr>
        <p:spPr>
          <a:xfrm>
            <a:off x="4476902" y="4038905"/>
            <a:ext cx="323880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Only partitioning the valid side. Most production bugs live in the </a:t>
            </a:r>
            <a:r>
              <a:rPr lang="en-US" sz="100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invalid partitions, especially 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empty input and wrong formats.</a:t>
            </a:r>
            <a:endParaRPr lang="en-US" sz="1000" dirty="0"/>
          </a:p>
        </p:txBody>
      </p:sp>
      <p:sp>
        <p:nvSpPr>
          <p:cNvPr id="48" name="Shape 45"/>
          <p:cNvSpPr/>
          <p:nvPr/>
        </p:nvSpPr>
        <p:spPr>
          <a:xfrm>
            <a:off x="8076895" y="3676802"/>
            <a:ext cx="3581705" cy="1123798"/>
          </a:xfrm>
          <a:prstGeom prst="roundRect">
            <a:avLst>
              <a:gd name="adj" fmla="val 8137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8248802" y="3810305"/>
            <a:ext cx="32388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TO ID IT</a:t>
            </a:r>
            <a:endParaRPr lang="en-US" sz="750" dirty="0"/>
          </a:p>
        </p:txBody>
      </p:sp>
      <p:sp>
        <p:nvSpPr>
          <p:cNvPr id="50" name="Text 47"/>
          <p:cNvSpPr/>
          <p:nvPr/>
        </p:nvSpPr>
        <p:spPr>
          <a:xfrm>
            <a:off x="8248802" y="4038905"/>
            <a:ext cx="323880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Name the partition (P1…P4) in the test case. When the requirement changes in Module 8, you know which cases to revisit.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Boundary Value Analysis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Technique 2 / 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TECHNIQUE 2 OF 4 · THE SAME FIELD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Bugs cluster at the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edges</a:t>
            </a: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, not in the middle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533095" y="1410005"/>
            <a:ext cx="10382098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EP tells you which groups exist. BVA tests the exact line where a developer typed &lt; when they meant ≤.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952805" y="2286000"/>
            <a:ext cx="10287000" cy="0"/>
          </a:xfrm>
          <a:prstGeom prst="line">
            <a:avLst/>
          </a:prstGeom>
          <a:noFill/>
          <a:ln w="19050">
            <a:solidFill>
              <a:srgbClr val="C3CEDC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3429000" y="2152498"/>
            <a:ext cx="4762195" cy="267005"/>
          </a:xfrm>
          <a:prstGeom prst="roundRect">
            <a:avLst>
              <a:gd name="adj" fmla="val 47945"/>
            </a:avLst>
          </a:prstGeom>
          <a:solidFill>
            <a:srgbClr val="EAF6F0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429000" y="1923898"/>
            <a:ext cx="476219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00" b="1" kern="0" spc="12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VALID RANGE 1 … 10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2495398" y="1904695"/>
            <a:ext cx="267005" cy="267005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4442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419502" y="2210105"/>
            <a:ext cx="41879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b="1" dirty="0">
                <a:solidFill>
                  <a:srgbClr val="B4442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962302" y="2553005"/>
            <a:ext cx="13331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just below</a:t>
            </a:r>
            <a:endParaRPr lang="en-US" sz="750" dirty="0"/>
          </a:p>
        </p:txBody>
      </p:sp>
      <p:sp>
        <p:nvSpPr>
          <p:cNvPr id="19" name="Shape 16"/>
          <p:cNvSpPr/>
          <p:nvPr/>
        </p:nvSpPr>
        <p:spPr>
          <a:xfrm>
            <a:off x="3267151" y="1876349"/>
            <a:ext cx="323698" cy="323698"/>
          </a:xfrm>
          <a:prstGeom prst="ellipse">
            <a:avLst/>
          </a:prstGeom>
          <a:solidFill>
            <a:srgbClr val="26805A"/>
          </a:solidFill>
          <a:ln w="19050">
            <a:solidFill>
              <a:srgbClr val="26805A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219602" y="2210105"/>
            <a:ext cx="41879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2762402" y="2553005"/>
            <a:ext cx="13331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lower boundary</a:t>
            </a:r>
            <a:endParaRPr lang="en-US" sz="750" dirty="0"/>
          </a:p>
        </p:txBody>
      </p:sp>
      <p:sp>
        <p:nvSpPr>
          <p:cNvPr id="22" name="Shape 19"/>
          <p:cNvSpPr/>
          <p:nvPr/>
        </p:nvSpPr>
        <p:spPr>
          <a:xfrm>
            <a:off x="4095598" y="1904695"/>
            <a:ext cx="267005" cy="267005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6805A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019702" y="2210105"/>
            <a:ext cx="41879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3562502" y="2553005"/>
            <a:ext cx="13331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just above</a:t>
            </a:r>
            <a:endParaRPr lang="en-US" sz="750" dirty="0"/>
          </a:p>
        </p:txBody>
      </p:sp>
      <p:sp>
        <p:nvSpPr>
          <p:cNvPr id="25" name="Shape 22"/>
          <p:cNvSpPr/>
          <p:nvPr/>
        </p:nvSpPr>
        <p:spPr>
          <a:xfrm>
            <a:off x="7258507" y="1904695"/>
            <a:ext cx="267005" cy="267005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6805A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7181698" y="2210105"/>
            <a:ext cx="41879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6724498" y="2553005"/>
            <a:ext cx="13331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just below</a:t>
            </a:r>
            <a:endParaRPr lang="en-US" sz="750" dirty="0"/>
          </a:p>
        </p:txBody>
      </p:sp>
      <p:sp>
        <p:nvSpPr>
          <p:cNvPr id="28" name="Shape 25"/>
          <p:cNvSpPr/>
          <p:nvPr/>
        </p:nvSpPr>
        <p:spPr>
          <a:xfrm>
            <a:off x="8029346" y="1876349"/>
            <a:ext cx="323698" cy="323698"/>
          </a:xfrm>
          <a:prstGeom prst="ellipse">
            <a:avLst/>
          </a:prstGeom>
          <a:solidFill>
            <a:srgbClr val="26805A"/>
          </a:solidFill>
          <a:ln w="19050">
            <a:solidFill>
              <a:srgbClr val="26805A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981798" y="2210105"/>
            <a:ext cx="41879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7524598" y="2553005"/>
            <a:ext cx="13331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upper boundary</a:t>
            </a:r>
            <a:endParaRPr lang="en-US" sz="750" dirty="0"/>
          </a:p>
        </p:txBody>
      </p:sp>
      <p:sp>
        <p:nvSpPr>
          <p:cNvPr id="31" name="Shape 28"/>
          <p:cNvSpPr/>
          <p:nvPr/>
        </p:nvSpPr>
        <p:spPr>
          <a:xfrm>
            <a:off x="8858707" y="1904695"/>
            <a:ext cx="267005" cy="267005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4442F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781898" y="2210105"/>
            <a:ext cx="41879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00" b="1" dirty="0">
                <a:solidFill>
                  <a:srgbClr val="B4442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8324698" y="2553005"/>
            <a:ext cx="13331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just above</a:t>
            </a:r>
            <a:endParaRPr lang="en-US" sz="750" dirty="0"/>
          </a:p>
        </p:txBody>
      </p:sp>
      <p:sp>
        <p:nvSpPr>
          <p:cNvPr id="34" name="Shape 31"/>
          <p:cNvSpPr/>
          <p:nvPr/>
        </p:nvSpPr>
        <p:spPr>
          <a:xfrm>
            <a:off x="952805" y="2800807"/>
            <a:ext cx="10287000" cy="342900"/>
          </a:xfrm>
          <a:prstGeom prst="roundRect">
            <a:avLst>
              <a:gd name="adj" fmla="val 26667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952805" y="2800807"/>
            <a:ext cx="102870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values per boundary = 6 cases   ·   2 values per boundary (0,1 and 10,11) = </a:t>
            </a: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cases, enough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when time is short</a:t>
            </a:r>
            <a:endParaRPr lang="en-US" sz="950" dirty="0"/>
          </a:p>
        </p:txBody>
      </p:sp>
      <p:sp>
        <p:nvSpPr>
          <p:cNvPr id="36" name="Shape 33"/>
          <p:cNvSpPr/>
          <p:nvPr/>
        </p:nvSpPr>
        <p:spPr>
          <a:xfrm>
            <a:off x="533095" y="3372307"/>
            <a:ext cx="5486400" cy="1429207"/>
          </a:xfrm>
          <a:prstGeom prst="roundRect">
            <a:avLst>
              <a:gd name="adj" fmla="val 6398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724205" y="3504895"/>
            <a:ext cx="51050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BUG </a:t>
            </a:r>
            <a:r>
              <a:rPr lang="en-US" sz="750" kern="0" spc="14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BVA CATCHES, AND </a:t>
            </a: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NOTHING ELSE DOES</a:t>
            </a:r>
            <a:endParaRPr lang="en-US" sz="750" dirty="0"/>
          </a:p>
        </p:txBody>
      </p:sp>
      <p:sp>
        <p:nvSpPr>
          <p:cNvPr id="38" name="Shape 35"/>
          <p:cNvSpPr/>
          <p:nvPr/>
        </p:nvSpPr>
        <p:spPr>
          <a:xfrm>
            <a:off x="724205" y="3733495"/>
            <a:ext cx="5105095" cy="571500"/>
          </a:xfrm>
          <a:prstGeom prst="roundRect">
            <a:avLst>
              <a:gd name="adj" fmla="val 12800"/>
            </a:avLst>
          </a:prstGeom>
          <a:solidFill>
            <a:srgbClr val="0F1620"/>
          </a:solidFill>
          <a:ln w="9525">
            <a:solidFill>
              <a:srgbClr val="0F1620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857707" y="3829507"/>
            <a:ext cx="4839005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40000"/>
              </a:lnSpc>
              <a:buNone/>
            </a:pPr>
            <a:r>
              <a:rPr lang="en-US" sz="950" dirty="0">
                <a:solidFill>
                  <a:srgbClr val="8FA6C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ShopFast · CartService.java
</a:t>
            </a:r>
            <a:r>
              <a:rPr lang="en-US" sz="950" dirty="0">
                <a:solidFill>
                  <a:srgbClr val="DFE8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(qty &gt; 0 &amp;&amp; qty </a:t>
            </a:r>
            <a:r>
              <a:rPr lang="en-US" sz="950" b="1" dirty="0">
                <a:solidFill>
                  <a:srgbClr val="FF8A7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&lt;</a:t>
            </a:r>
            <a:r>
              <a:rPr lang="en-US" sz="950" dirty="0">
                <a:solidFill>
                  <a:srgbClr val="DFE8F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10) { addToCart(qty); }</a:t>
            </a:r>
            <a:endParaRPr lang="en-US" sz="950" dirty="0"/>
          </a:p>
        </p:txBody>
      </p:sp>
      <p:sp>
        <p:nvSpPr>
          <p:cNvPr id="40" name="Text 37"/>
          <p:cNvSpPr/>
          <p:nvPr/>
        </p:nvSpPr>
        <p:spPr>
          <a:xfrm>
            <a:off x="724205" y="4401007"/>
            <a:ext cx="510509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 value of 5 passes. A value of 11 correctly fails. Only the value 10 exposes this bug.</a:t>
            </a:r>
            <a:endParaRPr lang="en-US" sz="800" dirty="0"/>
          </a:p>
        </p:txBody>
      </p:sp>
      <p:sp>
        <p:nvSpPr>
          <p:cNvPr id="41" name="Shape 38"/>
          <p:cNvSpPr/>
          <p:nvPr/>
        </p:nvSpPr>
        <p:spPr>
          <a:xfrm>
            <a:off x="6172200" y="3372307"/>
            <a:ext cx="5486400" cy="1429207"/>
          </a:xfrm>
          <a:prstGeom prst="roundRect">
            <a:avLst>
              <a:gd name="adj" fmla="val 6398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6362395" y="3504895"/>
            <a:ext cx="51050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BOUNDARIES ARE NOT ONLY NUMBERS</a:t>
            </a:r>
            <a:endParaRPr lang="en-US" sz="750" dirty="0"/>
          </a:p>
        </p:txBody>
      </p:sp>
      <p:sp>
        <p:nvSpPr>
          <p:cNvPr id="43" name="Text 40"/>
          <p:cNvSpPr/>
          <p:nvPr/>
        </p:nvSpPr>
        <p:spPr>
          <a:xfrm>
            <a:off x="6362395" y="3733495"/>
            <a:ext cx="5105095" cy="952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Text length, promo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codes of 5, 6, 10, 11 characters.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Dates, a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card expiring this month vs last month.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Money, subtotals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of RM199.99, RM200.00, RM200.01.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Lists, empty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cart, 1 item, maximum items.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Worked example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ShopFast checkout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EP + BVA COMBINED · THIS IS LAB A’S OUTPUT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</a:t>
            </a:r>
            <a:r>
              <a:rPr lang="en-US" sz="2200" b="1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checkout fields to </a:t>
            </a:r>
            <a:r>
              <a:rPr lang="en-US" sz="2200" b="1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ten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cases</a:t>
            </a:r>
            <a:endParaRPr lang="en-US" sz="22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61980"/>
              </p:ext>
            </p:extLst>
          </p:nvPr>
        </p:nvGraphicFramePr>
        <p:xfrm>
          <a:off x="533095" y="1943100"/>
          <a:ext cx="11125505" cy="914400"/>
        </p:xfrm>
        <a:graphic>
          <a:graphicData uri="http://schemas.openxmlformats.org/drawingml/2006/table">
            <a:tbl>
              <a:tblPr/>
              <a:tblGrid>
                <a:gridCol w="285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0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10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5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799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Field / requirement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Valid partition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Invalid partitions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Boundary values tested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Cases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99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REQ-CHK-01  Item quantity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integer 1-10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≤ 0 · ≥ 11 · non-integer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0 · 1 · 10 · 11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26313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99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REQ-CHK-02  Promo code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6-10 </a:t>
                      </a: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chars, uppercase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empty · 5 chars · 11 chars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SAVE5 · SAVE10 · SAVE123456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26313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99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REQ-CHK-03  Free-shipping threshold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subtotal ≥ RM200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subtotal &lt; RM200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199.99 · 200.00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26313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799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REQ-CHK-04  Card expiry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current month or later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last month · wrong format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current month · last month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26313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Shape 9"/>
          <p:cNvSpPr/>
          <p:nvPr/>
        </p:nvSpPr>
        <p:spPr>
          <a:xfrm>
            <a:off x="533095" y="4286707"/>
            <a:ext cx="3581705" cy="1162202"/>
          </a:xfrm>
          <a:prstGeom prst="roundRect">
            <a:avLst>
              <a:gd name="adj" fmla="val 7868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705002" y="4419295"/>
            <a:ext cx="32388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THE COUNT WORKS</a:t>
            </a:r>
            <a:endParaRPr lang="en-US" sz="750" dirty="0"/>
          </a:p>
        </p:txBody>
      </p:sp>
      <p:sp>
        <p:nvSpPr>
          <p:cNvPr id="15" name="Text 11"/>
          <p:cNvSpPr/>
          <p:nvPr/>
        </p:nvSpPr>
        <p:spPr>
          <a:xfrm>
            <a:off x="705002" y="4647895"/>
            <a:ext cx="3238805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Boundary values absorb the </a:t>
            </a:r>
            <a:r>
              <a:rPr lang="en-US" sz="100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partition representatives, 0 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already tests P1, so you do not also need −5. That is why 4 fields yield 10 cases, not 24.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4304995" y="4286707"/>
            <a:ext cx="3581705" cy="1162202"/>
          </a:xfrm>
          <a:prstGeom prst="roundRect">
            <a:avLst>
              <a:gd name="adj" fmla="val 7868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4476902" y="4419295"/>
            <a:ext cx="32388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IS STILL MISSING</a:t>
            </a:r>
            <a:endParaRPr lang="en-US" sz="750" dirty="0"/>
          </a:p>
        </p:txBody>
      </p:sp>
      <p:sp>
        <p:nvSpPr>
          <p:cNvPr id="18" name="Text 14"/>
          <p:cNvSpPr/>
          <p:nvPr/>
        </p:nvSpPr>
        <p:spPr>
          <a:xfrm>
            <a:off x="4476902" y="4647895"/>
            <a:ext cx="3238805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These ten cases test fields in isolation. Business rules that combine fields need a </a:t>
            </a:r>
            <a:r>
              <a:rPr lang="en-US" sz="100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decision table, next 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slide.</a:t>
            </a:r>
            <a:endParaRPr lang="en-US" sz="1000" dirty="0"/>
          </a:p>
        </p:txBody>
      </p:sp>
      <p:sp>
        <p:nvSpPr>
          <p:cNvPr id="19" name="Shape 15"/>
          <p:cNvSpPr/>
          <p:nvPr/>
        </p:nvSpPr>
        <p:spPr>
          <a:xfrm>
            <a:off x="8076895" y="4286707"/>
            <a:ext cx="3581705" cy="1162202"/>
          </a:xfrm>
          <a:prstGeom prst="roundRect">
            <a:avLst>
              <a:gd name="adj" fmla="val 7868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248802" y="4419295"/>
            <a:ext cx="32388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INTO THE RTM</a:t>
            </a:r>
            <a:endParaRPr lang="en-US" sz="750" dirty="0"/>
          </a:p>
        </p:txBody>
      </p:sp>
      <p:sp>
        <p:nvSpPr>
          <p:cNvPr id="21" name="Text 17"/>
          <p:cNvSpPr/>
          <p:nvPr/>
        </p:nvSpPr>
        <p:spPr>
          <a:xfrm>
            <a:off x="8248802" y="4647895"/>
            <a:ext cx="3238805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requirement rows, ten test case IDs. Coverage at this point: 4 of 6 checkout requirements = 67%.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Decision table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Technique 3 / 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TECHNIQUE 3 OF 4 · REQ-CHK-03 DISCOUNT RULES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When business rules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overlap</a:t>
            </a: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, tabulate every combination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533095" y="1410005"/>
            <a:ext cx="10382098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Members 10%. Orders of RM200+: free shipping. Promo code 15%. Total discount never exceeds 25%. Three conditions = eight combinations.</a:t>
            </a:r>
            <a:endParaRPr lang="en-US" sz="11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33095" y="1943100"/>
          <a:ext cx="11125505" cy="914400"/>
        </p:xfrm>
        <a:graphic>
          <a:graphicData uri="http://schemas.openxmlformats.org/drawingml/2006/table">
            <a:tbl>
              <a:tblPr/>
              <a:tblGrid>
                <a:gridCol w="3504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8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28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28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28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280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28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5280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9535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Condition / action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R1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R2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R3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R4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R5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R6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R7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R8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35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C1 · Customer is a member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26805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Y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26805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Y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26805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Y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26805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Y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B4442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B4442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B4442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B4442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35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C2 · Subtotal ≥ RM200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26805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Y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26805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Y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B4442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B4442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26805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Y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26805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Y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B4442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B4442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35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C3 · Valid promo code entered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26805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Y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B4442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26805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Y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B4442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26805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Y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B4442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26805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Y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B4442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N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35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A1 · Apply 10% member discount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F1620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●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F1620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●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F1620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●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F1620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●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35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A2 · Free shipping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F1620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●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F1620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●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F1620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●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F1620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●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35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A3 · Apply 15% promo discount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F1620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●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F1620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●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F1620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●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0F1620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●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35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A4 · Cap total discount at 25%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B4442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●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35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A5 · Show rejected-code error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5A6879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○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5A6879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○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5A6879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○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5A6879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○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Shape 10"/>
          <p:cNvSpPr/>
          <p:nvPr/>
        </p:nvSpPr>
        <p:spPr>
          <a:xfrm>
            <a:off x="533095" y="4705502"/>
            <a:ext cx="3581705" cy="1067105"/>
          </a:xfrm>
          <a:prstGeom prst="roundRect">
            <a:avLst>
              <a:gd name="adj" fmla="val 8569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705002" y="4819802"/>
            <a:ext cx="32388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PRIORITISE WHEN TIME IS SHORT</a:t>
            </a:r>
            <a:endParaRPr lang="en-US" sz="750" dirty="0"/>
          </a:p>
        </p:txBody>
      </p:sp>
      <p:sp>
        <p:nvSpPr>
          <p:cNvPr id="16" name="Text 12"/>
          <p:cNvSpPr/>
          <p:nvPr/>
        </p:nvSpPr>
        <p:spPr>
          <a:xfrm>
            <a:off x="705002" y="5029200"/>
            <a:ext cx="3238805" cy="666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</a:t>
            </a: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R1 first, it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alone triggers the 25% cap and the triple-discount combination. Then R5, R2, R8.</a:t>
            </a:r>
            <a:endParaRPr lang="en-US" sz="950" dirty="0"/>
          </a:p>
        </p:txBody>
      </p:sp>
      <p:sp>
        <p:nvSpPr>
          <p:cNvPr id="17" name="Shape 13"/>
          <p:cNvSpPr/>
          <p:nvPr/>
        </p:nvSpPr>
        <p:spPr>
          <a:xfrm>
            <a:off x="4304995" y="4705502"/>
            <a:ext cx="3581705" cy="1067105"/>
          </a:xfrm>
          <a:prstGeom prst="roundRect">
            <a:avLst>
              <a:gd name="adj" fmla="val 8569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4476902" y="4819802"/>
            <a:ext cx="32388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THE TABLE EXPOSES</a:t>
            </a:r>
            <a:endParaRPr lang="en-US" sz="750" dirty="0"/>
          </a:p>
        </p:txBody>
      </p:sp>
      <p:sp>
        <p:nvSpPr>
          <p:cNvPr id="19" name="Text 15"/>
          <p:cNvSpPr/>
          <p:nvPr/>
        </p:nvSpPr>
        <p:spPr>
          <a:xfrm>
            <a:off x="4476902" y="5029200"/>
            <a:ext cx="3238805" cy="666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spec never says what happens when member + promo discount exceeds 25% and free shipping applies. That is a question for the </a:t>
            </a: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product owner, not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guess.</a:t>
            </a:r>
            <a:endParaRPr lang="en-US" sz="950" dirty="0"/>
          </a:p>
        </p:txBody>
      </p:sp>
      <p:sp>
        <p:nvSpPr>
          <p:cNvPr id="20" name="Shape 16"/>
          <p:cNvSpPr/>
          <p:nvPr/>
        </p:nvSpPr>
        <p:spPr>
          <a:xfrm>
            <a:off x="8076895" y="4705502"/>
            <a:ext cx="3581705" cy="1067105"/>
          </a:xfrm>
          <a:prstGeom prst="roundRect">
            <a:avLst>
              <a:gd name="adj" fmla="val 8569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8248802" y="4819802"/>
            <a:ext cx="32388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●  vs  ○</a:t>
            </a:r>
            <a:endParaRPr lang="en-US" sz="750" dirty="0"/>
          </a:p>
        </p:txBody>
      </p:sp>
      <p:sp>
        <p:nvSpPr>
          <p:cNvPr id="22" name="Text 18"/>
          <p:cNvSpPr/>
          <p:nvPr/>
        </p:nvSpPr>
        <p:spPr>
          <a:xfrm>
            <a:off x="8248802" y="5029200"/>
            <a:ext cx="3238805" cy="6665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● = the action happens.  ○ = only when a code was entered and rejected. If no code is entered at all, no error </a:t>
            </a: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is shown, a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separate test case.</a:t>
            </a:r>
            <a:endParaRPr lang="en-US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State transition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Technique 4 / 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TECHNIQUE 4 OF 4 · REQ-CHK-05 ORDER LIFECYCLE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the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sequence</a:t>
            </a: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, not just the screen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533095" y="2018995"/>
            <a:ext cx="1524305" cy="495605"/>
          </a:xfrm>
          <a:prstGeom prst="roundRect">
            <a:avLst>
              <a:gd name="adj" fmla="val 18450"/>
            </a:avLst>
          </a:prstGeom>
          <a:solidFill>
            <a:srgbClr val="FFFFFF"/>
          </a:solidFill>
          <a:ln w="15875">
            <a:solidFill>
              <a:srgbClr val="1B3B7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33095" y="2095805"/>
            <a:ext cx="15243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New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533095" y="2286000"/>
            <a:ext cx="15243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S1</a:t>
            </a:r>
            <a:endParaRPr lang="en-US" sz="750" dirty="0"/>
          </a:p>
        </p:txBody>
      </p:sp>
      <p:sp>
        <p:nvSpPr>
          <p:cNvPr id="15" name="Shape 12"/>
          <p:cNvSpPr/>
          <p:nvPr/>
        </p:nvSpPr>
        <p:spPr>
          <a:xfrm>
            <a:off x="2057400" y="2266798"/>
            <a:ext cx="724205" cy="0"/>
          </a:xfrm>
          <a:prstGeom prst="line">
            <a:avLst/>
          </a:prstGeom>
          <a:noFill/>
          <a:ln w="15875">
            <a:solidFill>
              <a:srgbClr val="1B3B73"/>
            </a:solidFill>
            <a:prstDash val="solid"/>
            <a:tailEnd type="triangle"/>
          </a:ln>
        </p:spPr>
      </p:sp>
      <p:sp>
        <p:nvSpPr>
          <p:cNvPr id="16" name="Text 13"/>
          <p:cNvSpPr/>
          <p:nvPr/>
        </p:nvSpPr>
        <p:spPr>
          <a:xfrm>
            <a:off x="2018995" y="2057400"/>
            <a:ext cx="8001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pay</a:t>
            </a:r>
            <a:endParaRPr lang="en-US" sz="750" dirty="0"/>
          </a:p>
        </p:txBody>
      </p:sp>
      <p:sp>
        <p:nvSpPr>
          <p:cNvPr id="17" name="Shape 14"/>
          <p:cNvSpPr/>
          <p:nvPr/>
        </p:nvSpPr>
        <p:spPr>
          <a:xfrm>
            <a:off x="2819095" y="2018995"/>
            <a:ext cx="1524305" cy="495605"/>
          </a:xfrm>
          <a:prstGeom prst="roundRect">
            <a:avLst>
              <a:gd name="adj" fmla="val 18450"/>
            </a:avLst>
          </a:prstGeom>
          <a:solidFill>
            <a:srgbClr val="FFFFFF"/>
          </a:solidFill>
          <a:ln w="15875">
            <a:solidFill>
              <a:srgbClr val="1B3B73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2819095" y="2095805"/>
            <a:ext cx="15243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Paid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2819095" y="2286000"/>
            <a:ext cx="15243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S2</a:t>
            </a:r>
            <a:endParaRPr lang="en-US" sz="750" dirty="0"/>
          </a:p>
        </p:txBody>
      </p:sp>
      <p:sp>
        <p:nvSpPr>
          <p:cNvPr id="20" name="Shape 17"/>
          <p:cNvSpPr/>
          <p:nvPr/>
        </p:nvSpPr>
        <p:spPr>
          <a:xfrm>
            <a:off x="4343400" y="2266798"/>
            <a:ext cx="724205" cy="0"/>
          </a:xfrm>
          <a:prstGeom prst="line">
            <a:avLst/>
          </a:prstGeom>
          <a:noFill/>
          <a:ln w="15875">
            <a:solidFill>
              <a:srgbClr val="1B3B73"/>
            </a:solidFill>
            <a:prstDash val="solid"/>
            <a:tailEnd type="triangle"/>
          </a:ln>
        </p:spPr>
      </p:sp>
      <p:sp>
        <p:nvSpPr>
          <p:cNvPr id="21" name="Text 18"/>
          <p:cNvSpPr/>
          <p:nvPr/>
        </p:nvSpPr>
        <p:spPr>
          <a:xfrm>
            <a:off x="4304995" y="2057400"/>
            <a:ext cx="8001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pack</a:t>
            </a:r>
            <a:endParaRPr lang="en-US" sz="750" dirty="0"/>
          </a:p>
        </p:txBody>
      </p:sp>
      <p:sp>
        <p:nvSpPr>
          <p:cNvPr id="22" name="Shape 19"/>
          <p:cNvSpPr/>
          <p:nvPr/>
        </p:nvSpPr>
        <p:spPr>
          <a:xfrm>
            <a:off x="5105095" y="2018995"/>
            <a:ext cx="1524305" cy="495605"/>
          </a:xfrm>
          <a:prstGeom prst="roundRect">
            <a:avLst>
              <a:gd name="adj" fmla="val 18450"/>
            </a:avLst>
          </a:prstGeom>
          <a:solidFill>
            <a:srgbClr val="FFFFFF"/>
          </a:solidFill>
          <a:ln w="15875">
            <a:solidFill>
              <a:srgbClr val="1B3B73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105095" y="2095805"/>
            <a:ext cx="15243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Packed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5105095" y="2286000"/>
            <a:ext cx="15243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S3</a:t>
            </a:r>
            <a:endParaRPr lang="en-US" sz="750" dirty="0"/>
          </a:p>
        </p:txBody>
      </p:sp>
      <p:sp>
        <p:nvSpPr>
          <p:cNvPr id="25" name="Shape 22"/>
          <p:cNvSpPr/>
          <p:nvPr/>
        </p:nvSpPr>
        <p:spPr>
          <a:xfrm>
            <a:off x="6629400" y="2266798"/>
            <a:ext cx="724205" cy="0"/>
          </a:xfrm>
          <a:prstGeom prst="line">
            <a:avLst/>
          </a:prstGeom>
          <a:noFill/>
          <a:ln w="15875">
            <a:solidFill>
              <a:srgbClr val="1B3B73"/>
            </a:solidFill>
            <a:prstDash val="solid"/>
            <a:tailEnd type="triangle"/>
          </a:ln>
        </p:spPr>
      </p:sp>
      <p:sp>
        <p:nvSpPr>
          <p:cNvPr id="26" name="Text 23"/>
          <p:cNvSpPr/>
          <p:nvPr/>
        </p:nvSpPr>
        <p:spPr>
          <a:xfrm>
            <a:off x="6590995" y="2057400"/>
            <a:ext cx="8001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ship</a:t>
            </a:r>
            <a:endParaRPr lang="en-US" sz="750" dirty="0"/>
          </a:p>
        </p:txBody>
      </p:sp>
      <p:sp>
        <p:nvSpPr>
          <p:cNvPr id="27" name="Shape 24"/>
          <p:cNvSpPr/>
          <p:nvPr/>
        </p:nvSpPr>
        <p:spPr>
          <a:xfrm>
            <a:off x="7391095" y="2018995"/>
            <a:ext cx="1524305" cy="495605"/>
          </a:xfrm>
          <a:prstGeom prst="roundRect">
            <a:avLst>
              <a:gd name="adj" fmla="val 18450"/>
            </a:avLst>
          </a:prstGeom>
          <a:solidFill>
            <a:srgbClr val="FFFFFF"/>
          </a:solidFill>
          <a:ln w="15875">
            <a:solidFill>
              <a:srgbClr val="1B3B73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91095" y="2095805"/>
            <a:ext cx="15243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Shipped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7391095" y="2286000"/>
            <a:ext cx="15243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S4</a:t>
            </a:r>
            <a:endParaRPr lang="en-US" sz="750" dirty="0"/>
          </a:p>
        </p:txBody>
      </p:sp>
      <p:sp>
        <p:nvSpPr>
          <p:cNvPr id="30" name="Shape 27"/>
          <p:cNvSpPr/>
          <p:nvPr/>
        </p:nvSpPr>
        <p:spPr>
          <a:xfrm>
            <a:off x="8915400" y="2266798"/>
            <a:ext cx="724205" cy="0"/>
          </a:xfrm>
          <a:prstGeom prst="line">
            <a:avLst/>
          </a:prstGeom>
          <a:noFill/>
          <a:ln w="15875">
            <a:solidFill>
              <a:srgbClr val="1B3B73"/>
            </a:solidFill>
            <a:prstDash val="solid"/>
            <a:tailEnd type="triangle"/>
          </a:ln>
        </p:spPr>
      </p:sp>
      <p:sp>
        <p:nvSpPr>
          <p:cNvPr id="31" name="Text 28"/>
          <p:cNvSpPr/>
          <p:nvPr/>
        </p:nvSpPr>
        <p:spPr>
          <a:xfrm>
            <a:off x="8876995" y="2057400"/>
            <a:ext cx="8001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receive</a:t>
            </a:r>
            <a:endParaRPr lang="en-US" sz="750" dirty="0"/>
          </a:p>
        </p:txBody>
      </p:sp>
      <p:sp>
        <p:nvSpPr>
          <p:cNvPr id="32" name="Shape 29"/>
          <p:cNvSpPr/>
          <p:nvPr/>
        </p:nvSpPr>
        <p:spPr>
          <a:xfrm>
            <a:off x="9677095" y="2018995"/>
            <a:ext cx="1524305" cy="495605"/>
          </a:xfrm>
          <a:prstGeom prst="roundRect">
            <a:avLst>
              <a:gd name="adj" fmla="val 18450"/>
            </a:avLst>
          </a:prstGeom>
          <a:solidFill>
            <a:srgbClr val="EAF6F0"/>
          </a:solidFill>
          <a:ln w="15875">
            <a:solidFill>
              <a:srgbClr val="26805A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9677095" y="2095805"/>
            <a:ext cx="15243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1C4C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Completed</a:t>
            </a:r>
            <a:endParaRPr lang="en-US" sz="1050" dirty="0"/>
          </a:p>
        </p:txBody>
      </p:sp>
      <p:sp>
        <p:nvSpPr>
          <p:cNvPr id="34" name="Text 31"/>
          <p:cNvSpPr/>
          <p:nvPr/>
        </p:nvSpPr>
        <p:spPr>
          <a:xfrm>
            <a:off x="9677095" y="2286000"/>
            <a:ext cx="15243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S5</a:t>
            </a:r>
            <a:endParaRPr lang="en-US" sz="750" dirty="0"/>
          </a:p>
        </p:txBody>
      </p:sp>
      <p:sp>
        <p:nvSpPr>
          <p:cNvPr id="35" name="Shape 32"/>
          <p:cNvSpPr/>
          <p:nvPr/>
        </p:nvSpPr>
        <p:spPr>
          <a:xfrm>
            <a:off x="1676095" y="3409798"/>
            <a:ext cx="1714500" cy="476402"/>
          </a:xfrm>
          <a:prstGeom prst="roundRect">
            <a:avLst>
              <a:gd name="adj" fmla="val 19194"/>
            </a:avLst>
          </a:prstGeom>
          <a:solidFill>
            <a:srgbClr val="FBEDEA"/>
          </a:solidFill>
          <a:ln w="9525">
            <a:solidFill>
              <a:srgbClr val="B4442F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1676095" y="3486607"/>
            <a:ext cx="1714500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8F352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Payment failed</a:t>
            </a:r>
            <a:endParaRPr lang="en-US" sz="1000" dirty="0"/>
          </a:p>
        </p:txBody>
      </p:sp>
      <p:sp>
        <p:nvSpPr>
          <p:cNvPr id="37" name="Text 34"/>
          <p:cNvSpPr/>
          <p:nvPr/>
        </p:nvSpPr>
        <p:spPr>
          <a:xfrm>
            <a:off x="1676095" y="3676802"/>
            <a:ext cx="17145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B444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S6</a:t>
            </a:r>
            <a:endParaRPr lang="en-US" sz="750" dirty="0"/>
          </a:p>
        </p:txBody>
      </p:sp>
      <p:sp>
        <p:nvSpPr>
          <p:cNvPr id="38" name="Shape 35"/>
          <p:cNvSpPr/>
          <p:nvPr/>
        </p:nvSpPr>
        <p:spPr>
          <a:xfrm>
            <a:off x="4438498" y="3409798"/>
            <a:ext cx="1714500" cy="476402"/>
          </a:xfrm>
          <a:prstGeom prst="roundRect">
            <a:avLst>
              <a:gd name="adj" fmla="val 19194"/>
            </a:avLst>
          </a:prstGeom>
          <a:solidFill>
            <a:srgbClr val="FBEDEA"/>
          </a:solidFill>
          <a:ln w="9525">
            <a:solidFill>
              <a:srgbClr val="B4442F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4438498" y="3486607"/>
            <a:ext cx="1714500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8F352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Cancelled</a:t>
            </a:r>
            <a:endParaRPr lang="en-US" sz="1000" dirty="0"/>
          </a:p>
        </p:txBody>
      </p:sp>
      <p:sp>
        <p:nvSpPr>
          <p:cNvPr id="40" name="Text 37"/>
          <p:cNvSpPr/>
          <p:nvPr/>
        </p:nvSpPr>
        <p:spPr>
          <a:xfrm>
            <a:off x="4438498" y="3676802"/>
            <a:ext cx="17145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B444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S7</a:t>
            </a:r>
            <a:endParaRPr lang="en-US" sz="750" dirty="0"/>
          </a:p>
        </p:txBody>
      </p:sp>
      <p:sp>
        <p:nvSpPr>
          <p:cNvPr id="41" name="Shape 38"/>
          <p:cNvSpPr/>
          <p:nvPr/>
        </p:nvSpPr>
        <p:spPr>
          <a:xfrm>
            <a:off x="1143000" y="2514600"/>
            <a:ext cx="1238098" cy="875995"/>
          </a:xfrm>
          <a:prstGeom prst="line">
            <a:avLst/>
          </a:prstGeom>
          <a:noFill/>
          <a:ln w="15875">
            <a:solidFill>
              <a:srgbClr val="1B3B73"/>
            </a:solidFill>
            <a:prstDash val="solid"/>
            <a:tailEnd type="triangle"/>
          </a:ln>
        </p:spPr>
      </p:sp>
      <p:sp>
        <p:nvSpPr>
          <p:cNvPr id="42" name="Shape 39"/>
          <p:cNvSpPr/>
          <p:nvPr/>
        </p:nvSpPr>
        <p:spPr>
          <a:xfrm>
            <a:off x="1524305" y="2514600"/>
            <a:ext cx="3429000" cy="875995"/>
          </a:xfrm>
          <a:prstGeom prst="line">
            <a:avLst/>
          </a:prstGeom>
          <a:noFill/>
          <a:ln w="15875">
            <a:solidFill>
              <a:srgbClr val="1B3B73"/>
            </a:solidFill>
            <a:prstDash val="solid"/>
            <a:tailEnd type="triangle"/>
          </a:ln>
        </p:spPr>
      </p:sp>
      <p:sp>
        <p:nvSpPr>
          <p:cNvPr id="43" name="Shape 40"/>
          <p:cNvSpPr/>
          <p:nvPr/>
        </p:nvSpPr>
        <p:spPr>
          <a:xfrm>
            <a:off x="3581705" y="2514600"/>
            <a:ext cx="1848002" cy="875995"/>
          </a:xfrm>
          <a:prstGeom prst="line">
            <a:avLst/>
          </a:prstGeom>
          <a:noFill/>
          <a:ln w="15875">
            <a:solidFill>
              <a:srgbClr val="1B3B73"/>
            </a:solidFill>
            <a:prstDash val="solid"/>
            <a:tailEnd type="triangle"/>
          </a:ln>
        </p:spPr>
      </p:sp>
      <p:sp>
        <p:nvSpPr>
          <p:cNvPr id="44" name="Shape 41"/>
          <p:cNvSpPr/>
          <p:nvPr/>
        </p:nvSpPr>
        <p:spPr>
          <a:xfrm flipH="1">
            <a:off x="6286500" y="2533802"/>
            <a:ext cx="1619402" cy="1104595"/>
          </a:xfrm>
          <a:prstGeom prst="line">
            <a:avLst/>
          </a:prstGeom>
          <a:noFill/>
          <a:ln w="15875">
            <a:solidFill>
              <a:srgbClr val="B4442F"/>
            </a:solidFill>
            <a:prstDash val="dash"/>
            <a:tailEnd type="triangle"/>
          </a:ln>
        </p:spPr>
      </p:sp>
      <p:sp>
        <p:nvSpPr>
          <p:cNvPr id="45" name="Text 42"/>
          <p:cNvSpPr/>
          <p:nvPr/>
        </p:nvSpPr>
        <p:spPr>
          <a:xfrm>
            <a:off x="6476695" y="3029407"/>
            <a:ext cx="26673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>
                <a:solidFill>
                  <a:srgbClr val="B444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not allowed, must </a:t>
            </a:r>
            <a:r>
              <a:rPr lang="en-US" sz="750" dirty="0">
                <a:solidFill>
                  <a:srgbClr val="B444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 rejected</a:t>
            </a:r>
            <a:endParaRPr lang="en-US" sz="750" dirty="0"/>
          </a:p>
        </p:txBody>
      </p:sp>
      <p:sp>
        <p:nvSpPr>
          <p:cNvPr id="46" name="Text 43"/>
          <p:cNvSpPr/>
          <p:nvPr/>
        </p:nvSpPr>
        <p:spPr>
          <a:xfrm>
            <a:off x="533095" y="4038905"/>
            <a:ext cx="111255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0-switch coverage = every valid transition taken once (7 cases). Add 2 cases for transitions that must be rejected.</a:t>
            </a:r>
            <a:endParaRPr lang="en-US" sz="800" dirty="0"/>
          </a:p>
        </p:txBody>
      </p:sp>
      <p:sp>
        <p:nvSpPr>
          <p:cNvPr id="47" name="Shape 44"/>
          <p:cNvSpPr/>
          <p:nvPr/>
        </p:nvSpPr>
        <p:spPr>
          <a:xfrm>
            <a:off x="533095" y="4381805"/>
            <a:ext cx="5486400" cy="1067105"/>
          </a:xfrm>
          <a:prstGeom prst="roundRect">
            <a:avLst>
              <a:gd name="adj" fmla="val 8569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48" name="Text 45"/>
          <p:cNvSpPr/>
          <p:nvPr/>
        </p:nvSpPr>
        <p:spPr>
          <a:xfrm>
            <a:off x="724205" y="4533595"/>
            <a:ext cx="51050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VALID CASES TO WRITE</a:t>
            </a:r>
            <a:endParaRPr lang="en-US" sz="750" dirty="0"/>
          </a:p>
        </p:txBody>
      </p:sp>
      <p:sp>
        <p:nvSpPr>
          <p:cNvPr id="49" name="Text 46"/>
          <p:cNvSpPr/>
          <p:nvPr/>
        </p:nvSpPr>
        <p:spPr>
          <a:xfrm>
            <a:off x="724205" y="4781398"/>
            <a:ext cx="51050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>
                <a:solidFill>
                  <a:srgbClr val="26313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S1 to S2 · S2 to S3 · S3 to S4 · S4 to S5 · S1 to S6 · S1 to S7 · S2 to S7</a:t>
            </a:r>
            <a:endParaRPr lang="en-US" sz="1050" dirty="0"/>
          </a:p>
        </p:txBody>
      </p:sp>
      <p:sp>
        <p:nvSpPr>
          <p:cNvPr id="50" name="Text 47"/>
          <p:cNvSpPr/>
          <p:nvPr/>
        </p:nvSpPr>
        <p:spPr>
          <a:xfrm>
            <a:off x="724205" y="5067605"/>
            <a:ext cx="51050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Seven valid transitions = seven baseline cases.</a:t>
            </a:r>
            <a:endParaRPr lang="en-US" sz="800" dirty="0"/>
          </a:p>
        </p:txBody>
      </p:sp>
      <p:sp>
        <p:nvSpPr>
          <p:cNvPr id="51" name="Shape 48"/>
          <p:cNvSpPr/>
          <p:nvPr/>
        </p:nvSpPr>
        <p:spPr>
          <a:xfrm>
            <a:off x="6172200" y="4381805"/>
            <a:ext cx="5486400" cy="1067105"/>
          </a:xfrm>
          <a:prstGeom prst="roundRect">
            <a:avLst>
              <a:gd name="adj" fmla="val 8569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6362395" y="4533595"/>
            <a:ext cx="51050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INVALID CASES, WHERE </a:t>
            </a: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REAL BUGS ARE</a:t>
            </a:r>
            <a:endParaRPr lang="en-US" sz="750" dirty="0"/>
          </a:p>
        </p:txBody>
      </p:sp>
      <p:sp>
        <p:nvSpPr>
          <p:cNvPr id="53" name="Text 50"/>
          <p:cNvSpPr/>
          <p:nvPr/>
        </p:nvSpPr>
        <p:spPr>
          <a:xfrm>
            <a:off x="6362395" y="4781398"/>
            <a:ext cx="5105095" cy="533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Cancel an order that is already Shipped (must fail) · </a:t>
            </a:r>
            <a:r>
              <a:rPr lang="en-US" sz="100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skip New to Shipped 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through the API · pay a Completed order again.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Choosing a technique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Quick reference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QUICK </a:t>
            </a:r>
            <a:r>
              <a:rPr lang="en-US" sz="800" b="1" kern="0" spc="19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REFERENCE CARD, KEEP </a:t>
            </a: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THIS ONE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 the requirement, recognise its shape,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pick the technique</a:t>
            </a:r>
            <a:endParaRPr lang="en-US" sz="22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897268"/>
              </p:ext>
            </p:extLst>
          </p:nvPr>
        </p:nvGraphicFramePr>
        <p:xfrm>
          <a:off x="533095" y="1943100"/>
          <a:ext cx="11125505" cy="914400"/>
        </p:xfrm>
        <a:graphic>
          <a:graphicData uri="http://schemas.openxmlformats.org/drawingml/2006/table">
            <a:tbl>
              <a:tblPr/>
              <a:tblGrid>
                <a:gridCol w="3353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03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24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If the requirement sounds like…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Use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Because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ShopFast example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between X and Y · at least · maximum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EP + BVA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 range has edges, and edges are what break.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REQ-CHK-01, 03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must be in the format · valid / invalid · from a list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EP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Values cluster into accepted or rejected classes.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REQ-CHK-02, 04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if … and … then · unless · except when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Decision table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Combinations of conditions produce different outcomes.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REQ-CHK-03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status moves from … to · only before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State transition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Validity depends on what happened before.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REQ-CHK-05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within N seconds · N concurrent users · complies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Non-functional test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Measured with a tool, not </a:t>
                      </a:r>
                      <a:r>
                        <a:rPr lang="en-US" sz="95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manual steps, Module </a:t>
                      </a: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5.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REQ-CHK-06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no written requirement at all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Exploratory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You are testing to discover the missing requirement.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10-minute session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" name="Shape 9"/>
          <p:cNvSpPr/>
          <p:nvPr/>
        </p:nvSpPr>
        <p:spPr>
          <a:xfrm>
            <a:off x="533095" y="5277002"/>
            <a:ext cx="11125505" cy="495605"/>
          </a:xfrm>
          <a:prstGeom prst="roundRect">
            <a:avLst>
              <a:gd name="adj" fmla="val 18450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666598" y="5419649"/>
            <a:ext cx="914400" cy="209398"/>
          </a:xfrm>
          <a:prstGeom prst="roundRect">
            <a:avLst>
              <a:gd name="adj" fmla="val 52402"/>
            </a:avLst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666598" y="5419649"/>
            <a:ext cx="914400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BUDGET</a:t>
            </a:r>
            <a:endParaRPr lang="en-US" sz="750" dirty="0"/>
          </a:p>
        </p:txBody>
      </p:sp>
      <p:sp>
        <p:nvSpPr>
          <p:cNvPr id="8" name="Text 12"/>
          <p:cNvSpPr/>
          <p:nvPr/>
        </p:nvSpPr>
        <p:spPr>
          <a:xfrm>
            <a:off x="1695298" y="5372100"/>
            <a:ext cx="9791395" cy="3236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Lab B target: 8 cases from EP/BVA · 5 from the decision table (R1, R2, R5, R7, R8) · 4 from state transition </a:t>
            </a:r>
            <a:r>
              <a:rPr lang="en-US" sz="100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· 1-3 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exploratory </a:t>
            </a:r>
            <a:r>
              <a:rPr lang="en-US" sz="100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= 18-20 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cases.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Anatomy of a test case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Writing standard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QUALITY TEST: CAN SOMEONE ELSE RUN IT WITHOUT ASKING YOU?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test case is </a:t>
            </a:r>
            <a:r>
              <a:rPr lang="en-US" sz="2200" b="1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 </a:t>
            </a:r>
            <a:r>
              <a:rPr lang="en-US" sz="2200" b="1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experiment</a:t>
            </a:r>
            <a:r>
              <a:rPr lang="en-US" sz="2200" b="1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, one </a:t>
            </a: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question, one observable answer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533095" y="1886407"/>
            <a:ext cx="6286500" cy="3771900"/>
          </a:xfrm>
          <a:prstGeom prst="roundRect">
            <a:avLst>
              <a:gd name="adj" fmla="val 2424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24205" y="2018995"/>
            <a:ext cx="59051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RUNNABLE</a:t>
            </a:r>
            <a:endParaRPr lang="en-US" sz="75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24205" y="2247595"/>
          <a:ext cx="5905195" cy="914400"/>
        </p:xfrm>
        <a:graphic>
          <a:graphicData uri="http://schemas.openxmlformats.org/drawingml/2006/table">
            <a:tbl>
              <a:tblPr/>
              <a:tblGrid>
                <a:gridCol w="171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06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30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Field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Content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30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ID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TC-CHK-004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30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Requirement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REQ-CHK-01 · P2 / BVA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30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Title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Quantity 10 (upper boundary) is accepted into the cart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30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Precondition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Logged in as a standard customer; cart empty; SKU-88 stock 50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30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Test data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SKU-88, qty = 10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30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Steps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1. Open the SKU-88 product page.  2. Set quantity to 10.  3. Click Add to cart.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30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Expected result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Cart shows SKU-88 with quantity 10; subtotal = 10 × list price; no error message.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30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Level · Priority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System test · High (revenue risk)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" name="Shape 11"/>
          <p:cNvSpPr/>
          <p:nvPr/>
        </p:nvSpPr>
        <p:spPr>
          <a:xfrm>
            <a:off x="6972300" y="1886407"/>
            <a:ext cx="4686300" cy="1809598"/>
          </a:xfrm>
          <a:prstGeom prst="roundRect">
            <a:avLst>
              <a:gd name="adj" fmla="val 505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7162495" y="2018995"/>
            <a:ext cx="43049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>
                <a:solidFill>
                  <a:srgbClr val="B444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NOT RUNNABLE, AND </a:t>
            </a:r>
            <a:r>
              <a:rPr lang="en-US" sz="750" kern="0" spc="140" dirty="0">
                <a:solidFill>
                  <a:srgbClr val="B444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WHY</a:t>
            </a:r>
            <a:endParaRPr lang="en-US" sz="750" dirty="0"/>
          </a:p>
        </p:txBody>
      </p:sp>
      <p:sp>
        <p:nvSpPr>
          <p:cNvPr id="8" name="Text 13"/>
          <p:cNvSpPr/>
          <p:nvPr/>
        </p:nvSpPr>
        <p:spPr>
          <a:xfrm>
            <a:off x="7162495" y="2266798"/>
            <a:ext cx="4304995" cy="1238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 the </a:t>
            </a: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quantity field to check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for what? no question asked.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Try </a:t>
            </a: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different quantities to no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people run the same test.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System </a:t>
            </a: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works correctly to cannot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objectively pass or fail.</a:t>
            </a:r>
            <a:endParaRPr lang="en-US" sz="950" dirty="0"/>
          </a:p>
        </p:txBody>
      </p:sp>
      <p:sp>
        <p:nvSpPr>
          <p:cNvPr id="18" name="Shape 14"/>
          <p:cNvSpPr/>
          <p:nvPr/>
        </p:nvSpPr>
        <p:spPr>
          <a:xfrm>
            <a:off x="6972300" y="3847795"/>
            <a:ext cx="4686300" cy="1809598"/>
          </a:xfrm>
          <a:prstGeom prst="roundRect">
            <a:avLst>
              <a:gd name="adj" fmla="val 5053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7162495" y="3981298"/>
            <a:ext cx="43049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 CONVENTION (USE THIS TODAY)</a:t>
            </a:r>
            <a:endParaRPr lang="en-US" sz="750" dirty="0"/>
          </a:p>
        </p:txBody>
      </p:sp>
      <p:sp>
        <p:nvSpPr>
          <p:cNvPr id="20" name="Text 16"/>
          <p:cNvSpPr/>
          <p:nvPr/>
        </p:nvSpPr>
        <p:spPr>
          <a:xfrm>
            <a:off x="7162495" y="4229100"/>
            <a:ext cx="430499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50000"/>
              </a:lnSpc>
              <a:buNone/>
            </a:pPr>
            <a:r>
              <a:rPr lang="en-US" sz="1000" b="1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REQ-CHK-01</a:t>
            </a:r>
            <a:r>
              <a:rPr lang="en-US" sz="100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to requirement</a:t>
            </a:r>
            <a:r>
              <a:rPr lang="en-US" sz="10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00" b="1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TC-CHK-004</a:t>
            </a:r>
            <a:r>
              <a:rPr lang="en-US" sz="100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to test </a:t>
            </a:r>
            <a:r>
              <a:rPr lang="en-US" sz="10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</a:t>
            </a:r>
            <a:r>
              <a:rPr lang="en-US" sz="100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r>
              <a:rPr lang="en-US" sz="1000" b="1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BUG-CHK-004</a:t>
            </a:r>
            <a:r>
              <a:rPr lang="en-US" sz="100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to defect </a:t>
            </a:r>
            <a:r>
              <a:rPr lang="en-US" sz="10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(Module 6)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7162495" y="5009998"/>
            <a:ext cx="4304995" cy="4379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One shared prefix across all three keeps the RTM sortable and makes Module 8 impact analysis trivial.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unsheet M04">
            <a:extLst>
              <a:ext uri="{FF2B5EF4-FFF2-40B4-BE49-F238E27FC236}">
                <a16:creationId xmlns:a16="http://schemas.microsoft.com/office/drawing/2014/main" id="{407F8C65-1A32-4EB8-9115-6C77EA30AD5B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CD5364D1-6AEA-4317-AEEF-F22AC1458B9C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Segoe UI" panose="020B0502040204020203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1800936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Traceability matrix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RTM v1 · coverage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17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MODULE DELIVERABLE · CARRIED INTO MODULES 5, 6 AND 8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RTM answers the two questions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auditor asks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533095" y="1410005"/>
            <a:ext cx="10382098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Forward: does every requirement have a test? Backward: why does this test exist?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33095" y="1923898"/>
            <a:ext cx="1981505" cy="514807"/>
          </a:xfrm>
          <a:prstGeom prst="roundRect">
            <a:avLst>
              <a:gd name="adj" fmla="val 17762"/>
            </a:avLst>
          </a:prstGeom>
          <a:solidFill>
            <a:srgbClr val="E9F0FA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33095" y="2000707"/>
            <a:ext cx="19815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BRS / SRS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533095" y="2190902"/>
            <a:ext cx="19815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business requirement</a:t>
            </a:r>
            <a:endParaRPr lang="en-US" sz="700" dirty="0"/>
          </a:p>
        </p:txBody>
      </p:sp>
      <p:sp>
        <p:nvSpPr>
          <p:cNvPr id="16" name="Shape 13"/>
          <p:cNvSpPr/>
          <p:nvPr/>
        </p:nvSpPr>
        <p:spPr>
          <a:xfrm>
            <a:off x="2514600" y="2180844"/>
            <a:ext cx="247802" cy="0"/>
          </a:xfrm>
          <a:prstGeom prst="line">
            <a:avLst/>
          </a:prstGeom>
          <a:noFill/>
          <a:ln w="19050">
            <a:solidFill>
              <a:srgbClr val="26805A"/>
            </a:solidFill>
            <a:prstDash val="solid"/>
            <a:tailEnd type="triangle"/>
          </a:ln>
        </p:spPr>
      </p:sp>
      <p:sp>
        <p:nvSpPr>
          <p:cNvPr id="17" name="Shape 14"/>
          <p:cNvSpPr/>
          <p:nvPr/>
        </p:nvSpPr>
        <p:spPr>
          <a:xfrm>
            <a:off x="2819095" y="1923898"/>
            <a:ext cx="1981505" cy="514807"/>
          </a:xfrm>
          <a:prstGeom prst="roundRect">
            <a:avLst>
              <a:gd name="adj" fmla="val 17762"/>
            </a:avLst>
          </a:prstGeom>
          <a:solidFill>
            <a:srgbClr val="E9F0FA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2819095" y="2000707"/>
            <a:ext cx="19815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REQ-CHK-01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2819095" y="2190902"/>
            <a:ext cx="19815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system requirement</a:t>
            </a:r>
            <a:endParaRPr lang="en-US" sz="700" dirty="0"/>
          </a:p>
        </p:txBody>
      </p:sp>
      <p:sp>
        <p:nvSpPr>
          <p:cNvPr id="20" name="Shape 17"/>
          <p:cNvSpPr/>
          <p:nvPr/>
        </p:nvSpPr>
        <p:spPr>
          <a:xfrm>
            <a:off x="4800600" y="2180844"/>
            <a:ext cx="247802" cy="0"/>
          </a:xfrm>
          <a:prstGeom prst="line">
            <a:avLst/>
          </a:prstGeom>
          <a:noFill/>
          <a:ln w="19050">
            <a:solidFill>
              <a:srgbClr val="26805A"/>
            </a:solidFill>
            <a:prstDash val="solid"/>
            <a:tailEnd type="triangle"/>
          </a:ln>
        </p:spPr>
      </p:sp>
      <p:sp>
        <p:nvSpPr>
          <p:cNvPr id="21" name="Shape 18"/>
          <p:cNvSpPr/>
          <p:nvPr/>
        </p:nvSpPr>
        <p:spPr>
          <a:xfrm>
            <a:off x="5105095" y="1923898"/>
            <a:ext cx="1981505" cy="514807"/>
          </a:xfrm>
          <a:prstGeom prst="roundRect">
            <a:avLst>
              <a:gd name="adj" fmla="val 17762"/>
            </a:avLst>
          </a:prstGeom>
          <a:solidFill>
            <a:srgbClr val="EAF6F0"/>
          </a:solidFill>
          <a:ln w="19050">
            <a:solidFill>
              <a:srgbClr val="26805A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105095" y="2000707"/>
            <a:ext cx="19815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1C4C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TC-CHK-001…004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5105095" y="2190902"/>
            <a:ext cx="19815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0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test cases · today</a:t>
            </a:r>
            <a:endParaRPr lang="en-US" sz="700" dirty="0"/>
          </a:p>
        </p:txBody>
      </p:sp>
      <p:sp>
        <p:nvSpPr>
          <p:cNvPr id="24" name="Shape 21"/>
          <p:cNvSpPr/>
          <p:nvPr/>
        </p:nvSpPr>
        <p:spPr>
          <a:xfrm>
            <a:off x="7086600" y="2180844"/>
            <a:ext cx="247802" cy="0"/>
          </a:xfrm>
          <a:prstGeom prst="line">
            <a:avLst/>
          </a:prstGeom>
          <a:noFill/>
          <a:ln w="19050">
            <a:solidFill>
              <a:srgbClr val="26805A"/>
            </a:solidFill>
            <a:prstDash val="solid"/>
            <a:tailEnd type="triangle"/>
          </a:ln>
        </p:spPr>
      </p:sp>
      <p:sp>
        <p:nvSpPr>
          <p:cNvPr id="25" name="Shape 22"/>
          <p:cNvSpPr/>
          <p:nvPr/>
        </p:nvSpPr>
        <p:spPr>
          <a:xfrm>
            <a:off x="7391095" y="1923898"/>
            <a:ext cx="1981505" cy="514807"/>
          </a:xfrm>
          <a:prstGeom prst="roundRect">
            <a:avLst>
              <a:gd name="adj" fmla="val 17762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7391095" y="2000707"/>
            <a:ext cx="19815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Execution result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7391095" y="2190902"/>
            <a:ext cx="19815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pass / fail · Module 5</a:t>
            </a:r>
            <a:endParaRPr lang="en-US" sz="700" dirty="0"/>
          </a:p>
        </p:txBody>
      </p:sp>
      <p:sp>
        <p:nvSpPr>
          <p:cNvPr id="28" name="Shape 25"/>
          <p:cNvSpPr/>
          <p:nvPr/>
        </p:nvSpPr>
        <p:spPr>
          <a:xfrm>
            <a:off x="9372600" y="2180844"/>
            <a:ext cx="247802" cy="0"/>
          </a:xfrm>
          <a:prstGeom prst="line">
            <a:avLst/>
          </a:prstGeom>
          <a:noFill/>
          <a:ln w="19050">
            <a:solidFill>
              <a:srgbClr val="26805A"/>
            </a:solidFill>
            <a:prstDash val="solid"/>
            <a:tailEnd type="triangle"/>
          </a:ln>
        </p:spPr>
      </p:sp>
      <p:sp>
        <p:nvSpPr>
          <p:cNvPr id="29" name="Shape 26"/>
          <p:cNvSpPr/>
          <p:nvPr/>
        </p:nvSpPr>
        <p:spPr>
          <a:xfrm>
            <a:off x="9677095" y="1923898"/>
            <a:ext cx="1981505" cy="514807"/>
          </a:xfrm>
          <a:prstGeom prst="roundRect">
            <a:avLst>
              <a:gd name="adj" fmla="val 17762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9677095" y="2000707"/>
            <a:ext cx="19815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BUG-CHK-004</a:t>
            </a:r>
            <a:endParaRPr lang="en-US" sz="1000" dirty="0"/>
          </a:p>
        </p:txBody>
      </p:sp>
      <p:sp>
        <p:nvSpPr>
          <p:cNvPr id="31" name="Text 28"/>
          <p:cNvSpPr/>
          <p:nvPr/>
        </p:nvSpPr>
        <p:spPr>
          <a:xfrm>
            <a:off x="9677095" y="2190902"/>
            <a:ext cx="19815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defect · Module 6</a:t>
            </a:r>
            <a:endParaRPr lang="en-US" sz="700" dirty="0"/>
          </a:p>
        </p:txBody>
      </p:sp>
      <p:sp>
        <p:nvSpPr>
          <p:cNvPr id="32" name="Text 29"/>
          <p:cNvSpPr/>
          <p:nvPr/>
        </p:nvSpPr>
        <p:spPr>
          <a:xfrm>
            <a:off x="533095" y="1828800"/>
            <a:ext cx="111255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FORWARD, coverage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533095" y="2495398"/>
            <a:ext cx="111255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BACKWARD, justification</a:t>
            </a: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, impact analysis, regression scope</a:t>
            </a:r>
            <a:endParaRPr lang="en-US" sz="75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394341"/>
              </p:ext>
            </p:extLst>
          </p:nvPr>
        </p:nvGraphicFramePr>
        <p:xfrm>
          <a:off x="533095" y="2800807"/>
          <a:ext cx="6667805" cy="914400"/>
        </p:xfrm>
        <a:graphic>
          <a:graphicData uri="http://schemas.openxmlformats.org/drawingml/2006/table">
            <a:tbl>
              <a:tblPr/>
              <a:tblGrid>
                <a:gridCol w="1524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7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92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3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369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 ID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Risk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Test cases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Technique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Status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69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REQ-CHK-01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High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TC-001…004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EP + BVA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26805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Covered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69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REQ-CHK-02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Medium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TC-005…007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EP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26805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Covered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69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REQ-CHK-03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High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TC-008…012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Decision table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26805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Covered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69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REQ-CHK-04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High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TC-013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EP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>
                          <a:solidFill>
                            <a:srgbClr val="A8721E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Thin, no </a:t>
                      </a:r>
                      <a:r>
                        <a:rPr lang="en-US" sz="900" b="1" dirty="0">
                          <a:solidFill>
                            <a:srgbClr val="A8721E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negative case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69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REQ-CHK-05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Medium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TC-014…017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State transition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26805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Covered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69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REQ-CHK-06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High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non-functional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B4442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GAP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5" name="Shape 31"/>
          <p:cNvSpPr/>
          <p:nvPr/>
        </p:nvSpPr>
        <p:spPr>
          <a:xfrm>
            <a:off x="7429500" y="2800807"/>
            <a:ext cx="4229100" cy="1314907"/>
          </a:xfrm>
          <a:prstGeom prst="roundRect">
            <a:avLst>
              <a:gd name="adj" fmla="val 6954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7601407" y="2933395"/>
            <a:ext cx="390540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REQUIREMENT COVERAGE</a:t>
            </a:r>
            <a:endParaRPr lang="en-US" sz="750" dirty="0"/>
          </a:p>
        </p:txBody>
      </p:sp>
      <p:sp>
        <p:nvSpPr>
          <p:cNvPr id="37" name="Text 33"/>
          <p:cNvSpPr/>
          <p:nvPr/>
        </p:nvSpPr>
        <p:spPr>
          <a:xfrm>
            <a:off x="7601407" y="3161995"/>
            <a:ext cx="3905402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950" dirty="0">
                <a:solidFill>
                  <a:srgbClr val="1C4C3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 requirements with ≥ 1 case ÷ total requirements</a:t>
            </a:r>
            <a:endParaRPr lang="en-US" sz="950" dirty="0"/>
          </a:p>
          <a:p>
            <a:pPr marL="0" indent="0" algn="l">
              <a:lnSpc>
                <a:spcPct val="140000"/>
              </a:lnSpc>
              <a:buNone/>
            </a:pPr>
            <a:r>
              <a:rPr lang="en-US" sz="950" dirty="0">
                <a:solidFill>
                  <a:srgbClr val="1C4C3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 5 ÷ 6 = 83%</a:t>
            </a:r>
            <a:endParaRPr lang="en-US" sz="950" dirty="0"/>
          </a:p>
        </p:txBody>
      </p:sp>
      <p:sp>
        <p:nvSpPr>
          <p:cNvPr id="38" name="Text 34"/>
          <p:cNvSpPr/>
          <p:nvPr/>
        </p:nvSpPr>
        <p:spPr>
          <a:xfrm>
            <a:off x="7601407" y="3600907"/>
            <a:ext cx="3905402" cy="4187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83% is not </a:t>
            </a:r>
            <a:r>
              <a:rPr lang="en-US" sz="80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 failure, it </a:t>
            </a: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is a recorded decision. REQ-CHK-06 needs a performance tool, so it moves to Module 5.</a:t>
            </a:r>
            <a:endParaRPr lang="en-US" sz="800" dirty="0"/>
          </a:p>
        </p:txBody>
      </p:sp>
      <p:sp>
        <p:nvSpPr>
          <p:cNvPr id="39" name="Shape 35"/>
          <p:cNvSpPr/>
          <p:nvPr/>
        </p:nvSpPr>
        <p:spPr>
          <a:xfrm>
            <a:off x="7429500" y="4229100"/>
            <a:ext cx="4229100" cy="1238098"/>
          </a:xfrm>
          <a:prstGeom prst="roundRect">
            <a:avLst>
              <a:gd name="adj" fmla="val 7386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40" name="Text 36"/>
          <p:cNvSpPr/>
          <p:nvPr/>
        </p:nvSpPr>
        <p:spPr>
          <a:xfrm>
            <a:off x="7601407" y="4362602"/>
            <a:ext cx="390540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TWO GAPS TO HUNT</a:t>
            </a:r>
            <a:endParaRPr lang="en-US" sz="750" dirty="0"/>
          </a:p>
        </p:txBody>
      </p:sp>
      <p:sp>
        <p:nvSpPr>
          <p:cNvPr id="41" name="Text 37"/>
          <p:cNvSpPr/>
          <p:nvPr/>
        </p:nvSpPr>
        <p:spPr>
          <a:xfrm>
            <a:off x="7601407" y="4591202"/>
            <a:ext cx="3905402" cy="7616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requirement with no case = untested risk.</a:t>
            </a:r>
            <a:endParaRPr lang="en-US" sz="95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case with no requirement = an orphan test; either the requirement is missing from the SRS, or the test is not needed.</a:t>
            </a:r>
            <a:endParaRPr lang="en-US" sz="9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tm traceability">
            <a:extLst>
              <a:ext uri="{FF2B5EF4-FFF2-40B4-BE49-F238E27FC236}">
                <a16:creationId xmlns:a16="http://schemas.microsoft.com/office/drawing/2014/main" id="{CD5898B4-A260-47E4-9A10-3CF5AB93ABA5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0251265B-02F6-4BA8-A728-ABD352563659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26805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nn-NO" sz="1000" b="1">
                <a:solidFill>
                  <a:srgbClr val="FFFFFF"/>
                </a:solidFill>
                <a:latin typeface="Segoe UI" panose="020B0502040204020203" pitchFamily="34" charset="0"/>
              </a:rPr>
              <a:t>Open: KRISAv2 Bab 2 p.56</a:t>
            </a:r>
            <a:endParaRPr lang="en-MY" sz="1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7B8AB96C-492E-496C-BE52-BC4D8F92B371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Segoe UI" panose="020B0502040204020203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1352735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Lab A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16:05 - 16:17 · 12 min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18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LAB A · 12 MINUTES </a:t>
            </a: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· IN PAIRS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Map the partitions and boundaries for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ShopFast checkout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533095" y="1886407"/>
            <a:ext cx="5829300" cy="377190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24205" y="2038198"/>
            <a:ext cx="54479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GUIDED STEPS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724205" y="2305202"/>
            <a:ext cx="5447995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8000"/>
              </a:lnSpc>
              <a:spcAft>
                <a:spcPts val="11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Open ShopFast-SRS.md and copy the four field requirements into the EP-BVA Analysis tab.</a:t>
            </a:r>
            <a:endParaRPr lang="en-US" sz="1050" dirty="0"/>
          </a:p>
          <a:p>
            <a:pPr marL="342900" indent="-342900">
              <a:lnSpc>
                <a:spcPct val="118000"/>
              </a:lnSpc>
              <a:spcAft>
                <a:spcPts val="11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For each field list the valid partitions first, then every invalid partition. Do not forget empty and wrong-format.</a:t>
            </a:r>
            <a:endParaRPr lang="en-US" sz="1050" dirty="0"/>
          </a:p>
          <a:p>
            <a:pPr marL="342900" indent="-342900">
              <a:lnSpc>
                <a:spcPct val="118000"/>
              </a:lnSpc>
              <a:spcAft>
                <a:spcPts val="11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Mark every boundary. Write the value just below, on, and just above each boundary.</a:t>
            </a:r>
            <a:endParaRPr lang="en-US" sz="1050" dirty="0"/>
          </a:p>
          <a:p>
            <a:pPr marL="342900" indent="-342900">
              <a:lnSpc>
                <a:spcPct val="118000"/>
              </a:lnSpc>
              <a:spcAft>
                <a:spcPts val="11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Remove overlaps: if a boundary value already tests a partition, do not add a second representative.</a:t>
            </a:r>
            <a:endParaRPr lang="en-US" sz="1050" dirty="0"/>
          </a:p>
          <a:p>
            <a:pPr marL="342900" indent="-342900">
              <a:lnSpc>
                <a:spcPct val="118000"/>
              </a:lnSpc>
              <a:spcAft>
                <a:spcPts val="11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Count what remains. </a:t>
            </a:r>
            <a:r>
              <a:rPr lang="en-US" sz="10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Target 8-10 </a:t>
            </a: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across four fields. Over 14 means you are testing the same value twice.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6667805" y="1886407"/>
            <a:ext cx="4990795" cy="1981505"/>
          </a:xfrm>
          <a:prstGeom prst="roundRect">
            <a:avLst>
              <a:gd name="adj" fmla="val 4615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858000" y="2038198"/>
            <a:ext cx="46104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SHEET TEMPLATE (TAB 1)</a:t>
            </a:r>
            <a:endParaRPr lang="en-US" sz="75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402742"/>
              </p:ext>
            </p:extLst>
          </p:nvPr>
        </p:nvGraphicFramePr>
        <p:xfrm>
          <a:off x="6858000" y="2286000"/>
          <a:ext cx="4610405" cy="914400"/>
        </p:xfrm>
        <a:graphic>
          <a:graphicData uri="http://schemas.openxmlformats.org/drawingml/2006/table">
            <a:tbl>
              <a:tblPr/>
              <a:tblGrid>
                <a:gridCol w="1104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42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28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369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 ID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Field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Partition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Valid?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Value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69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REQ-CHK-01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Quantity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P1 ≤ 0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B4442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N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0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69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REQ-CHK-01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Quantity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P2 1-10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26805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Y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 / 10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69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…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…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…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…</a:t>
                      </a:r>
                      <a:endParaRPr lang="en-US" sz="90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26313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…</a:t>
                      </a:r>
                      <a:endParaRPr lang="en-US" sz="9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Shape 14"/>
          <p:cNvSpPr/>
          <p:nvPr/>
        </p:nvSpPr>
        <p:spPr>
          <a:xfrm>
            <a:off x="6667805" y="4019702"/>
            <a:ext cx="4990795" cy="1638605"/>
          </a:xfrm>
          <a:prstGeom prst="roundRect">
            <a:avLst>
              <a:gd name="adj" fmla="val 5580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8" name="Text 15"/>
          <p:cNvSpPr/>
          <p:nvPr/>
        </p:nvSpPr>
        <p:spPr>
          <a:xfrm>
            <a:off x="6858000" y="4172407"/>
            <a:ext cx="46104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TRAINER SPOT-CHECK AT 16:17</a:t>
            </a:r>
            <a:endParaRPr lang="en-US" sz="750" dirty="0"/>
          </a:p>
        </p:txBody>
      </p:sp>
      <p:sp>
        <p:nvSpPr>
          <p:cNvPr id="20" name="Text 16"/>
          <p:cNvSpPr/>
          <p:nvPr/>
        </p:nvSpPr>
        <p:spPr>
          <a:xfrm>
            <a:off x="6858000" y="4438498"/>
            <a:ext cx="4610405" cy="10479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field has at least one invalid partition.</a:t>
            </a:r>
            <a:endParaRPr lang="en-US" sz="100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range has both a lower and an upper boundary.</a:t>
            </a:r>
            <a:endParaRPr lang="en-US" sz="100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value appears twice in the sheet.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Lab B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16:17 - 16:32 · 15 min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19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LAB B · 15 MINUTES </a:t>
            </a: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· FULL TEAM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Write 15-20 </a:t>
            </a: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cases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someone else can run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533095" y="1886407"/>
            <a:ext cx="5296205" cy="377190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24205" y="2038198"/>
            <a:ext cx="49149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GUIDED STEPS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724205" y="2305202"/>
            <a:ext cx="4914900" cy="2609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8000"/>
              </a:lnSpc>
              <a:spcAft>
                <a:spcPts val="11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Split the work: each member takes one technique from the case budget.</a:t>
            </a:r>
            <a:endParaRPr lang="en-US" sz="1050" dirty="0"/>
          </a:p>
          <a:p>
            <a:pPr marL="342900" indent="-342900">
              <a:lnSpc>
                <a:spcPct val="118000"/>
              </a:lnSpc>
              <a:spcAft>
                <a:spcPts val="11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Write all case </a:t>
            </a:r>
            <a:r>
              <a:rPr lang="en-US" sz="10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titles first, one </a:t>
            </a: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line each. Check for duplicates before filling in steps.</a:t>
            </a:r>
            <a:endParaRPr lang="en-US" sz="1050" dirty="0"/>
          </a:p>
          <a:p>
            <a:pPr marL="342900" indent="-342900">
              <a:lnSpc>
                <a:spcPct val="118000"/>
              </a:lnSpc>
              <a:spcAft>
                <a:spcPts val="11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Fill in preconditions, data and steps. One observable expected result per case.</a:t>
            </a:r>
            <a:endParaRPr lang="en-US" sz="1050" dirty="0"/>
          </a:p>
          <a:p>
            <a:pPr marL="342900" indent="-342900">
              <a:lnSpc>
                <a:spcPct val="118000"/>
              </a:lnSpc>
              <a:spcAft>
                <a:spcPts val="11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Set level and priority using the Module 3 </a:t>
            </a:r>
            <a:r>
              <a:rPr lang="en-US" sz="10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Risk Register, not </a:t>
            </a: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instinct.</a:t>
            </a:r>
            <a:endParaRPr lang="en-US" sz="1050" dirty="0"/>
          </a:p>
          <a:p>
            <a:pPr marL="342900" indent="-342900">
              <a:lnSpc>
                <a:spcPct val="118000"/>
              </a:lnSpc>
              <a:spcAft>
                <a:spcPts val="11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Swap with the next team. They run two of your cases without asking any questions.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724205" y="4934102"/>
            <a:ext cx="4914900" cy="533095"/>
          </a:xfrm>
          <a:prstGeom prst="roundRect">
            <a:avLst>
              <a:gd name="adj" fmla="val 17153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57707" y="5095951"/>
            <a:ext cx="914400" cy="209398"/>
          </a:xfrm>
          <a:prstGeom prst="roundRect">
            <a:avLst>
              <a:gd name="adj" fmla="val 52402"/>
            </a:avLst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57707" y="5095951"/>
            <a:ext cx="914400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PASS</a:t>
            </a:r>
            <a:endParaRPr lang="en-US" sz="750" dirty="0"/>
          </a:p>
        </p:txBody>
      </p:sp>
      <p:sp>
        <p:nvSpPr>
          <p:cNvPr id="18" name="Text 15"/>
          <p:cNvSpPr/>
          <p:nvPr/>
        </p:nvSpPr>
        <p:spPr>
          <a:xfrm>
            <a:off x="1886407" y="5029200"/>
            <a:ext cx="35817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the reviewer can run it without a single question, the case is done.</a:t>
            </a:r>
            <a:endParaRPr lang="en-US" sz="1000" dirty="0"/>
          </a:p>
        </p:txBody>
      </p:sp>
      <p:sp>
        <p:nvSpPr>
          <p:cNvPr id="19" name="Shape 16"/>
          <p:cNvSpPr/>
          <p:nvPr/>
        </p:nvSpPr>
        <p:spPr>
          <a:xfrm>
            <a:off x="6133795" y="1886407"/>
            <a:ext cx="5524805" cy="2381098"/>
          </a:xfrm>
          <a:prstGeom prst="roundRect">
            <a:avLst>
              <a:gd name="adj" fmla="val 3840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24905" y="2038198"/>
            <a:ext cx="51435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TEST CASE SHEET COLUMNS (TAB 2)</a:t>
            </a:r>
            <a:endParaRPr lang="en-US" sz="75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324905" y="2286000"/>
          <a:ext cx="5143500" cy="914400"/>
        </p:xfrm>
        <a:graphic>
          <a:graphicData uri="http://schemas.openxmlformats.org/drawingml/2006/table">
            <a:tbl>
              <a:tblPr/>
              <a:tblGrid>
                <a:gridCol w="1047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7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5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65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130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TC ID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 ID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Title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Technique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Priority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30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TC-CHK-001</a:t>
                      </a:r>
                      <a:endParaRPr lang="en-US" sz="8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REQ-CHK-01</a:t>
                      </a:r>
                      <a:endParaRPr lang="en-US" sz="8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Quantity 0 rejected with a field error</a:t>
                      </a:r>
                      <a:endParaRPr lang="en-US" sz="8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BVA</a:t>
                      </a:r>
                      <a:endParaRPr lang="en-US" sz="8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High</a:t>
                      </a:r>
                      <a:endParaRPr lang="en-US" sz="8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30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TC-CHK-004</a:t>
                      </a:r>
                      <a:endParaRPr lang="en-US" sz="8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REQ-CHK-01</a:t>
                      </a:r>
                      <a:endParaRPr lang="en-US" sz="8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Quantity 10 accepted into the cart</a:t>
                      </a:r>
                      <a:endParaRPr lang="en-US" sz="8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BVA</a:t>
                      </a:r>
                      <a:endParaRPr lang="en-US" sz="8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High</a:t>
                      </a:r>
                      <a:endParaRPr lang="en-US" sz="8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30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TC-CHK-008</a:t>
                      </a:r>
                      <a:endParaRPr lang="en-US" sz="8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REQ-CHK-03</a:t>
                      </a:r>
                      <a:endParaRPr lang="en-US" sz="8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Member + RM200 + promo capped at 25%</a:t>
                      </a:r>
                      <a:endParaRPr lang="en-US" sz="8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DT · R1</a:t>
                      </a:r>
                      <a:endParaRPr lang="en-US" sz="8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High</a:t>
                      </a:r>
                      <a:endParaRPr lang="en-US" sz="8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30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TC-CHK-016</a:t>
                      </a:r>
                      <a:endParaRPr lang="en-US" sz="8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1B3B73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REQ-CHK-05</a:t>
                      </a:r>
                      <a:endParaRPr lang="en-US" sz="8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Cancelling a Shipped order is rejected</a:t>
                      </a:r>
                      <a:endParaRPr lang="en-US" sz="8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ST</a:t>
                      </a:r>
                      <a:endParaRPr lang="en-US" sz="8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Medium</a:t>
                      </a:r>
                      <a:endParaRPr lang="en-US" sz="8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" name="Shape 18"/>
          <p:cNvSpPr/>
          <p:nvPr/>
        </p:nvSpPr>
        <p:spPr>
          <a:xfrm>
            <a:off x="6133795" y="4419295"/>
            <a:ext cx="5524805" cy="1238098"/>
          </a:xfrm>
          <a:prstGeom prst="roundRect">
            <a:avLst>
              <a:gd name="adj" fmla="val 7386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6324905" y="4552798"/>
            <a:ext cx="51435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THE TRAINER CHECKS</a:t>
            </a:r>
            <a:endParaRPr lang="en-US" sz="750" dirty="0"/>
          </a:p>
        </p:txBody>
      </p:sp>
      <p:sp>
        <p:nvSpPr>
          <p:cNvPr id="24" name="Text 20"/>
          <p:cNvSpPr/>
          <p:nvPr/>
        </p:nvSpPr>
        <p:spPr>
          <a:xfrm>
            <a:off x="6324905" y="4800600"/>
            <a:ext cx="5143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case has a requirement ID · every case names its technique · at least 5 negative cases · no case depends on the previous one.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Lab C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16:32 - 16:40 · 8 min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LAB C · 8 MINUTES </a:t>
            </a: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· RTM KEEPER LEADS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Map every case to a requirement, then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hunt the gaps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533095" y="1886407"/>
            <a:ext cx="5486400" cy="377190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24205" y="2038198"/>
            <a:ext cx="51050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GUIDED STEPS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724205" y="2305202"/>
            <a:ext cx="5105095" cy="21332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8000"/>
              </a:lnSpc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Open RTM v0 from Module 2. Add columns: Test Case IDs, Technique, Coverage status.</a:t>
            </a:r>
            <a:endParaRPr lang="en-US" sz="1050" dirty="0"/>
          </a:p>
          <a:p>
            <a:pPr marL="342900" indent="-342900">
              <a:lnSpc>
                <a:spcPct val="118000"/>
              </a:lnSpc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Paste the test case IDs into their requirement row. Every case must land somewhere.</a:t>
            </a:r>
            <a:endParaRPr lang="en-US" sz="1050" dirty="0"/>
          </a:p>
          <a:p>
            <a:pPr marL="342900" indent="-342900">
              <a:lnSpc>
                <a:spcPct val="118000"/>
              </a:lnSpc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Mark empty </a:t>
            </a:r>
            <a:r>
              <a:rPr lang="en-US" sz="10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rows red, those </a:t>
            </a: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are your coverage gaps. Mark orphan cases amber.</a:t>
            </a:r>
            <a:endParaRPr lang="en-US" sz="1050" dirty="0"/>
          </a:p>
          <a:p>
            <a:pPr marL="342900" indent="-342900">
              <a:lnSpc>
                <a:spcPct val="118000"/>
              </a:lnSpc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Compute coverage and write one sentence: what stays untested, and why that is acceptable.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724205" y="4552798"/>
            <a:ext cx="5105095" cy="914400"/>
          </a:xfrm>
          <a:prstGeom prst="roundRect">
            <a:avLst>
              <a:gd name="adj" fmla="val 10000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14400" y="4705502"/>
            <a:ext cx="47247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SHEET FORMULA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914400" y="4934102"/>
            <a:ext cx="47247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=COUNTIF(D2:D20,"&lt;&gt;")/COUNTA(A2:A20)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14400" y="5181905"/>
            <a:ext cx="47247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Format as a percentage, one decimal place.</a:t>
            </a:r>
            <a:endParaRPr lang="en-US" sz="800" dirty="0"/>
          </a:p>
        </p:txBody>
      </p:sp>
      <p:sp>
        <p:nvSpPr>
          <p:cNvPr id="19" name="Shape 16"/>
          <p:cNvSpPr/>
          <p:nvPr/>
        </p:nvSpPr>
        <p:spPr>
          <a:xfrm>
            <a:off x="6324905" y="1886407"/>
            <a:ext cx="5333695" cy="2038198"/>
          </a:xfrm>
          <a:prstGeom prst="roundRect">
            <a:avLst>
              <a:gd name="adj" fmla="val 4486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515100" y="2038198"/>
            <a:ext cx="49533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ANSWERS YOU </a:t>
            </a:r>
            <a:r>
              <a:rPr lang="en-US" sz="750" kern="0" spc="14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MUST HAVE AT 16:40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6515100" y="2305202"/>
            <a:ext cx="4953305" cy="1485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percentage of checkout requirements is covered?</a:t>
            </a:r>
            <a:endParaRPr lang="en-US" sz="100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Which high-risk requirement is still uncovered?</a:t>
            </a:r>
            <a:endParaRPr lang="en-US" sz="100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Which test case has </a:t>
            </a:r>
            <a:r>
              <a:rPr lang="en-US" sz="100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requirement, and 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should the SRS be updated?</a:t>
            </a:r>
            <a:endParaRPr lang="en-US" sz="100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If only 5 cases could run tonight, which ones and why?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6324905" y="4076395"/>
            <a:ext cx="5333695" cy="1580998"/>
          </a:xfrm>
          <a:prstGeom prst="roundRect">
            <a:avLst>
              <a:gd name="adj" fmla="val 5784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515100" y="4229100"/>
            <a:ext cx="49533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WHY THIS MATTERS LATER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6515100" y="4496105"/>
            <a:ext cx="4953305" cy="9902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 Module 8 a change request arrives: add discount codes to checkout. This RTM is what tells you in seconds which cases must </a:t>
            </a:r>
            <a:r>
              <a:rPr lang="en-US" sz="10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 re-run, not </a:t>
            </a:r>
            <a:r>
              <a:rPr lang="en-US" sz="10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whole suite.</a:t>
            </a:r>
            <a:endParaRPr lang="en-US" sz="10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Reference pack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Sample deliverables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21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MODULE </a:t>
            </a:r>
            <a:r>
              <a:rPr lang="en-US" sz="800" b="1" kern="0" spc="19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REFERENCE SAMPLES, IN </a:t>
            </a: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PARTICIPANT FOLDER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 sample artifacts: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copy the structure, not the content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533095" y="1886407"/>
            <a:ext cx="3581705" cy="2553005"/>
          </a:xfrm>
          <a:prstGeom prst="roundRect">
            <a:avLst>
              <a:gd name="adj" fmla="val 3582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05002" y="2038198"/>
            <a:ext cx="381305" cy="209398"/>
          </a:xfrm>
          <a:prstGeom prst="roundRect">
            <a:avLst>
              <a:gd name="adj" fmla="val 52402"/>
            </a:avLst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05002" y="2038198"/>
            <a:ext cx="381305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1181405" y="2038198"/>
            <a:ext cx="2762402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Plan (short form)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705002" y="2343607"/>
            <a:ext cx="3238805" cy="1447495"/>
          </a:xfrm>
          <a:prstGeom prst="roundRect">
            <a:avLst>
              <a:gd name="adj" fmla="val 3790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38505" y="2457907"/>
            <a:ext cx="2971800" cy="1238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55000"/>
              </a:lnSpc>
              <a:buNone/>
            </a:pPr>
            <a:r>
              <a:rPr lang="en-US" sz="800" b="1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M4-ShopFast-TestPlan.md
</a:t>
            </a:r>
            <a:r>
              <a:rPr lang="en-US" sz="800" dirty="0">
                <a:solidFill>
                  <a:srgbClr val="33414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├─ 1  Project introduction
├─ 2  Context: items, levels, entry/exit
├─ 3  Strategy: techniques, data, environment
├─ 4  Test risk register
└─ 5  Test deliverables</a:t>
            </a:r>
            <a:endParaRPr lang="en-US" sz="800" dirty="0"/>
          </a:p>
        </p:txBody>
      </p:sp>
      <p:sp>
        <p:nvSpPr>
          <p:cNvPr id="18" name="Text 15"/>
          <p:cNvSpPr/>
          <p:nvPr/>
        </p:nvSpPr>
        <p:spPr>
          <a:xfrm>
            <a:off x="705002" y="3905402"/>
            <a:ext cx="3238805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 pages. Structure follows the Master Test Plan.</a:t>
            </a:r>
            <a:endParaRPr lang="en-US" sz="800" dirty="0"/>
          </a:p>
        </p:txBody>
      </p:sp>
      <p:sp>
        <p:nvSpPr>
          <p:cNvPr id="19" name="Shape 16"/>
          <p:cNvSpPr/>
          <p:nvPr/>
        </p:nvSpPr>
        <p:spPr>
          <a:xfrm>
            <a:off x="4304995" y="1886407"/>
            <a:ext cx="3581705" cy="2553005"/>
          </a:xfrm>
          <a:prstGeom prst="roundRect">
            <a:avLst>
              <a:gd name="adj" fmla="val 3582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476902" y="2038198"/>
            <a:ext cx="381305" cy="209398"/>
          </a:xfrm>
          <a:prstGeom prst="roundRect">
            <a:avLst>
              <a:gd name="adj" fmla="val 52402"/>
            </a:avLst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476902" y="2038198"/>
            <a:ext cx="381305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4953305" y="2038198"/>
            <a:ext cx="2762402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case sheet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476902" y="2343607"/>
            <a:ext cx="3238805" cy="1447495"/>
          </a:xfrm>
          <a:prstGeom prst="roundRect">
            <a:avLst>
              <a:gd name="adj" fmla="val 3790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610405" y="2457907"/>
            <a:ext cx="2971800" cy="1238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55000"/>
              </a:lnSpc>
              <a:buNone/>
            </a:pPr>
            <a:r>
              <a:rPr lang="en-US" sz="800" b="1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M4-ShopFast-TestCases.xlsx
</a:t>
            </a:r>
            <a:r>
              <a:rPr lang="en-US" sz="800" dirty="0">
                <a:solidFill>
                  <a:srgbClr val="33414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├─ tab 1 · EP-BVA analysis
├─ tab 2 · Test cases (11 columns)
├─ tab 3 · Decision table
└─ tab 4 · State transitions</a:t>
            </a:r>
            <a:endParaRPr lang="en-US" sz="800" dirty="0"/>
          </a:p>
        </p:txBody>
      </p:sp>
      <p:sp>
        <p:nvSpPr>
          <p:cNvPr id="25" name="Text 22"/>
          <p:cNvSpPr/>
          <p:nvPr/>
        </p:nvSpPr>
        <p:spPr>
          <a:xfrm>
            <a:off x="4476902" y="3905402"/>
            <a:ext cx="3238805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18 worked cases are pre-filled as a detail reference.</a:t>
            </a:r>
            <a:endParaRPr lang="en-US" sz="800" dirty="0"/>
          </a:p>
        </p:txBody>
      </p:sp>
      <p:sp>
        <p:nvSpPr>
          <p:cNvPr id="26" name="Shape 23"/>
          <p:cNvSpPr/>
          <p:nvPr/>
        </p:nvSpPr>
        <p:spPr>
          <a:xfrm>
            <a:off x="8076895" y="1886407"/>
            <a:ext cx="3581705" cy="2553005"/>
          </a:xfrm>
          <a:prstGeom prst="roundRect">
            <a:avLst>
              <a:gd name="adj" fmla="val 3582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48802" y="2038198"/>
            <a:ext cx="381305" cy="209398"/>
          </a:xfrm>
          <a:prstGeom prst="roundRect">
            <a:avLst>
              <a:gd name="adj" fmla="val 52402"/>
            </a:avLst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8248802" y="2038198"/>
            <a:ext cx="381305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750" dirty="0"/>
          </a:p>
        </p:txBody>
      </p:sp>
      <p:sp>
        <p:nvSpPr>
          <p:cNvPr id="29" name="Text 26"/>
          <p:cNvSpPr/>
          <p:nvPr/>
        </p:nvSpPr>
        <p:spPr>
          <a:xfrm>
            <a:off x="8725205" y="2038198"/>
            <a:ext cx="2762402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RTM v1</a:t>
            </a:r>
            <a:endParaRPr lang="en-US" sz="1200" dirty="0"/>
          </a:p>
        </p:txBody>
      </p:sp>
      <p:sp>
        <p:nvSpPr>
          <p:cNvPr id="30" name="Shape 27"/>
          <p:cNvSpPr/>
          <p:nvPr/>
        </p:nvSpPr>
        <p:spPr>
          <a:xfrm>
            <a:off x="8248802" y="2343607"/>
            <a:ext cx="3238805" cy="1447495"/>
          </a:xfrm>
          <a:prstGeom prst="roundRect">
            <a:avLst>
              <a:gd name="adj" fmla="val 3790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8382305" y="2457907"/>
            <a:ext cx="2971800" cy="12380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55000"/>
              </a:lnSpc>
              <a:buNone/>
            </a:pPr>
            <a:r>
              <a:rPr lang="en-US" sz="800" b="1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M4-ShopFast-RTM.xlsx
</a:t>
            </a:r>
            <a:r>
              <a:rPr lang="en-US" sz="800" dirty="0">
                <a:solidFill>
                  <a:srgbClr val="33414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├─ Req ID · summary · risk
├─ Test case IDs · technique
├─ run status · defect IDs
└─ coverage cell · gap list</a:t>
            </a:r>
            <a:endParaRPr lang="en-US" sz="800" dirty="0"/>
          </a:p>
        </p:txBody>
      </p:sp>
      <p:sp>
        <p:nvSpPr>
          <p:cNvPr id="32" name="Text 29"/>
          <p:cNvSpPr/>
          <p:nvPr/>
        </p:nvSpPr>
        <p:spPr>
          <a:xfrm>
            <a:off x="8248802" y="3905402"/>
            <a:ext cx="3238805" cy="4005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same file is reopened in Modules 6, 7 and 8.</a:t>
            </a:r>
            <a:endParaRPr lang="en-US" sz="800" dirty="0"/>
          </a:p>
        </p:txBody>
      </p:sp>
      <p:sp>
        <p:nvSpPr>
          <p:cNvPr id="33" name="Shape 30"/>
          <p:cNvSpPr/>
          <p:nvPr/>
        </p:nvSpPr>
        <p:spPr>
          <a:xfrm>
            <a:off x="533095" y="4610405"/>
            <a:ext cx="5486400" cy="1047902"/>
          </a:xfrm>
          <a:prstGeom prst="roundRect">
            <a:avLst>
              <a:gd name="adj" fmla="val 8726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24205" y="4743907"/>
            <a:ext cx="51050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KRISA CROSS-REFERENCE FOR THESE ARTIFACTS</a:t>
            </a:r>
            <a:endParaRPr lang="en-US" sz="750" dirty="0"/>
          </a:p>
        </p:txBody>
      </p:sp>
      <p:sp>
        <p:nvSpPr>
          <p:cNvPr id="35" name="Text 32"/>
          <p:cNvSpPr/>
          <p:nvPr/>
        </p:nvSpPr>
        <p:spPr>
          <a:xfrm>
            <a:off x="724205" y="4972507"/>
            <a:ext cx="5105095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Plan to </a:t>
            </a:r>
            <a:r>
              <a:rPr lang="en-US" sz="100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3"/>
              </a:rPr>
              <a:t>D12</a:t>
            </a:r>
            <a:r>
              <a:rPr lang="en-US" sz="100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Master Test Plan (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4"/>
              </a:rPr>
              <a:t>Ch.6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). Test cases and the RTM support the 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5"/>
              </a:rPr>
              <a:t>D11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System Test Report (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6"/>
              </a:rPr>
              <a:t>Ch.5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) and feed the Acceptance Test Report (F5.6).</a:t>
            </a:r>
            <a:endParaRPr lang="en-US" sz="1000" dirty="0"/>
          </a:p>
        </p:txBody>
      </p:sp>
      <p:sp>
        <p:nvSpPr>
          <p:cNvPr id="36" name="Shape 33"/>
          <p:cNvSpPr/>
          <p:nvPr/>
        </p:nvSpPr>
        <p:spPr>
          <a:xfrm>
            <a:off x="6172200" y="4610405"/>
            <a:ext cx="5486400" cy="1047902"/>
          </a:xfrm>
          <a:prstGeom prst="roundRect">
            <a:avLst>
              <a:gd name="adj" fmla="val 8726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362395" y="4743907"/>
            <a:ext cx="51050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RULE OF USE</a:t>
            </a:r>
            <a:endParaRPr lang="en-US" sz="750" dirty="0"/>
          </a:p>
        </p:txBody>
      </p:sp>
      <p:sp>
        <p:nvSpPr>
          <p:cNvPr id="38" name="Text 35"/>
          <p:cNvSpPr/>
          <p:nvPr/>
        </p:nvSpPr>
        <p:spPr>
          <a:xfrm>
            <a:off x="6362395" y="4972507"/>
            <a:ext cx="5105095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These samples are written for ShopFast. Take the column structure and ID conventions back to your agency; the content must come from your own system SRS.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Six pitfalls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Peer review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22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TRAINERS SEE IN EVERY RUN OF THIS WORKSHOP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Six pitfalls that make a test suite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look complete but hollow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533095" y="1943100"/>
            <a:ext cx="3581705" cy="17145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05002" y="2095805"/>
            <a:ext cx="3238805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B4442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01 · Happy path only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705002" y="2381098"/>
            <a:ext cx="3238805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Eighteen cases, all valid input. Real users type odd characters and hit the back button.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705002" y="3200400"/>
            <a:ext cx="3238805" cy="304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Fix: at least 30% negative cases.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4304995" y="1943100"/>
            <a:ext cx="3581705" cy="17145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476902" y="2095805"/>
            <a:ext cx="3238805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B4442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02 · Vague expectations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4476902" y="2381098"/>
            <a:ext cx="3238805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system should work. Nobody can prove that failed, so the case never finds anything.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4476902" y="3200400"/>
            <a:ext cx="3238805" cy="304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Fix: name the exact message, value or screen.</a:t>
            </a:r>
            <a:endParaRPr lang="en-US" sz="800" dirty="0"/>
          </a:p>
        </p:txBody>
      </p:sp>
      <p:sp>
        <p:nvSpPr>
          <p:cNvPr id="20" name="Shape 17"/>
          <p:cNvSpPr/>
          <p:nvPr/>
        </p:nvSpPr>
        <p:spPr>
          <a:xfrm>
            <a:off x="8076895" y="1943100"/>
            <a:ext cx="3581705" cy="17145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248802" y="2095805"/>
            <a:ext cx="3238805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B4442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03 · Chained cases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8248802" y="2381098"/>
            <a:ext cx="3238805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TC-007 only runs if TC-006 passed first. One early failure wipes out half your run.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8248802" y="3200400"/>
            <a:ext cx="3238805" cy="304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Fix: every case sets up its own precondition.</a:t>
            </a:r>
            <a:endParaRPr lang="en-US" sz="800" dirty="0"/>
          </a:p>
        </p:txBody>
      </p:sp>
      <p:sp>
        <p:nvSpPr>
          <p:cNvPr id="24" name="Shape 21"/>
          <p:cNvSpPr/>
          <p:nvPr/>
        </p:nvSpPr>
        <p:spPr>
          <a:xfrm>
            <a:off x="533095" y="3847795"/>
            <a:ext cx="3581705" cy="17145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05002" y="4000500"/>
            <a:ext cx="3238805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B4442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04 · Missed boundaries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705002" y="4286707"/>
            <a:ext cx="3238805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Testing 5 and 50 but never 1, 10 </a:t>
            </a: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 11, exactly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where a developer typed &lt; instead of ≤.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705002" y="5105095"/>
            <a:ext cx="3238805" cy="304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Fix: every range </a:t>
            </a:r>
            <a:r>
              <a:rPr lang="en-US" sz="80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contributes 4-6 </a:t>
            </a: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cases.</a:t>
            </a:r>
            <a:endParaRPr lang="en-US" sz="800" dirty="0"/>
          </a:p>
        </p:txBody>
      </p:sp>
      <p:sp>
        <p:nvSpPr>
          <p:cNvPr id="28" name="Shape 25"/>
          <p:cNvSpPr/>
          <p:nvPr/>
        </p:nvSpPr>
        <p:spPr>
          <a:xfrm>
            <a:off x="4304995" y="3847795"/>
            <a:ext cx="3581705" cy="17145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4476902" y="4000500"/>
            <a:ext cx="3238805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B4442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05 · Testing the implementation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4476902" y="4286707"/>
            <a:ext cx="3238805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 the orders table has status = 2. When the database is refactored the test breaks even though behaviour is correct.</a:t>
            </a:r>
            <a:endParaRPr lang="en-US" sz="950" dirty="0"/>
          </a:p>
        </p:txBody>
      </p:sp>
      <p:sp>
        <p:nvSpPr>
          <p:cNvPr id="31" name="Text 28"/>
          <p:cNvSpPr/>
          <p:nvPr/>
        </p:nvSpPr>
        <p:spPr>
          <a:xfrm>
            <a:off x="4476902" y="5105095"/>
            <a:ext cx="3238805" cy="304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Fix: assert what the user can see.</a:t>
            </a:r>
            <a:endParaRPr lang="en-US" sz="800" dirty="0"/>
          </a:p>
        </p:txBody>
      </p:sp>
      <p:sp>
        <p:nvSpPr>
          <p:cNvPr id="32" name="Shape 29"/>
          <p:cNvSpPr/>
          <p:nvPr/>
        </p:nvSpPr>
        <p:spPr>
          <a:xfrm>
            <a:off x="8076895" y="3847795"/>
            <a:ext cx="3581705" cy="17145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8248802" y="4000500"/>
            <a:ext cx="3238805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B4442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06 · RTM written on the last day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8248802" y="4286707"/>
            <a:ext cx="3238805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Filled in backwards to pass the audit. It never reveals a gap because it was built from the cases that already exist.</a:t>
            </a:r>
            <a:endParaRPr lang="en-US" sz="950" dirty="0"/>
          </a:p>
        </p:txBody>
      </p:sp>
      <p:sp>
        <p:nvSpPr>
          <p:cNvPr id="35" name="Text 32"/>
          <p:cNvSpPr/>
          <p:nvPr/>
        </p:nvSpPr>
        <p:spPr>
          <a:xfrm>
            <a:off x="8248802" y="5105095"/>
            <a:ext cx="3238805" cy="304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Fix: update the RTM on the same day.</a:t>
            </a:r>
            <a:endParaRPr lang="en-US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Assessment &amp; handoff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16:55 - 17:00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23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THIS MODULE IS ASSESSED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artifact is </a:t>
            </a:r>
            <a:r>
              <a:rPr lang="en-US" sz="2200" b="1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assessment, </a:t>
            </a:r>
            <a:r>
              <a:rPr lang="en-US" sz="2200" b="1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there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is no exam</a:t>
            </a:r>
            <a:endParaRPr lang="en-US" sz="22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101467"/>
              </p:ext>
            </p:extLst>
          </p:nvPr>
        </p:nvGraphicFramePr>
        <p:xfrm>
          <a:off x="533095" y="1943100"/>
          <a:ext cx="6667805" cy="914400"/>
        </p:xfrm>
        <a:graphic>
          <a:graphicData uri="http://schemas.openxmlformats.org/drawingml/2006/table">
            <a:tbl>
              <a:tblPr/>
              <a:tblGrid>
                <a:gridCol w="1904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0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22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879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Criterion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Adequate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750" b="1" kern="0" spc="100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Strong</a:t>
                      </a:r>
                      <a:endParaRPr lang="en-US" sz="7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88900" marR="88900" marT="50800" marB="508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79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Case count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15 cases written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>
                          <a:solidFill>
                            <a:srgbClr val="1C4C39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18-20</a:t>
                      </a:r>
                      <a:r>
                        <a:rPr lang="en-US" sz="950" b="1" dirty="0">
                          <a:solidFill>
                            <a:srgbClr val="1C4C39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, no duplicates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879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Technique spread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EP + BVA only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1C4C39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All four techniques used and named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79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Negative cases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3 cases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1C4C39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≥ 5, including a rejected transition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79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Runnability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Reviewer </a:t>
                      </a:r>
                      <a:r>
                        <a:rPr lang="en-US" sz="95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asks 1-2 </a:t>
                      </a: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questions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1C4C39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Reviewer runs the case with no questions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795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Traceability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26313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Most cases have a Req ID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1C4C39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100% mapped + coverage computed + gaps stated</a:t>
                      </a:r>
                      <a:endParaRPr lang="en-US" sz="9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88900" marR="88900" marT="63500" marB="63500" anchor="ctr">
                    <a:lnL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" name="Shape 9"/>
          <p:cNvSpPr/>
          <p:nvPr/>
        </p:nvSpPr>
        <p:spPr>
          <a:xfrm>
            <a:off x="7429500" y="1943100"/>
            <a:ext cx="4229100" cy="1257300"/>
          </a:xfrm>
          <a:prstGeom prst="roundRect">
            <a:avLst>
              <a:gd name="adj" fmla="val 7273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7601407" y="2076602"/>
            <a:ext cx="390540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EXIT TICKET, WRITE </a:t>
            </a: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IT ON A STICKY NOTE</a:t>
            </a:r>
            <a:endParaRPr lang="en-US" sz="750" dirty="0"/>
          </a:p>
        </p:txBody>
      </p:sp>
      <p:sp>
        <p:nvSpPr>
          <p:cNvPr id="15" name="Text 11"/>
          <p:cNvSpPr/>
          <p:nvPr/>
        </p:nvSpPr>
        <p:spPr>
          <a:xfrm>
            <a:off x="7601407" y="2324405"/>
            <a:ext cx="3905402" cy="7616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requirement you could not test, and why.</a:t>
            </a:r>
            <a:endParaRPr lang="en-US" sz="100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bug you expect your cases to find tomorrow.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7429500" y="3353105"/>
            <a:ext cx="4229100" cy="1123798"/>
          </a:xfrm>
          <a:prstGeom prst="roundRect">
            <a:avLst>
              <a:gd name="adj" fmla="val 8137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7601407" y="3486607"/>
            <a:ext cx="390540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HAPPENS TOMORROW MORNING</a:t>
            </a:r>
            <a:endParaRPr lang="en-US" sz="750" dirty="0"/>
          </a:p>
        </p:txBody>
      </p:sp>
      <p:sp>
        <p:nvSpPr>
          <p:cNvPr id="18" name="Text 14"/>
          <p:cNvSpPr/>
          <p:nvPr/>
        </p:nvSpPr>
        <p:spPr>
          <a:xfrm>
            <a:off x="7601407" y="3715207"/>
            <a:ext cx="3905402" cy="6291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5 takes two of your cases and automates them in 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3"/>
              </a:rPr>
              <a:t>Playwright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and 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4"/>
              </a:rPr>
              <a:t>Postman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. Poorly written cases show up immediately.</a:t>
            </a:r>
            <a:endParaRPr lang="en-US" sz="1000" dirty="0"/>
          </a:p>
        </p:txBody>
      </p:sp>
      <p:sp>
        <p:nvSpPr>
          <p:cNvPr id="19" name="Shape 15"/>
          <p:cNvSpPr/>
          <p:nvPr/>
        </p:nvSpPr>
        <p:spPr>
          <a:xfrm>
            <a:off x="7429500" y="4629607"/>
            <a:ext cx="4229100" cy="1028700"/>
          </a:xfrm>
          <a:prstGeom prst="roundRect">
            <a:avLst>
              <a:gd name="adj" fmla="val 8889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7601407" y="4762195"/>
            <a:ext cx="3905402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TAKE HOME TONIGHT</a:t>
            </a:r>
            <a:endParaRPr lang="en-US" sz="750" dirty="0"/>
          </a:p>
        </p:txBody>
      </p:sp>
      <p:sp>
        <p:nvSpPr>
          <p:cNvPr id="21" name="Text 17"/>
          <p:cNvSpPr/>
          <p:nvPr/>
        </p:nvSpPr>
        <p:spPr>
          <a:xfrm>
            <a:off x="7601407" y="4990795"/>
            <a:ext cx="3905402" cy="5907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test case sheet, RTM v1 and the 2-page </a:t>
            </a:r>
            <a:r>
              <a:rPr lang="en-US" sz="80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Test Plan, keep </a:t>
            </a: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them in the team folder. Modules 6, 7 and 8 start by opening the same files.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Visual recap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Module 4 · one page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24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MODULE 4 ON ONE PAGE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From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six sentences</a:t>
            </a: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of requirements to evidence of coverage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533095" y="2018995"/>
            <a:ext cx="1981505" cy="148590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05002" y="2152498"/>
            <a:ext cx="16386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b="1" kern="0" spc="120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685800" y="2266798"/>
            <a:ext cx="1676095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30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</a:t>
            </a:r>
            <a:endParaRPr lang="en-US" sz="3000" dirty="0"/>
          </a:p>
        </p:txBody>
      </p:sp>
      <p:sp>
        <p:nvSpPr>
          <p:cNvPr id="15" name="Text 12"/>
          <p:cNvSpPr/>
          <p:nvPr/>
        </p:nvSpPr>
        <p:spPr>
          <a:xfrm>
            <a:off x="705002" y="2933395"/>
            <a:ext cx="16386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checkout requirements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705002" y="3143707"/>
            <a:ext cx="163860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SRS + Module 3 risk</a:t>
            </a:r>
            <a:endParaRPr lang="en-US" sz="750" dirty="0"/>
          </a:p>
        </p:txBody>
      </p:sp>
      <p:sp>
        <p:nvSpPr>
          <p:cNvPr id="17" name="Shape 14"/>
          <p:cNvSpPr/>
          <p:nvPr/>
        </p:nvSpPr>
        <p:spPr>
          <a:xfrm>
            <a:off x="2533802" y="2743200"/>
            <a:ext cx="209398" cy="0"/>
          </a:xfrm>
          <a:prstGeom prst="line">
            <a:avLst/>
          </a:prstGeom>
          <a:noFill/>
          <a:ln w="19050">
            <a:solidFill>
              <a:srgbClr val="C3CEDC"/>
            </a:solidFill>
            <a:prstDash val="solid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2781605" y="2018995"/>
            <a:ext cx="1981505" cy="148590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2952598" y="2152498"/>
            <a:ext cx="16386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b="1" kern="0" spc="12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TECHNIQUE</a:t>
            </a: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2933395" y="2266798"/>
            <a:ext cx="1676095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30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3000" dirty="0"/>
          </a:p>
        </p:txBody>
      </p:sp>
      <p:sp>
        <p:nvSpPr>
          <p:cNvPr id="21" name="Text 18"/>
          <p:cNvSpPr/>
          <p:nvPr/>
        </p:nvSpPr>
        <p:spPr>
          <a:xfrm>
            <a:off x="2952598" y="2933395"/>
            <a:ext cx="16386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EP · BVA · DT · ST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2952598" y="3143707"/>
            <a:ext cx="163860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chosen by requirement shape</a:t>
            </a:r>
            <a:endParaRPr lang="en-US" sz="750" dirty="0"/>
          </a:p>
        </p:txBody>
      </p:sp>
      <p:sp>
        <p:nvSpPr>
          <p:cNvPr id="23" name="Shape 20"/>
          <p:cNvSpPr/>
          <p:nvPr/>
        </p:nvSpPr>
        <p:spPr>
          <a:xfrm>
            <a:off x="4781398" y="2743200"/>
            <a:ext cx="209398" cy="0"/>
          </a:xfrm>
          <a:prstGeom prst="line">
            <a:avLst/>
          </a:prstGeom>
          <a:noFill/>
          <a:ln w="19050">
            <a:solidFill>
              <a:srgbClr val="C3CEDC"/>
            </a:solidFill>
            <a:prstDash val="solid"/>
            <a:tailEnd type="triangle"/>
          </a:ln>
        </p:spPr>
      </p:sp>
      <p:sp>
        <p:nvSpPr>
          <p:cNvPr id="24" name="Shape 21"/>
          <p:cNvSpPr/>
          <p:nvPr/>
        </p:nvSpPr>
        <p:spPr>
          <a:xfrm>
            <a:off x="5029200" y="2018995"/>
            <a:ext cx="1981505" cy="1485900"/>
          </a:xfrm>
          <a:prstGeom prst="roundRect">
            <a:avLst>
              <a:gd name="adj" fmla="val 6154"/>
            </a:avLst>
          </a:prstGeom>
          <a:solidFill>
            <a:srgbClr val="EAF6F0"/>
          </a:solidFill>
          <a:ln w="19050">
            <a:solidFill>
              <a:srgbClr val="26805A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201107" y="2152498"/>
            <a:ext cx="16386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b="1" kern="0" spc="12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DESIGNED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5181905" y="2266798"/>
            <a:ext cx="1676095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3000" b="1" dirty="0">
                <a:solidFill>
                  <a:srgbClr val="1C4C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</a:t>
            </a:r>
            <a:endParaRPr lang="en-US" sz="3000" dirty="0"/>
          </a:p>
        </p:txBody>
      </p:sp>
      <p:sp>
        <p:nvSpPr>
          <p:cNvPr id="27" name="Text 24"/>
          <p:cNvSpPr/>
          <p:nvPr/>
        </p:nvSpPr>
        <p:spPr>
          <a:xfrm>
            <a:off x="5201107" y="2933395"/>
            <a:ext cx="16386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runnable cases</a:t>
            </a:r>
            <a:endParaRPr lang="en-US" sz="950" dirty="0"/>
          </a:p>
        </p:txBody>
      </p:sp>
      <p:sp>
        <p:nvSpPr>
          <p:cNvPr id="28" name="Text 25"/>
          <p:cNvSpPr/>
          <p:nvPr/>
        </p:nvSpPr>
        <p:spPr>
          <a:xfrm>
            <a:off x="5201107" y="3143707"/>
            <a:ext cx="163860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5+ negative · all with IDs</a:t>
            </a:r>
            <a:endParaRPr lang="en-US" sz="750" dirty="0"/>
          </a:p>
        </p:txBody>
      </p:sp>
      <p:sp>
        <p:nvSpPr>
          <p:cNvPr id="29" name="Shape 26"/>
          <p:cNvSpPr/>
          <p:nvPr/>
        </p:nvSpPr>
        <p:spPr>
          <a:xfrm>
            <a:off x="7029907" y="2743200"/>
            <a:ext cx="209398" cy="0"/>
          </a:xfrm>
          <a:prstGeom prst="line">
            <a:avLst/>
          </a:prstGeom>
          <a:noFill/>
          <a:ln w="19050">
            <a:solidFill>
              <a:srgbClr val="C3CEDC"/>
            </a:solidFill>
            <a:prstDash val="solid"/>
            <a:tailEnd type="triangle"/>
          </a:ln>
        </p:spPr>
      </p:sp>
      <p:sp>
        <p:nvSpPr>
          <p:cNvPr id="30" name="Shape 27"/>
          <p:cNvSpPr/>
          <p:nvPr/>
        </p:nvSpPr>
        <p:spPr>
          <a:xfrm>
            <a:off x="7276795" y="2018995"/>
            <a:ext cx="1981505" cy="148590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448702" y="2152498"/>
            <a:ext cx="16386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b="1" kern="0" spc="12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TRACED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7429500" y="2266798"/>
            <a:ext cx="1676095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30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3000" dirty="0"/>
          </a:p>
        </p:txBody>
      </p:sp>
      <p:sp>
        <p:nvSpPr>
          <p:cNvPr id="33" name="Text 30"/>
          <p:cNvSpPr/>
          <p:nvPr/>
        </p:nvSpPr>
        <p:spPr>
          <a:xfrm>
            <a:off x="7448702" y="2933395"/>
            <a:ext cx="16386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RTM v1</a:t>
            </a:r>
            <a:endParaRPr lang="en-US" sz="950" dirty="0"/>
          </a:p>
        </p:txBody>
      </p:sp>
      <p:sp>
        <p:nvSpPr>
          <p:cNvPr id="34" name="Text 31"/>
          <p:cNvSpPr/>
          <p:nvPr/>
        </p:nvSpPr>
        <p:spPr>
          <a:xfrm>
            <a:off x="7448702" y="3143707"/>
            <a:ext cx="163860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forward + backward</a:t>
            </a:r>
            <a:endParaRPr lang="en-US" sz="750" dirty="0"/>
          </a:p>
        </p:txBody>
      </p:sp>
      <p:sp>
        <p:nvSpPr>
          <p:cNvPr id="35" name="Shape 32"/>
          <p:cNvSpPr/>
          <p:nvPr/>
        </p:nvSpPr>
        <p:spPr>
          <a:xfrm>
            <a:off x="9277502" y="2743200"/>
            <a:ext cx="209398" cy="0"/>
          </a:xfrm>
          <a:prstGeom prst="line">
            <a:avLst/>
          </a:prstGeom>
          <a:noFill/>
          <a:ln w="19050">
            <a:solidFill>
              <a:srgbClr val="C3CEDC"/>
            </a:solidFill>
            <a:prstDash val="solid"/>
            <a:tailEnd type="triangle"/>
          </a:ln>
        </p:spPr>
      </p:sp>
      <p:sp>
        <p:nvSpPr>
          <p:cNvPr id="36" name="Shape 33"/>
          <p:cNvSpPr/>
          <p:nvPr/>
        </p:nvSpPr>
        <p:spPr>
          <a:xfrm>
            <a:off x="9525305" y="2018995"/>
            <a:ext cx="1981505" cy="1485900"/>
          </a:xfrm>
          <a:prstGeom prst="roundRect">
            <a:avLst>
              <a:gd name="adj" fmla="val 6154"/>
            </a:avLst>
          </a:prstGeom>
          <a:solidFill>
            <a:srgbClr val="0F1620"/>
          </a:solidFill>
          <a:ln w="9525">
            <a:solidFill>
              <a:srgbClr val="0F1620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9696298" y="2152498"/>
            <a:ext cx="16386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b="1" kern="0" spc="120" dirty="0">
                <a:solidFill>
                  <a:srgbClr val="7FD6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PROVEN</a:t>
            </a:r>
            <a:endParaRPr lang="en-US" sz="750" dirty="0"/>
          </a:p>
        </p:txBody>
      </p:sp>
      <p:sp>
        <p:nvSpPr>
          <p:cNvPr id="38" name="Text 35"/>
          <p:cNvSpPr/>
          <p:nvPr/>
        </p:nvSpPr>
        <p:spPr>
          <a:xfrm>
            <a:off x="9677095" y="2266798"/>
            <a:ext cx="1676095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83%</a:t>
            </a:r>
            <a:endParaRPr lang="en-US" sz="3000" dirty="0"/>
          </a:p>
        </p:txBody>
      </p:sp>
      <p:sp>
        <p:nvSpPr>
          <p:cNvPr id="39" name="Text 36"/>
          <p:cNvSpPr/>
          <p:nvPr/>
        </p:nvSpPr>
        <p:spPr>
          <a:xfrm>
            <a:off x="9696298" y="2933395"/>
            <a:ext cx="16386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DFE8F5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requirement coverage</a:t>
            </a:r>
            <a:endParaRPr lang="en-US" sz="950" dirty="0"/>
          </a:p>
        </p:txBody>
      </p:sp>
      <p:sp>
        <p:nvSpPr>
          <p:cNvPr id="40" name="Text 37"/>
          <p:cNvSpPr/>
          <p:nvPr/>
        </p:nvSpPr>
        <p:spPr>
          <a:xfrm>
            <a:off x="9696298" y="3143707"/>
            <a:ext cx="163860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50" dirty="0">
                <a:solidFill>
                  <a:srgbClr val="8FA6C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+ 1 recorded gap</a:t>
            </a:r>
            <a:endParaRPr lang="en-US" sz="750" dirty="0"/>
          </a:p>
        </p:txBody>
      </p:sp>
      <p:sp>
        <p:nvSpPr>
          <p:cNvPr id="41" name="Shape 38"/>
          <p:cNvSpPr/>
          <p:nvPr/>
        </p:nvSpPr>
        <p:spPr>
          <a:xfrm>
            <a:off x="533095" y="3791102"/>
            <a:ext cx="11125505" cy="609905"/>
          </a:xfrm>
          <a:prstGeom prst="roundRect">
            <a:avLst>
              <a:gd name="adj" fmla="val 14992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724205" y="3905402"/>
            <a:ext cx="107442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2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EVERY ARTIFACT </a:t>
            </a:r>
            <a:r>
              <a:rPr lang="en-US" sz="750" kern="0" spc="12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IS REUSED, MODULE </a:t>
            </a:r>
            <a:r>
              <a:rPr lang="en-US" sz="750" kern="0" spc="12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 DOES NOT END HERE</a:t>
            </a:r>
            <a:endParaRPr lang="en-US" sz="750" dirty="0"/>
          </a:p>
        </p:txBody>
      </p:sp>
      <p:sp>
        <p:nvSpPr>
          <p:cNvPr id="43" name="Text 40"/>
          <p:cNvSpPr/>
          <p:nvPr/>
        </p:nvSpPr>
        <p:spPr>
          <a:xfrm>
            <a:off x="724205" y="4114800"/>
            <a:ext cx="2628900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5 automates the cases</a:t>
            </a:r>
            <a:endParaRPr lang="en-US" sz="950" dirty="0"/>
          </a:p>
        </p:txBody>
      </p:sp>
      <p:sp>
        <p:nvSpPr>
          <p:cNvPr id="44" name="Text 41"/>
          <p:cNvSpPr/>
          <p:nvPr/>
        </p:nvSpPr>
        <p:spPr>
          <a:xfrm>
            <a:off x="3467405" y="4114800"/>
            <a:ext cx="2628900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6 logs defects against them</a:t>
            </a:r>
            <a:endParaRPr lang="en-US" sz="950" dirty="0"/>
          </a:p>
        </p:txBody>
      </p:sp>
      <p:sp>
        <p:nvSpPr>
          <p:cNvPr id="45" name="Text 42"/>
          <p:cNvSpPr/>
          <p:nvPr/>
        </p:nvSpPr>
        <p:spPr>
          <a:xfrm>
            <a:off x="6210605" y="4114800"/>
            <a:ext cx="2628900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7 audits the evidence</a:t>
            </a:r>
            <a:endParaRPr lang="en-US" sz="950" dirty="0"/>
          </a:p>
        </p:txBody>
      </p:sp>
      <p:sp>
        <p:nvSpPr>
          <p:cNvPr id="46" name="Text 43"/>
          <p:cNvSpPr/>
          <p:nvPr/>
        </p:nvSpPr>
        <p:spPr>
          <a:xfrm>
            <a:off x="8953805" y="4114800"/>
            <a:ext cx="2628900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8 scopes regression</a:t>
            </a:r>
            <a:endParaRPr lang="en-US" sz="950" dirty="0"/>
          </a:p>
        </p:txBody>
      </p:sp>
      <p:sp>
        <p:nvSpPr>
          <p:cNvPr id="47" name="Text 44"/>
          <p:cNvSpPr/>
          <p:nvPr/>
        </p:nvSpPr>
        <p:spPr>
          <a:xfrm>
            <a:off x="533095" y="4629607"/>
            <a:ext cx="111255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KRISA: </a:t>
            </a:r>
            <a:r>
              <a:rPr lang="en-US" sz="80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Test Plan to </a:t>
            </a:r>
            <a:r>
              <a:rPr lang="en-US" sz="80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hlinkClick r:id="rId3"/>
              </a:rPr>
              <a:t>D12</a:t>
            </a:r>
            <a:r>
              <a:rPr lang="en-US" sz="80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Master Test Plan (</a:t>
            </a: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hlinkClick r:id="rId4"/>
              </a:rPr>
              <a:t>Ch.6</a:t>
            </a: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 · cases + RTM support </a:t>
            </a: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hlinkClick r:id="rId5"/>
              </a:rPr>
              <a:t>D11</a:t>
            </a: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System Test Report (</a:t>
            </a: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hlinkClick r:id="rId6"/>
              </a:rPr>
              <a:t>Ch.5</a:t>
            </a: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 and the Acceptance Test Report (F5.6)</a:t>
            </a:r>
            <a:endParaRPr lang="en-US" sz="800" dirty="0"/>
          </a:p>
        </p:txBody>
      </p:sp>
      <p:sp>
        <p:nvSpPr>
          <p:cNvPr id="48" name="Text 45"/>
          <p:cNvSpPr/>
          <p:nvPr/>
        </p:nvSpPr>
        <p:spPr>
          <a:xfrm>
            <a:off x="533095" y="4858207"/>
            <a:ext cx="1112550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Techniques: ISO/IEC/IEEE 29119-4 (test techniques) · </a:t>
            </a: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hlinkClick r:id="rId7"/>
              </a:rPr>
              <a:t>ISTQB</a:t>
            </a: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Foundation Level</a:t>
            </a:r>
            <a:endParaRPr lang="en-US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References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Sources &amp; standards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25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SOURCES TO READ AFTER THE WORKSHOP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References and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standards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533095" y="1886407"/>
            <a:ext cx="5486400" cy="2210105"/>
          </a:xfrm>
          <a:prstGeom prst="roundRect">
            <a:avLst>
              <a:gd name="adj" fmla="val 4137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24205" y="2057400"/>
            <a:ext cx="571500" cy="209398"/>
          </a:xfrm>
          <a:prstGeom prst="roundRect">
            <a:avLst>
              <a:gd name="adj" fmla="val 52402"/>
            </a:avLst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24205" y="2057400"/>
            <a:ext cx="571500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JDN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1390802" y="2057400"/>
            <a:ext cx="3810305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Malaysian public sector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724205" y="2381098"/>
            <a:ext cx="5105095" cy="11622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KRISA, Public-Sector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Application Engineering,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3"/>
              </a:rPr>
              <a:t>Ch.6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Acceptance Testing (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4"/>
              </a:rPr>
              <a:t>D12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Master Test Plan; processes F5.1</a:t>
            </a: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, F5.3-F5.6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).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Public-Sector Software Quality </a:t>
            </a: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Assurance Portal, </a:t>
            </a: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5"/>
              </a:rPr>
              <a:t>sqa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5"/>
              </a:rPr>
              <a:t>.jdn.gov.my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6"/>
              </a:rPr>
              <a:t>PPrISA</a:t>
            </a: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, Public-Sector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ICT Project Management guideline.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724205" y="3638398"/>
            <a:ext cx="510509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KRISA 2.0 is Beta 2026; deliverable numbering is still being refined. Confirm which version your agency uses.</a:t>
            </a:r>
            <a:endParaRPr lang="en-US" sz="800" dirty="0"/>
          </a:p>
        </p:txBody>
      </p:sp>
      <p:sp>
        <p:nvSpPr>
          <p:cNvPr id="18" name="Shape 15"/>
          <p:cNvSpPr/>
          <p:nvPr/>
        </p:nvSpPr>
        <p:spPr>
          <a:xfrm>
            <a:off x="6172200" y="1886407"/>
            <a:ext cx="5486400" cy="2210105"/>
          </a:xfrm>
          <a:prstGeom prst="roundRect">
            <a:avLst>
              <a:gd name="adj" fmla="val 4137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362395" y="2057400"/>
            <a:ext cx="1028700" cy="209398"/>
          </a:xfrm>
          <a:prstGeom prst="roundRect">
            <a:avLst>
              <a:gd name="adj" fmla="val 52402"/>
            </a:avLst>
          </a:prstGeom>
          <a:solidFill>
            <a:srgbClr val="FFFFFF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62395" y="2057400"/>
            <a:ext cx="1028700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INTERNATIONAL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7505395" y="2057400"/>
            <a:ext cx="3810305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Testing standards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62395" y="2381098"/>
            <a:ext cx="5105095" cy="1524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ISO/IEC/</a:t>
            </a: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IEEE 29119, software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testing standards series; Part 3 test documentation, Part 4 test techniques.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7"/>
              </a:rPr>
              <a:t>ISTQB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Certified Tester </a:t>
            </a: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Foundation Level, the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official syllabus for EP, BVA, decision tables and state transition.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ISO/</a:t>
            </a: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IEC 25010, product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quality model; the source for non-functional requirements tested in PAT.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533095" y="4248302"/>
            <a:ext cx="5486400" cy="1410005"/>
          </a:xfrm>
          <a:prstGeom prst="roundRect">
            <a:avLst>
              <a:gd name="adj" fmla="val 6485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4205" y="4381805"/>
            <a:ext cx="51050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MODULE FILES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724205" y="4610405"/>
            <a:ext cx="510509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950" dirty="0">
                <a:solidFill>
                  <a:srgbClr val="33414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M4-ShopFast-TestPlan.md</a:t>
            </a:r>
            <a:endParaRPr lang="en-US" sz="950" dirty="0"/>
          </a:p>
          <a:p>
            <a:pPr marL="0" indent="0" algn="l">
              <a:lnSpc>
                <a:spcPct val="150000"/>
              </a:lnSpc>
              <a:buNone/>
            </a:pPr>
            <a:r>
              <a:rPr lang="en-US" sz="950" dirty="0">
                <a:solidFill>
                  <a:srgbClr val="33414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M4-ShopFast-TestCases.xlsx</a:t>
            </a:r>
            <a:endParaRPr lang="en-US" sz="950" dirty="0"/>
          </a:p>
          <a:p>
            <a:pPr marL="0" indent="0" algn="l">
              <a:lnSpc>
                <a:spcPct val="150000"/>
              </a:lnSpc>
              <a:buNone/>
            </a:pPr>
            <a:r>
              <a:rPr lang="en-US" sz="950" dirty="0">
                <a:solidFill>
                  <a:srgbClr val="33414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M4-ShopFast-RTM.xlsx</a:t>
            </a:r>
            <a:endParaRPr lang="en-US" sz="950" dirty="0"/>
          </a:p>
          <a:p>
            <a:pPr marL="0" indent="0" algn="l">
              <a:lnSpc>
                <a:spcPct val="150000"/>
              </a:lnSpc>
              <a:buNone/>
            </a:pPr>
            <a:r>
              <a:rPr lang="en-US" sz="950" dirty="0">
                <a:solidFill>
                  <a:srgbClr val="33414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ShopFast-SRS.md  (from Module 2)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6172200" y="4248302"/>
            <a:ext cx="5486400" cy="1410005"/>
          </a:xfrm>
          <a:prstGeom prst="roundRect">
            <a:avLst>
              <a:gd name="adj" fmla="val 6485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362395" y="4381805"/>
            <a:ext cx="51050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TRAINER</a:t>
            </a:r>
            <a:endParaRPr lang="en-US" sz="750" dirty="0"/>
          </a:p>
        </p:txBody>
      </p:sp>
      <p:sp>
        <p:nvSpPr>
          <p:cNvPr id="28" name="Text 25"/>
          <p:cNvSpPr/>
          <p:nvPr/>
        </p:nvSpPr>
        <p:spPr>
          <a:xfrm>
            <a:off x="6362395" y="4610405"/>
            <a:ext cx="510509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Al-Abrar bin Abdul Wahid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6362395" y="4876495"/>
            <a:ext cx="5105095" cy="304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SQA Trainer · 2-Day Hands-On Workshop · aligned to KRISA (JDN)</a:t>
            </a:r>
            <a:endParaRPr lang="en-US" sz="800" dirty="0"/>
          </a:p>
        </p:txBody>
      </p:sp>
      <p:sp>
        <p:nvSpPr>
          <p:cNvPr id="30" name="Text 27"/>
          <p:cNvSpPr/>
          <p:nvPr/>
        </p:nvSpPr>
        <p:spPr>
          <a:xfrm>
            <a:off x="6362395" y="5219395"/>
            <a:ext cx="51050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hlinkClick r:id="rId8"/>
              </a:rPr>
              <a:t>abrar.abdulwahid@gmail.com</a:t>
            </a:r>
            <a:r>
              <a:rPr lang="en-US" sz="950" b="1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·  +60 13-283 5415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Where this sits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Phase 03 · Verify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THROUGH-LINE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4 is where quality turns from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opinion into evidence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533095" y="1410005"/>
            <a:ext cx="10382098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Modules 2 and 3 produced testable requirements and prioritised risks. Module 4 converts them into concrete </a:t>
            </a:r>
            <a:r>
              <a:rPr lang="en-US" sz="110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cases, and </a:t>
            </a:r>
            <a:r>
              <a:rPr lang="en-US" sz="110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everything after this refers back to them.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33095" y="2229307"/>
            <a:ext cx="1904695" cy="838505"/>
          </a:xfrm>
          <a:prstGeom prst="roundRect">
            <a:avLst>
              <a:gd name="adj" fmla="val 10905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85800" y="2343607"/>
            <a:ext cx="16760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00" b="1" kern="0" spc="100" dirty="0">
                <a:solidFill>
                  <a:srgbClr val="5B5F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· PLAN</a:t>
            </a:r>
            <a:endParaRPr lang="en-US" sz="700" dirty="0"/>
          </a:p>
        </p:txBody>
      </p:sp>
      <p:sp>
        <p:nvSpPr>
          <p:cNvPr id="15" name="Text 12"/>
          <p:cNvSpPr/>
          <p:nvPr/>
        </p:nvSpPr>
        <p:spPr>
          <a:xfrm>
            <a:off x="685800" y="2533802"/>
            <a:ext cx="16760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b="1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Modules 1-2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685800" y="2743200"/>
            <a:ext cx="167609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QA Plan · RTM v0</a:t>
            </a:r>
            <a:endParaRPr lang="en-US" sz="750" dirty="0"/>
          </a:p>
        </p:txBody>
      </p:sp>
      <p:sp>
        <p:nvSpPr>
          <p:cNvPr id="17" name="Shape 14"/>
          <p:cNvSpPr/>
          <p:nvPr/>
        </p:nvSpPr>
        <p:spPr>
          <a:xfrm>
            <a:off x="2495398" y="2648102"/>
            <a:ext cx="209398" cy="0"/>
          </a:xfrm>
          <a:prstGeom prst="line">
            <a:avLst/>
          </a:prstGeom>
          <a:noFill/>
          <a:ln w="19050">
            <a:solidFill>
              <a:srgbClr val="C3CEDC"/>
            </a:solidFill>
            <a:prstDash val="solid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2781605" y="2229307"/>
            <a:ext cx="1904695" cy="838505"/>
          </a:xfrm>
          <a:prstGeom prst="roundRect">
            <a:avLst>
              <a:gd name="adj" fmla="val 10905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2933395" y="2343607"/>
            <a:ext cx="16760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00" b="1" kern="0" spc="100" dirty="0">
                <a:solidFill>
                  <a:srgbClr val="1F6F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· BUILD-IN</a:t>
            </a:r>
            <a:endParaRPr lang="en-US" sz="700" dirty="0"/>
          </a:p>
        </p:txBody>
      </p:sp>
      <p:sp>
        <p:nvSpPr>
          <p:cNvPr id="20" name="Text 17"/>
          <p:cNvSpPr/>
          <p:nvPr/>
        </p:nvSpPr>
        <p:spPr>
          <a:xfrm>
            <a:off x="2933395" y="2533802"/>
            <a:ext cx="16760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3</a:t>
            </a:r>
            <a:endParaRPr lang="en-US" sz="1150" dirty="0"/>
          </a:p>
        </p:txBody>
      </p:sp>
      <p:sp>
        <p:nvSpPr>
          <p:cNvPr id="21" name="Text 18"/>
          <p:cNvSpPr/>
          <p:nvPr/>
        </p:nvSpPr>
        <p:spPr>
          <a:xfrm>
            <a:off x="2933395" y="2743200"/>
            <a:ext cx="167609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Risk register · SDS</a:t>
            </a:r>
            <a:endParaRPr lang="en-US" sz="750" dirty="0"/>
          </a:p>
        </p:txBody>
      </p:sp>
      <p:sp>
        <p:nvSpPr>
          <p:cNvPr id="22" name="Shape 19"/>
          <p:cNvSpPr/>
          <p:nvPr/>
        </p:nvSpPr>
        <p:spPr>
          <a:xfrm>
            <a:off x="4743907" y="2648102"/>
            <a:ext cx="209398" cy="0"/>
          </a:xfrm>
          <a:prstGeom prst="line">
            <a:avLst/>
          </a:prstGeom>
          <a:noFill/>
          <a:ln w="19050">
            <a:solidFill>
              <a:srgbClr val="C3CEDC"/>
            </a:solidFill>
            <a:prstDash val="solid"/>
            <a:tailEnd type="triangle"/>
          </a:ln>
        </p:spPr>
      </p:sp>
      <p:sp>
        <p:nvSpPr>
          <p:cNvPr id="23" name="Shape 20"/>
          <p:cNvSpPr/>
          <p:nvPr/>
        </p:nvSpPr>
        <p:spPr>
          <a:xfrm>
            <a:off x="5029200" y="2115007"/>
            <a:ext cx="1981505" cy="1067105"/>
          </a:xfrm>
          <a:prstGeom prst="roundRect">
            <a:avLst>
              <a:gd name="adj" fmla="val 8569"/>
            </a:avLst>
          </a:prstGeom>
          <a:solidFill>
            <a:srgbClr val="EAF6F0"/>
          </a:solidFill>
          <a:ln w="19050">
            <a:solidFill>
              <a:srgbClr val="26805A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5181905" y="2247595"/>
            <a:ext cx="17529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00" b="1" kern="0" spc="10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· VERIFY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5181905" y="2457907"/>
            <a:ext cx="175290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 4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5181905" y="2704795"/>
            <a:ext cx="175290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15-20 </a:t>
            </a:r>
            <a:r>
              <a:rPr lang="en-US" sz="75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cases + RTM</a:t>
            </a:r>
            <a:endParaRPr lang="en-US" sz="750" dirty="0"/>
          </a:p>
        </p:txBody>
      </p:sp>
      <p:sp>
        <p:nvSpPr>
          <p:cNvPr id="27" name="Shape 24"/>
          <p:cNvSpPr/>
          <p:nvPr/>
        </p:nvSpPr>
        <p:spPr>
          <a:xfrm>
            <a:off x="7067398" y="2648102"/>
            <a:ext cx="209398" cy="0"/>
          </a:xfrm>
          <a:prstGeom prst="line">
            <a:avLst/>
          </a:prstGeom>
          <a:noFill/>
          <a:ln w="19050">
            <a:solidFill>
              <a:srgbClr val="26805A"/>
            </a:solidFill>
            <a:prstDash val="solid"/>
            <a:tailEnd type="triangle"/>
          </a:ln>
        </p:spPr>
      </p:sp>
      <p:sp>
        <p:nvSpPr>
          <p:cNvPr id="28" name="Shape 25"/>
          <p:cNvSpPr/>
          <p:nvPr/>
        </p:nvSpPr>
        <p:spPr>
          <a:xfrm>
            <a:off x="7353605" y="2229307"/>
            <a:ext cx="1904695" cy="838505"/>
          </a:xfrm>
          <a:prstGeom prst="roundRect">
            <a:avLst>
              <a:gd name="adj" fmla="val 10905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505395" y="2343607"/>
            <a:ext cx="16760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00" b="1" kern="0" spc="10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· VERIFY</a:t>
            </a:r>
            <a:endParaRPr lang="en-US" sz="700" dirty="0"/>
          </a:p>
        </p:txBody>
      </p:sp>
      <p:sp>
        <p:nvSpPr>
          <p:cNvPr id="30" name="Text 27"/>
          <p:cNvSpPr/>
          <p:nvPr/>
        </p:nvSpPr>
        <p:spPr>
          <a:xfrm>
            <a:off x="7505395" y="2533802"/>
            <a:ext cx="16760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b="1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Modules 5-6</a:t>
            </a:r>
            <a:endParaRPr lang="en-US" sz="1150" dirty="0"/>
          </a:p>
        </p:txBody>
      </p:sp>
      <p:sp>
        <p:nvSpPr>
          <p:cNvPr id="31" name="Text 28"/>
          <p:cNvSpPr/>
          <p:nvPr/>
        </p:nvSpPr>
        <p:spPr>
          <a:xfrm>
            <a:off x="7505395" y="2743200"/>
            <a:ext cx="1676095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Automation · defects</a:t>
            </a:r>
            <a:endParaRPr lang="en-US" sz="750" dirty="0"/>
          </a:p>
        </p:txBody>
      </p:sp>
      <p:sp>
        <p:nvSpPr>
          <p:cNvPr id="32" name="Shape 29"/>
          <p:cNvSpPr/>
          <p:nvPr/>
        </p:nvSpPr>
        <p:spPr>
          <a:xfrm>
            <a:off x="9315907" y="2648102"/>
            <a:ext cx="209398" cy="0"/>
          </a:xfrm>
          <a:prstGeom prst="line">
            <a:avLst/>
          </a:prstGeom>
          <a:noFill/>
          <a:ln w="19050">
            <a:solidFill>
              <a:srgbClr val="26805A"/>
            </a:solidFill>
            <a:prstDash val="solid"/>
            <a:tailEnd type="triangle"/>
          </a:ln>
        </p:spPr>
      </p:sp>
      <p:sp>
        <p:nvSpPr>
          <p:cNvPr id="33" name="Shape 30"/>
          <p:cNvSpPr/>
          <p:nvPr/>
        </p:nvSpPr>
        <p:spPr>
          <a:xfrm>
            <a:off x="9601200" y="2229307"/>
            <a:ext cx="2057400" cy="838505"/>
          </a:xfrm>
          <a:prstGeom prst="roundRect">
            <a:avLst>
              <a:gd name="adj" fmla="val 10905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9753905" y="2343607"/>
            <a:ext cx="18288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00" b="1" kern="0" spc="100">
                <a:solidFill>
                  <a:srgbClr val="A8721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04-05 </a:t>
            </a:r>
            <a:r>
              <a:rPr lang="en-US" sz="700" b="1" kern="0" spc="100" dirty="0">
                <a:solidFill>
                  <a:srgbClr val="A8721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· ASSURE / SUSTAIN</a:t>
            </a:r>
            <a:endParaRPr lang="en-US" sz="700" dirty="0"/>
          </a:p>
        </p:txBody>
      </p:sp>
      <p:sp>
        <p:nvSpPr>
          <p:cNvPr id="35" name="Text 32"/>
          <p:cNvSpPr/>
          <p:nvPr/>
        </p:nvSpPr>
        <p:spPr>
          <a:xfrm>
            <a:off x="9753905" y="2533802"/>
            <a:ext cx="1828800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50" b="1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Modules 7-8</a:t>
            </a:r>
            <a:endParaRPr lang="en-US" sz="1150" dirty="0"/>
          </a:p>
        </p:txBody>
      </p:sp>
      <p:sp>
        <p:nvSpPr>
          <p:cNvPr id="36" name="Text 33"/>
          <p:cNvSpPr/>
          <p:nvPr/>
        </p:nvSpPr>
        <p:spPr>
          <a:xfrm>
            <a:off x="9753905" y="2743200"/>
            <a:ext cx="1828800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Audit · change</a:t>
            </a:r>
            <a:endParaRPr lang="en-US" sz="750" dirty="0"/>
          </a:p>
        </p:txBody>
      </p:sp>
      <p:sp>
        <p:nvSpPr>
          <p:cNvPr id="37" name="Text 34"/>
          <p:cNvSpPr/>
          <p:nvPr/>
        </p:nvSpPr>
        <p:spPr>
          <a:xfrm>
            <a:off x="3810305" y="3295498"/>
            <a:ext cx="28575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in: testable requirements + risk</a:t>
            </a:r>
            <a:endParaRPr lang="en-US" sz="750" dirty="0"/>
          </a:p>
        </p:txBody>
      </p:sp>
      <p:sp>
        <p:nvSpPr>
          <p:cNvPr id="38" name="Text 35"/>
          <p:cNvSpPr/>
          <p:nvPr/>
        </p:nvSpPr>
        <p:spPr>
          <a:xfrm>
            <a:off x="6286500" y="3295498"/>
            <a:ext cx="28575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out: traceable test cases</a:t>
            </a:r>
            <a:endParaRPr lang="en-US" sz="750" dirty="0"/>
          </a:p>
        </p:txBody>
      </p:sp>
      <p:sp>
        <p:nvSpPr>
          <p:cNvPr id="39" name="Shape 36"/>
          <p:cNvSpPr/>
          <p:nvPr/>
        </p:nvSpPr>
        <p:spPr>
          <a:xfrm>
            <a:off x="533095" y="3696005"/>
            <a:ext cx="3581705" cy="1123798"/>
          </a:xfrm>
          <a:prstGeom prst="roundRect">
            <a:avLst>
              <a:gd name="adj" fmla="val 8137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705002" y="3829507"/>
            <a:ext cx="32388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 BRING IN</a:t>
            </a:r>
            <a:endParaRPr lang="en-US" sz="750" dirty="0"/>
          </a:p>
        </p:txBody>
      </p:sp>
      <p:sp>
        <p:nvSpPr>
          <p:cNvPr id="41" name="Text 38"/>
          <p:cNvSpPr/>
          <p:nvPr/>
        </p:nvSpPr>
        <p:spPr>
          <a:xfrm>
            <a:off x="705002" y="4058107"/>
            <a:ext cx="3238805" cy="7050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RTM v0 from Module 2, the Risk Register from Module 3, and the ShopFast SRS rewritten to be testable.</a:t>
            </a:r>
            <a:endParaRPr lang="en-US" sz="1000" dirty="0"/>
          </a:p>
        </p:txBody>
      </p:sp>
      <p:sp>
        <p:nvSpPr>
          <p:cNvPr id="42" name="Shape 39"/>
          <p:cNvSpPr/>
          <p:nvPr/>
        </p:nvSpPr>
        <p:spPr>
          <a:xfrm>
            <a:off x="4304995" y="3696005"/>
            <a:ext cx="3581705" cy="1123798"/>
          </a:xfrm>
          <a:prstGeom prst="roundRect">
            <a:avLst>
              <a:gd name="adj" fmla="val 8137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4476902" y="3829507"/>
            <a:ext cx="32388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 PRODUCE HERE</a:t>
            </a:r>
            <a:endParaRPr lang="en-US" sz="750" dirty="0"/>
          </a:p>
        </p:txBody>
      </p:sp>
      <p:sp>
        <p:nvSpPr>
          <p:cNvPr id="44" name="Text 41"/>
          <p:cNvSpPr/>
          <p:nvPr/>
        </p:nvSpPr>
        <p:spPr>
          <a:xfrm>
            <a:off x="4476902" y="4058107"/>
            <a:ext cx="3238805" cy="7050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Test Plan (Master Test Plan structure) </a:t>
            </a:r>
            <a:r>
              <a:rPr lang="en-US" sz="100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+ 15-20 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cases + RTM v1 with computed coverage.</a:t>
            </a:r>
            <a:endParaRPr lang="en-US" sz="1000" dirty="0"/>
          </a:p>
        </p:txBody>
      </p:sp>
      <p:sp>
        <p:nvSpPr>
          <p:cNvPr id="45" name="Shape 42"/>
          <p:cNvSpPr/>
          <p:nvPr/>
        </p:nvSpPr>
        <p:spPr>
          <a:xfrm>
            <a:off x="8076895" y="3696005"/>
            <a:ext cx="3581705" cy="1123798"/>
          </a:xfrm>
          <a:prstGeom prst="roundRect">
            <a:avLst>
              <a:gd name="adj" fmla="val 8137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8248802" y="3829507"/>
            <a:ext cx="32388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WE HAND FORWARD</a:t>
            </a:r>
            <a:endParaRPr lang="en-US" sz="750" dirty="0"/>
          </a:p>
        </p:txBody>
      </p:sp>
      <p:sp>
        <p:nvSpPr>
          <p:cNvPr id="47" name="Text 44"/>
          <p:cNvSpPr/>
          <p:nvPr/>
        </p:nvSpPr>
        <p:spPr>
          <a:xfrm>
            <a:off x="8248802" y="4058107"/>
            <a:ext cx="3238805" cy="7050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5 automates these cases; Module 6 logs defects against them; Module 8 uses them for impact analysis.</a:t>
            </a:r>
            <a:endParaRPr lang="en-US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BC5060-D614-4377-B4B6-398FA841C574}"/>
              </a:ext>
            </a:extLst>
          </p:cNvPr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26805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6C720D-F832-4D4C-AB72-1AEA9089A36C}"/>
              </a:ext>
            </a:extLst>
          </p:cNvPr>
          <p:cNvSpPr txBox="1"/>
          <p:nvPr/>
        </p:nvSpPr>
        <p:spPr>
          <a:xfrm>
            <a:off x="457200" y="254000"/>
            <a:ext cx="889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26805A"/>
                </a:solidFill>
                <a:latin typeface="Segoe UI" panose="020B0502040204020203" pitchFamily="34" charset="0"/>
              </a:rPr>
              <a:t>M04 · KRISAv2 BETA 2026 · PPrISA 2.0 · CLICK ANY LINE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F077E6-FEAA-415A-90FF-211B6C4ED3CE}"/>
              </a:ext>
            </a:extLst>
          </p:cNvPr>
          <p:cNvSpPr txBox="1"/>
          <p:nvPr/>
        </p:nvSpPr>
        <p:spPr>
          <a:xfrm>
            <a:off x="457200" y="4826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800" b="1">
                <a:solidFill>
                  <a:srgbClr val="0F1620"/>
                </a:solidFill>
                <a:latin typeface="Segoe UI" panose="020B0502040204020203" pitchFamily="34" charset="0"/>
              </a:rPr>
              <a:t>References and templates for this module</a:t>
            </a:r>
            <a:endParaRPr lang="en-MY" sz="2800" b="1">
              <a:solidFill>
                <a:srgbClr val="0F1620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D87AB4-9D60-4D12-9730-F29E0223C14D}"/>
              </a:ext>
            </a:extLst>
          </p:cNvPr>
          <p:cNvSpPr txBox="1"/>
          <p:nvPr/>
        </p:nvSpPr>
        <p:spPr>
          <a:xfrm>
            <a:off x="457200" y="10160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300">
                <a:solidFill>
                  <a:srgbClr val="5A6879"/>
                </a:solidFill>
                <a:latin typeface="Segoe UI" panose="020B0502040204020203" pitchFamily="34" charset="0"/>
              </a:rPr>
              <a:t>Every line opens the official JDN document at the exact page. Templates download as Word or PDF.</a:t>
            </a:r>
            <a:endParaRPr lang="en-MY" sz="1300">
              <a:solidFill>
                <a:srgbClr val="5A6879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E80F2-6C90-41C4-873C-4C0A5DB77F85}"/>
              </a:ext>
            </a:extLst>
          </p:cNvPr>
          <p:cNvSpPr txBox="1"/>
          <p:nvPr/>
        </p:nvSpPr>
        <p:spPr>
          <a:xfrm>
            <a:off x="457200" y="1422400"/>
            <a:ext cx="6604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5A6879"/>
                </a:solidFill>
                <a:latin typeface="Segoe UI" panose="020B0502040204020203" pitchFamily="34" charset="0"/>
              </a:rPr>
              <a:t>WHERE IT IS IN THE GUIDES</a:t>
            </a:r>
            <a:endParaRPr lang="en-MY" sz="1100" b="1">
              <a:solidFill>
                <a:srgbClr val="5A6879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Rectangle: Rounded Corners 6">
            <a:hlinkClick r:id="rId3"/>
            <a:extLst>
              <a:ext uri="{FF2B5EF4-FFF2-40B4-BE49-F238E27FC236}">
                <a16:creationId xmlns:a16="http://schemas.microsoft.com/office/drawing/2014/main" id="{E77CE323-5811-4972-B476-9F3F6C6FB10E}"/>
              </a:ext>
            </a:extLst>
          </p:cNvPr>
          <p:cNvSpPr/>
          <p:nvPr/>
        </p:nvSpPr>
        <p:spPr>
          <a:xfrm>
            <a:off x="457200" y="170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TextBox 7">
            <a:hlinkClick r:id="rId3"/>
            <a:extLst>
              <a:ext uri="{FF2B5EF4-FFF2-40B4-BE49-F238E27FC236}">
                <a16:creationId xmlns:a16="http://schemas.microsoft.com/office/drawing/2014/main" id="{0E97C8C1-0028-4B31-A67F-372A534718C9}"/>
              </a:ext>
            </a:extLst>
          </p:cNvPr>
          <p:cNvSpPr txBox="1"/>
          <p:nvPr/>
        </p:nvSpPr>
        <p:spPr>
          <a:xfrm>
            <a:off x="584200" y="173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Segoe UI" panose="020B0502040204020203" pitchFamily="34" charset="0"/>
              </a:rPr>
              <a:t>Bab 5, 5.7 Pengujian Sistem, peringkat ujian
page 33  ·  KRISAv2 Bab 5 Fasa Pembangunan</a:t>
            </a:r>
          </a:p>
        </p:txBody>
      </p:sp>
      <p:sp>
        <p:nvSpPr>
          <p:cNvPr id="9" name="Rectangle: Rounded Corners 8">
            <a:hlinkClick r:id="rId4"/>
            <a:extLst>
              <a:ext uri="{FF2B5EF4-FFF2-40B4-BE49-F238E27FC236}">
                <a16:creationId xmlns:a16="http://schemas.microsoft.com/office/drawing/2014/main" id="{FDB91482-ACEE-434A-8D4C-BA242CFB8FE3}"/>
              </a:ext>
            </a:extLst>
          </p:cNvPr>
          <p:cNvSpPr/>
          <p:nvPr/>
        </p:nvSpPr>
        <p:spPr>
          <a:xfrm>
            <a:off x="457200" y="233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TextBox 9">
            <a:hlinkClick r:id="rId4"/>
            <a:extLst>
              <a:ext uri="{FF2B5EF4-FFF2-40B4-BE49-F238E27FC236}">
                <a16:creationId xmlns:a16="http://schemas.microsoft.com/office/drawing/2014/main" id="{C473B1C6-9742-4CDF-B90C-EC350CA2D32B}"/>
              </a:ext>
            </a:extLst>
          </p:cNvPr>
          <p:cNvSpPr txBox="1"/>
          <p:nvPr/>
        </p:nvSpPr>
        <p:spPr>
          <a:xfrm>
            <a:off x="584200" y="237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Segoe UI" panose="020B0502040204020203" pitchFamily="34" charset="0"/>
              </a:rPr>
              <a:t>Bab 6, 6.6 Pelan Induk Pengujian F5.1
page 4  ·  KRISAv2 Bab 6 Fasa Pengujian Penerimaan</a:t>
            </a:r>
          </a:p>
        </p:txBody>
      </p:sp>
      <p:sp>
        <p:nvSpPr>
          <p:cNvPr id="11" name="Rectangle: Rounded Corners 10">
            <a:hlinkClick r:id="rId5"/>
            <a:extLst>
              <a:ext uri="{FF2B5EF4-FFF2-40B4-BE49-F238E27FC236}">
                <a16:creationId xmlns:a16="http://schemas.microsoft.com/office/drawing/2014/main" id="{44533132-E9B3-4532-83DA-8C8D26B72CBF}"/>
              </a:ext>
            </a:extLst>
          </p:cNvPr>
          <p:cNvSpPr/>
          <p:nvPr/>
        </p:nvSpPr>
        <p:spPr>
          <a:xfrm>
            <a:off x="457200" y="297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BA8BD015-052F-4100-93A7-28DBB678A5AA}"/>
              </a:ext>
            </a:extLst>
          </p:cNvPr>
          <p:cNvSpPr txBox="1"/>
          <p:nvPr/>
        </p:nvSpPr>
        <p:spPr>
          <a:xfrm>
            <a:off x="584200" y="300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Segoe UI" panose="020B0502040204020203" pitchFamily="34" charset="0"/>
              </a:rPr>
              <a:t>Bab 6, Jadual 6.2 Peringkat UAT, PAT, FAT
page 5  ·  KRISAv2 Bab 6 Fasa Pengujian Penerimaan</a:t>
            </a:r>
          </a:p>
        </p:txBody>
      </p:sp>
      <p:sp>
        <p:nvSpPr>
          <p:cNvPr id="13" name="Rectangle: Rounded Corners 12">
            <a:hlinkClick r:id="rId6"/>
            <a:extLst>
              <a:ext uri="{FF2B5EF4-FFF2-40B4-BE49-F238E27FC236}">
                <a16:creationId xmlns:a16="http://schemas.microsoft.com/office/drawing/2014/main" id="{D249915F-1302-40C6-87F2-BAE4E33CBC49}"/>
              </a:ext>
            </a:extLst>
          </p:cNvPr>
          <p:cNvSpPr/>
          <p:nvPr/>
        </p:nvSpPr>
        <p:spPr>
          <a:xfrm>
            <a:off x="457200" y="360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TextBox 13">
            <a:hlinkClick r:id="rId6"/>
            <a:extLst>
              <a:ext uri="{FF2B5EF4-FFF2-40B4-BE49-F238E27FC236}">
                <a16:creationId xmlns:a16="http://schemas.microsoft.com/office/drawing/2014/main" id="{D38B983F-87D3-4391-B672-226C9CD31DFE}"/>
              </a:ext>
            </a:extLst>
          </p:cNvPr>
          <p:cNvSpPr txBox="1"/>
          <p:nvPr/>
        </p:nvSpPr>
        <p:spPr>
          <a:xfrm>
            <a:off x="584200" y="364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Segoe UI" panose="020B0502040204020203" pitchFamily="34" charset="0"/>
              </a:rPr>
              <a:t>Bab 6, 6.7 Dokumentasi Persediaan Ujian F5.2
page 9  ·  KRISAv2 Bab 6 Fasa Pengujian Penerimaan</a:t>
            </a:r>
          </a:p>
        </p:txBody>
      </p:sp>
      <p:sp>
        <p:nvSpPr>
          <p:cNvPr id="15" name="Rectangle: Rounded Corners 14">
            <a:hlinkClick r:id="rId7"/>
            <a:extLst>
              <a:ext uri="{FF2B5EF4-FFF2-40B4-BE49-F238E27FC236}">
                <a16:creationId xmlns:a16="http://schemas.microsoft.com/office/drawing/2014/main" id="{85D378D2-1C47-4B25-BF32-C6ECE9C78A8F}"/>
              </a:ext>
            </a:extLst>
          </p:cNvPr>
          <p:cNvSpPr/>
          <p:nvPr/>
        </p:nvSpPr>
        <p:spPr>
          <a:xfrm>
            <a:off x="457200" y="424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6" name="TextBox 15">
            <a:hlinkClick r:id="rId7"/>
            <a:extLst>
              <a:ext uri="{FF2B5EF4-FFF2-40B4-BE49-F238E27FC236}">
                <a16:creationId xmlns:a16="http://schemas.microsoft.com/office/drawing/2014/main" id="{2546A0E8-1719-4408-AC0F-6EA930D0B1D5}"/>
              </a:ext>
            </a:extLst>
          </p:cNvPr>
          <p:cNvSpPr txBox="1"/>
          <p:nvPr/>
        </p:nvSpPr>
        <p:spPr>
          <a:xfrm>
            <a:off x="584200" y="427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Segoe UI" panose="020B0502040204020203" pitchFamily="34" charset="0"/>
              </a:rPr>
              <a:t>Bab 6, Kes ujian aras tinggi dan rendah
page 11  ·  KRISAv2 Bab 6 Fasa Pengujian Penerimaan</a:t>
            </a:r>
          </a:p>
        </p:txBody>
      </p:sp>
      <p:sp>
        <p:nvSpPr>
          <p:cNvPr id="17" name="Rectangle: Rounded Corners 16">
            <a:hlinkClick r:id="rId8"/>
            <a:extLst>
              <a:ext uri="{FF2B5EF4-FFF2-40B4-BE49-F238E27FC236}">
                <a16:creationId xmlns:a16="http://schemas.microsoft.com/office/drawing/2014/main" id="{7038D0EA-11F2-4428-A1F5-79582C41157A}"/>
              </a:ext>
            </a:extLst>
          </p:cNvPr>
          <p:cNvSpPr/>
          <p:nvPr/>
        </p:nvSpPr>
        <p:spPr>
          <a:xfrm>
            <a:off x="457200" y="487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TextBox 17">
            <a:hlinkClick r:id="rId8"/>
            <a:extLst>
              <a:ext uri="{FF2B5EF4-FFF2-40B4-BE49-F238E27FC236}">
                <a16:creationId xmlns:a16="http://schemas.microsoft.com/office/drawing/2014/main" id="{01D5FE93-D9A0-4A93-911A-EAB85247B3AD}"/>
              </a:ext>
            </a:extLst>
          </p:cNvPr>
          <p:cNvSpPr txBox="1"/>
          <p:nvPr/>
        </p:nvSpPr>
        <p:spPr>
          <a:xfrm>
            <a:off x="584200" y="491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nb-NO" sz="1300">
                <a:solidFill>
                  <a:srgbClr val="0F1620"/>
                </a:solidFill>
                <a:latin typeface="Segoe UI" panose="020B0502040204020203" pitchFamily="34" charset="0"/>
              </a:rPr>
              <a:t>Bab 6, 6.8 UAT, kriteria masuk dan keluar
page 20  ·  KRISAv2 Bab 6 Fasa Pengujian Penerimaan</a:t>
            </a:r>
            <a:endParaRPr lang="en-MY" sz="1300">
              <a:solidFill>
                <a:srgbClr val="0F1620"/>
              </a:solidFill>
              <a:latin typeface="Segoe UI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F472ED-DC0B-416A-8D50-30BBB46DBDE4}"/>
              </a:ext>
            </a:extLst>
          </p:cNvPr>
          <p:cNvSpPr txBox="1"/>
          <p:nvPr/>
        </p:nvSpPr>
        <p:spPr>
          <a:xfrm>
            <a:off x="7366000" y="1422400"/>
            <a:ext cx="4445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Segoe UI" panose="020B0502040204020203" pitchFamily="34" charset="0"/>
              </a:rPr>
              <a:t>TEMPLATES TO USE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23D460F-6668-4A12-8B37-1A72B1F22FAE}"/>
              </a:ext>
            </a:extLst>
          </p:cNvPr>
          <p:cNvSpPr/>
          <p:nvPr/>
        </p:nvSpPr>
        <p:spPr>
          <a:xfrm>
            <a:off x="7366000" y="17018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B21C8F3-03A9-4395-B9B0-7F5A792986DE}"/>
              </a:ext>
            </a:extLst>
          </p:cNvPr>
          <p:cNvSpPr/>
          <p:nvPr/>
        </p:nvSpPr>
        <p:spPr>
          <a:xfrm>
            <a:off x="7366000" y="1701800"/>
            <a:ext cx="76200" cy="508000"/>
          </a:xfrm>
          <a:prstGeom prst="rect">
            <a:avLst/>
          </a:prstGeom>
          <a:solidFill>
            <a:srgbClr val="26805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5F3B871-E553-4E51-93B4-38D205750309}"/>
              </a:ext>
            </a:extLst>
          </p:cNvPr>
          <p:cNvSpPr txBox="1"/>
          <p:nvPr/>
        </p:nvSpPr>
        <p:spPr>
          <a:xfrm>
            <a:off x="7518400" y="17399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Segoe UI" panose="020B0502040204020203" pitchFamily="34" charset="0"/>
              </a:rPr>
              <a:t>D12
Pelan Induk Pengujian</a:t>
            </a:r>
          </a:p>
        </p:txBody>
      </p:sp>
      <p:sp>
        <p:nvSpPr>
          <p:cNvPr id="23" name="Rectangle: Rounded Corners 22">
            <a:hlinkClick r:id="rId9"/>
            <a:extLst>
              <a:ext uri="{FF2B5EF4-FFF2-40B4-BE49-F238E27FC236}">
                <a16:creationId xmlns:a16="http://schemas.microsoft.com/office/drawing/2014/main" id="{181155B5-0A82-4C27-A91E-A42F3F092293}"/>
              </a:ext>
            </a:extLst>
          </p:cNvPr>
          <p:cNvSpPr/>
          <p:nvPr/>
        </p:nvSpPr>
        <p:spPr>
          <a:xfrm>
            <a:off x="10490200" y="1816100"/>
            <a:ext cx="558800" cy="279400"/>
          </a:xfrm>
          <a:prstGeom prst="roundRect">
            <a:avLst/>
          </a:prstGeom>
          <a:solidFill>
            <a:srgbClr val="26805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Segoe UI" panose="020B0502040204020203" pitchFamily="34" charset="0"/>
              </a:rPr>
              <a:t>WORD</a:t>
            </a:r>
          </a:p>
        </p:txBody>
      </p:sp>
      <p:sp>
        <p:nvSpPr>
          <p:cNvPr id="24" name="Rectangle: Rounded Corners 23">
            <a:hlinkClick r:id="rId10"/>
            <a:extLst>
              <a:ext uri="{FF2B5EF4-FFF2-40B4-BE49-F238E27FC236}">
                <a16:creationId xmlns:a16="http://schemas.microsoft.com/office/drawing/2014/main" id="{61F65289-543D-48D8-A289-1E31C9B38F57}"/>
              </a:ext>
            </a:extLst>
          </p:cNvPr>
          <p:cNvSpPr/>
          <p:nvPr/>
        </p:nvSpPr>
        <p:spPr>
          <a:xfrm>
            <a:off x="11099800" y="18161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Segoe UI" panose="020B0502040204020203" pitchFamily="34" charset="0"/>
              </a:rPr>
              <a:t>PDF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6DCA95F-30B7-4309-8D5B-7E6D1D63BC9B}"/>
              </a:ext>
            </a:extLst>
          </p:cNvPr>
          <p:cNvSpPr/>
          <p:nvPr/>
        </p:nvSpPr>
        <p:spPr>
          <a:xfrm>
            <a:off x="7366000" y="22860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41600F2-BE1F-4B2C-8420-1B940EA55F2B}"/>
              </a:ext>
            </a:extLst>
          </p:cNvPr>
          <p:cNvSpPr/>
          <p:nvPr/>
        </p:nvSpPr>
        <p:spPr>
          <a:xfrm>
            <a:off x="7366000" y="2286000"/>
            <a:ext cx="76200" cy="508000"/>
          </a:xfrm>
          <a:prstGeom prst="rect">
            <a:avLst/>
          </a:prstGeom>
          <a:solidFill>
            <a:srgbClr val="26805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90BE425-DAB0-44DA-B66A-6303BAA9D4B3}"/>
              </a:ext>
            </a:extLst>
          </p:cNvPr>
          <p:cNvSpPr txBox="1"/>
          <p:nvPr/>
        </p:nvSpPr>
        <p:spPr>
          <a:xfrm>
            <a:off x="7518400" y="23241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fi-FI" sz="1200" b="1">
                <a:solidFill>
                  <a:srgbClr val="0F1620"/>
                </a:solidFill>
                <a:latin typeface="Segoe UI" panose="020B0502040204020203" pitchFamily="34" charset="0"/>
              </a:rPr>
              <a:t>D13
Pelan Ujian Penerimaan (UAT/PAT)</a:t>
            </a:r>
            <a:endParaRPr lang="en-MY" sz="1200" b="1">
              <a:solidFill>
                <a:srgbClr val="0F1620"/>
              </a:solidFill>
              <a:latin typeface="Segoe UI" panose="020B0502040204020203" pitchFamily="34" charset="0"/>
            </a:endParaRPr>
          </a:p>
        </p:txBody>
      </p:sp>
      <p:sp>
        <p:nvSpPr>
          <p:cNvPr id="28" name="Rectangle: Rounded Corners 27">
            <a:hlinkClick r:id="rId11"/>
            <a:extLst>
              <a:ext uri="{FF2B5EF4-FFF2-40B4-BE49-F238E27FC236}">
                <a16:creationId xmlns:a16="http://schemas.microsoft.com/office/drawing/2014/main" id="{68832D17-A14E-4E21-BD49-93585A3B5258}"/>
              </a:ext>
            </a:extLst>
          </p:cNvPr>
          <p:cNvSpPr/>
          <p:nvPr/>
        </p:nvSpPr>
        <p:spPr>
          <a:xfrm>
            <a:off x="10490200" y="2400300"/>
            <a:ext cx="558800" cy="279400"/>
          </a:xfrm>
          <a:prstGeom prst="roundRect">
            <a:avLst/>
          </a:prstGeom>
          <a:solidFill>
            <a:srgbClr val="26805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Segoe UI" panose="020B0502040204020203" pitchFamily="34" charset="0"/>
              </a:rPr>
              <a:t>WORD</a:t>
            </a:r>
          </a:p>
        </p:txBody>
      </p:sp>
      <p:sp>
        <p:nvSpPr>
          <p:cNvPr id="29" name="Rectangle: Rounded Corners 28">
            <a:hlinkClick r:id="rId12"/>
            <a:extLst>
              <a:ext uri="{FF2B5EF4-FFF2-40B4-BE49-F238E27FC236}">
                <a16:creationId xmlns:a16="http://schemas.microsoft.com/office/drawing/2014/main" id="{16662550-9F19-4257-B2BF-2CDA7E52D324}"/>
              </a:ext>
            </a:extLst>
          </p:cNvPr>
          <p:cNvSpPr/>
          <p:nvPr/>
        </p:nvSpPr>
        <p:spPr>
          <a:xfrm>
            <a:off x="11099800" y="24003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Segoe UI" panose="020B0502040204020203" pitchFamily="34" charset="0"/>
              </a:rPr>
              <a:t>PDF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1851D66-83D1-469E-AA64-91C40CBEAB2C}"/>
              </a:ext>
            </a:extLst>
          </p:cNvPr>
          <p:cNvSpPr/>
          <p:nvPr/>
        </p:nvSpPr>
        <p:spPr>
          <a:xfrm>
            <a:off x="7366000" y="28702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23FAB22-3ED2-412F-9916-3650D7B6BEF1}"/>
              </a:ext>
            </a:extLst>
          </p:cNvPr>
          <p:cNvSpPr/>
          <p:nvPr/>
        </p:nvSpPr>
        <p:spPr>
          <a:xfrm>
            <a:off x="7366000" y="28702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52D940B-B891-4593-B6C5-9107DE9B2A0E}"/>
              </a:ext>
            </a:extLst>
          </p:cNvPr>
          <p:cNvSpPr txBox="1"/>
          <p:nvPr/>
        </p:nvSpPr>
        <p:spPr>
          <a:xfrm>
            <a:off x="7518400" y="29083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Segoe UI" panose="020B0502040204020203" pitchFamily="34" charset="0"/>
              </a:rPr>
              <a:t>PPrISA05
Pelan Pengurusan Kualiti</a:t>
            </a:r>
          </a:p>
        </p:txBody>
      </p:sp>
      <p:sp>
        <p:nvSpPr>
          <p:cNvPr id="33" name="Rectangle: Rounded Corners 32">
            <a:hlinkClick r:id="rId13"/>
            <a:extLst>
              <a:ext uri="{FF2B5EF4-FFF2-40B4-BE49-F238E27FC236}">
                <a16:creationId xmlns:a16="http://schemas.microsoft.com/office/drawing/2014/main" id="{74BE28D7-C445-4347-90E5-F340B567A8D2}"/>
              </a:ext>
            </a:extLst>
          </p:cNvPr>
          <p:cNvSpPr/>
          <p:nvPr/>
        </p:nvSpPr>
        <p:spPr>
          <a:xfrm>
            <a:off x="10490200" y="29845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Segoe UI" panose="020B0502040204020203" pitchFamily="34" charset="0"/>
              </a:rPr>
              <a:t>WORD</a:t>
            </a:r>
          </a:p>
        </p:txBody>
      </p:sp>
      <p:sp>
        <p:nvSpPr>
          <p:cNvPr id="34" name="Rectangle: Rounded Corners 33">
            <a:hlinkClick r:id="rId14"/>
            <a:extLst>
              <a:ext uri="{FF2B5EF4-FFF2-40B4-BE49-F238E27FC236}">
                <a16:creationId xmlns:a16="http://schemas.microsoft.com/office/drawing/2014/main" id="{1CF2D620-11AB-438C-85A8-A1546199F0CE}"/>
              </a:ext>
            </a:extLst>
          </p:cNvPr>
          <p:cNvSpPr/>
          <p:nvPr/>
        </p:nvSpPr>
        <p:spPr>
          <a:xfrm>
            <a:off x="11099800" y="29845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Segoe UI" panose="020B0502040204020203" pitchFamily="34" charset="0"/>
              </a:rPr>
              <a:t>PDF</a:t>
            </a:r>
          </a:p>
        </p:txBody>
      </p:sp>
      <p:sp>
        <p:nvSpPr>
          <p:cNvPr id="35" name="Rectangle: Rounded Corners 34">
            <a:hlinkClick r:id="rId15"/>
            <a:extLst>
              <a:ext uri="{FF2B5EF4-FFF2-40B4-BE49-F238E27FC236}">
                <a16:creationId xmlns:a16="http://schemas.microsoft.com/office/drawing/2014/main" id="{69650E5D-2F2D-4BDB-8502-2F6DDD6445B6}"/>
              </a:ext>
            </a:extLst>
          </p:cNvPr>
          <p:cNvSpPr/>
          <p:nvPr/>
        </p:nvSpPr>
        <p:spPr>
          <a:xfrm>
            <a:off x="457200" y="6350000"/>
            <a:ext cx="1905000" cy="3048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Segoe UI" panose="020B0502040204020203" pitchFamily="34" charset="0"/>
              </a:rPr>
              <a:t>sqa.jdn.gov.my portal</a:t>
            </a:r>
          </a:p>
        </p:txBody>
      </p:sp>
      <p:sp>
        <p:nvSpPr>
          <p:cNvPr id="36" name="Rectangle: Rounded Corners 35">
            <a:hlinkClick r:id="rId16"/>
            <a:extLst>
              <a:ext uri="{FF2B5EF4-FFF2-40B4-BE49-F238E27FC236}">
                <a16:creationId xmlns:a16="http://schemas.microsoft.com/office/drawing/2014/main" id="{C5C75AF2-3068-461E-911D-2FD5471795EF}"/>
              </a:ext>
            </a:extLst>
          </p:cNvPr>
          <p:cNvSpPr/>
          <p:nvPr/>
        </p:nvSpPr>
        <p:spPr>
          <a:xfrm>
            <a:off x="2463800" y="6350000"/>
            <a:ext cx="1905000" cy="3048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Segoe UI" panose="020B0502040204020203" pitchFamily="34" charset="0"/>
              </a:rPr>
              <a:t>All references (repo)</a:t>
            </a:r>
          </a:p>
        </p:txBody>
      </p:sp>
      <p:sp>
        <p:nvSpPr>
          <p:cNvPr id="37" name="Rectangle: Rounded Corners 36">
            <a:hlinkClick r:id="rId17"/>
            <a:extLst>
              <a:ext uri="{FF2B5EF4-FFF2-40B4-BE49-F238E27FC236}">
                <a16:creationId xmlns:a16="http://schemas.microsoft.com/office/drawing/2014/main" id="{DEF5F309-71EA-4AC9-815A-1C458351BB8B}"/>
              </a:ext>
            </a:extLst>
          </p:cNvPr>
          <p:cNvSpPr/>
          <p:nvPr/>
        </p:nvSpPr>
        <p:spPr>
          <a:xfrm>
            <a:off x="4470400" y="6350000"/>
            <a:ext cx="1524000" cy="304800"/>
          </a:xfrm>
          <a:prstGeom prst="roundRect">
            <a:avLst/>
          </a:prstGeom>
          <a:solidFill>
            <a:srgbClr val="26805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Segoe UI" panose="020B0502040204020203" pitchFamily="34" charset="0"/>
              </a:rPr>
              <a:t>Module hub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59EA68-B1A7-4CA7-A924-1B92F2E981EF}"/>
              </a:ext>
            </a:extLst>
          </p:cNvPr>
          <p:cNvSpPr txBox="1"/>
          <p:nvPr/>
        </p:nvSpPr>
        <p:spPr>
          <a:xfrm>
            <a:off x="6096000" y="6375400"/>
            <a:ext cx="5715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900">
                <a:solidFill>
                  <a:srgbClr val="8A97A8"/>
                </a:solidFill>
                <a:latin typeface="Segoe UI" panose="020B0502040204020203" pitchFamily="34" charset="0"/>
              </a:rPr>
              <a:t>Note: KRISAv2 Beta renumbers deliverables in its chapters; links follow the published D01 to D18 template files.</a:t>
            </a:r>
            <a:endParaRPr lang="en-MY" sz="900">
              <a:solidFill>
                <a:srgbClr val="8A97A8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0855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8F4D6E-FF87-4870-8428-5AD5A6B4C711}"/>
              </a:ext>
            </a:extLst>
          </p:cNvPr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A13F85-4267-4EDD-B41E-82A0217E5F26}"/>
              </a:ext>
            </a:extLst>
          </p:cNvPr>
          <p:cNvSpPr txBox="1"/>
          <p:nvPr/>
        </p:nvSpPr>
        <p:spPr>
          <a:xfrm>
            <a:off x="762000" y="889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sv-SE" sz="1300" b="1">
                <a:solidFill>
                  <a:srgbClr val="C98FB0"/>
                </a:solidFill>
                <a:latin typeface="Segoe UI" panose="020B0502040204020203" pitchFamily="34" charset="0"/>
              </a:rPr>
              <a:t>M04 · W04 · 15 MINUTES · Hari 1, 16:40 hingga 16:55</a:t>
            </a:r>
            <a:endParaRPr lang="en-MY" sz="1300" b="1">
              <a:solidFill>
                <a:srgbClr val="C98FB0"/>
              </a:solidFill>
              <a:latin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C41800-D656-4025-BF11-F591DF17A4B7}"/>
              </a:ext>
            </a:extLst>
          </p:cNvPr>
          <p:cNvSpPr txBox="1"/>
          <p:nvPr/>
        </p:nvSpPr>
        <p:spPr>
          <a:xfrm>
            <a:off x="762000" y="1270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4000" b="1">
                <a:solidFill>
                  <a:srgbClr val="FFFFFF"/>
                </a:solidFill>
                <a:latin typeface="Segoe UI" panose="020B0502040204020203" pitchFamily="34" charset="0"/>
              </a:rPr>
              <a:t>Hands-On SQA-AI Assistant Workshop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633D3C-815D-4F20-8141-1D69631FCE1C}"/>
              </a:ext>
            </a:extLst>
          </p:cNvPr>
          <p:cNvSpPr txBox="1"/>
          <p:nvPr/>
        </p:nvSpPr>
        <p:spPr>
          <a:xfrm>
            <a:off x="762000" y="20955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600">
                <a:solidFill>
                  <a:srgbClr val="E9F0FA"/>
                </a:solidFill>
                <a:latin typeface="Segoe UI" panose="020B0502040204020203" pitchFamily="34" charset="0"/>
              </a:rPr>
              <a:t>AI test design: EP, BVA and coverage gaps</a:t>
            </a:r>
            <a:endParaRPr lang="en-MY" sz="2600">
              <a:solidFill>
                <a:srgbClr val="E9F0FA"/>
              </a:solidFill>
              <a:latin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37B3C4-FBF5-49FB-BBE2-627E026D1461}"/>
              </a:ext>
            </a:extLst>
          </p:cNvPr>
          <p:cNvSpPr txBox="1"/>
          <p:nvPr/>
        </p:nvSpPr>
        <p:spPr>
          <a:xfrm>
            <a:off x="762000" y="2730500"/>
            <a:ext cx="990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600">
                <a:solidFill>
                  <a:srgbClr val="C3CEDC"/>
                </a:solidFill>
                <a:latin typeface="Segoe UI" panose="020B0502040204020203" pitchFamily="34" charset="0"/>
              </a:rPr>
              <a:t>Generate D13-format test cases with named techniques for two checkout requirements, then ask the AI to find RTM coverage gaps.</a:t>
            </a:r>
            <a:endParaRPr lang="en-MY" sz="1600">
              <a:solidFill>
                <a:srgbClr val="C3CEDC"/>
              </a:solidFill>
              <a:latin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7C16F8-DDD4-4961-876E-978E5BB93724}"/>
              </a:ext>
            </a:extLst>
          </p:cNvPr>
          <p:cNvSpPr txBox="1"/>
          <p:nvPr/>
        </p:nvSpPr>
        <p:spPr>
          <a:xfrm>
            <a:off x="762000" y="4191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8A97A8"/>
                </a:solidFill>
                <a:latin typeface="Segoe UI" panose="020B0502040204020203" pitchFamily="34" charset="0"/>
              </a:rPr>
              <a:t>TOOL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81F629-BC28-44CF-A812-BCDABD617425}"/>
              </a:ext>
            </a:extLst>
          </p:cNvPr>
          <p:cNvSpPr txBox="1"/>
          <p:nvPr/>
        </p:nvSpPr>
        <p:spPr>
          <a:xfrm>
            <a:off x="762000" y="44196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FFFFFF"/>
                </a:solidFill>
                <a:latin typeface="Segoe UI" panose="020B0502040204020203" pitchFamily="34" charset="0"/>
              </a:rPr>
              <a:t>opencode 1.18 in the lab folder  ·  model: Big Pickle via OpenCode Zen (free, no API key)  ·  synthetic ShopFast data only</a:t>
            </a:r>
            <a:endParaRPr lang="en-MY" sz="1400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9" name="Rectangle: Rounded Corners 8">
            <a:hlinkClick r:id="rId3"/>
            <a:extLst>
              <a:ext uri="{FF2B5EF4-FFF2-40B4-BE49-F238E27FC236}">
                <a16:creationId xmlns:a16="http://schemas.microsoft.com/office/drawing/2014/main" id="{660CBF25-8060-4D0D-A1C0-3B61FC1F4E8D}"/>
              </a:ext>
            </a:extLst>
          </p:cNvPr>
          <p:cNvSpPr/>
          <p:nvPr/>
        </p:nvSpPr>
        <p:spPr>
          <a:xfrm>
            <a:off x="762000" y="5080000"/>
            <a:ext cx="2794000" cy="3810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Segoe UI" panose="020B0502040204020203" pitchFamily="34" charset="0"/>
              </a:rPr>
              <a:t>Step-by-step guide (web)</a:t>
            </a:r>
          </a:p>
        </p:txBody>
      </p:sp>
      <p:sp>
        <p:nvSpPr>
          <p:cNvPr id="10" name="Rectangle: Rounded Corners 9">
            <a:hlinkClick r:id="rId4"/>
            <a:extLst>
              <a:ext uri="{FF2B5EF4-FFF2-40B4-BE49-F238E27FC236}">
                <a16:creationId xmlns:a16="http://schemas.microsoft.com/office/drawing/2014/main" id="{80C63AC7-F986-4476-8865-BFF6EFA5266B}"/>
              </a:ext>
            </a:extLst>
          </p:cNvPr>
          <p:cNvSpPr/>
          <p:nvPr/>
        </p:nvSpPr>
        <p:spPr>
          <a:xfrm>
            <a:off x="3683000" y="5080000"/>
            <a:ext cx="2540000" cy="381000"/>
          </a:xfrm>
          <a:prstGeom prst="roundRect">
            <a:avLst/>
          </a:prstGeom>
          <a:solidFill>
            <a:srgbClr val="1F6F8B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Segoe UI" panose="020B0502040204020203" pitchFamily="34" charset="0"/>
              </a:rPr>
              <a:t>Workshop slides (W04)</a:t>
            </a:r>
          </a:p>
        </p:txBody>
      </p:sp>
      <p:sp>
        <p:nvSpPr>
          <p:cNvPr id="11" name="Rectangle: Rounded Corners 10">
            <a:hlinkClick r:id="rId5"/>
            <a:extLst>
              <a:ext uri="{FF2B5EF4-FFF2-40B4-BE49-F238E27FC236}">
                <a16:creationId xmlns:a16="http://schemas.microsoft.com/office/drawing/2014/main" id="{14C02139-983E-4186-A30E-30A317B38C1A}"/>
              </a:ext>
            </a:extLst>
          </p:cNvPr>
          <p:cNvSpPr/>
          <p:nvPr/>
        </p:nvSpPr>
        <p:spPr>
          <a:xfrm>
            <a:off x="6350000" y="5080000"/>
            <a:ext cx="2159000" cy="3810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Segoe UI" panose="020B0502040204020203" pitchFamily="34" charset="0"/>
              </a:rPr>
              <a:t>Setup guide W00</a:t>
            </a:r>
          </a:p>
        </p:txBody>
      </p:sp>
      <p:sp>
        <p:nvSpPr>
          <p:cNvPr id="12" name="Rectangle: Rounded Corners 11">
            <a:hlinkClick r:id="rId6"/>
            <a:extLst>
              <a:ext uri="{FF2B5EF4-FFF2-40B4-BE49-F238E27FC236}">
                <a16:creationId xmlns:a16="http://schemas.microsoft.com/office/drawing/2014/main" id="{D5A3160F-8A37-49A5-AD92-D676C9167076}"/>
              </a:ext>
            </a:extLst>
          </p:cNvPr>
          <p:cNvSpPr/>
          <p:nvPr/>
        </p:nvSpPr>
        <p:spPr>
          <a:xfrm>
            <a:off x="8636000" y="5080000"/>
            <a:ext cx="1905000" cy="3810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Segoe UI" panose="020B0502040204020203" pitchFamily="34" charset="0"/>
              </a:rPr>
              <a:t>opencode docs</a:t>
            </a:r>
          </a:p>
        </p:txBody>
      </p:sp>
    </p:spTree>
    <p:extLst>
      <p:ext uri="{BB962C8B-B14F-4D97-AF65-F5344CB8AC3E}">
        <p14:creationId xmlns:p14="http://schemas.microsoft.com/office/powerpoint/2010/main" val="26195116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27F200-47F7-42D5-A6F4-AF7CD9B9856F}"/>
              </a:ext>
            </a:extLst>
          </p:cNvPr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19ADC4-3401-486C-9CE9-5A3C19D32B6A}"/>
              </a:ext>
            </a:extLst>
          </p:cNvPr>
          <p:cNvSpPr txBox="1"/>
          <p:nvPr/>
        </p:nvSpPr>
        <p:spPr>
          <a:xfrm>
            <a:off x="457200" y="228600"/>
            <a:ext cx="1117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9B4D7A"/>
                </a:solidFill>
                <a:latin typeface="Segoe UI" panose="020B0502040204020203" pitchFamily="34" charset="0"/>
              </a:rPr>
              <a:t>W04 · HANDS-ON SQA-AI ASSISTANT WORKSHOP · 15 MIN</a:t>
            </a:r>
            <a:endParaRPr lang="en-MY" sz="1100" b="1">
              <a:solidFill>
                <a:srgbClr val="9B4D7A"/>
              </a:solidFill>
              <a:latin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9FE2B7-C852-456E-A78F-C9ADEDDD0E88}"/>
              </a:ext>
            </a:extLst>
          </p:cNvPr>
          <p:cNvSpPr txBox="1"/>
          <p:nvPr/>
        </p:nvSpPr>
        <p:spPr>
          <a:xfrm>
            <a:off x="457200" y="4572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600" b="1">
                <a:solidFill>
                  <a:srgbClr val="0F1620"/>
                </a:solidFill>
                <a:latin typeface="Segoe UI" panose="020B0502040204020203" pitchFamily="34" charset="0"/>
              </a:rPr>
              <a:t>AI test design: EP, BVA and coverage gaps</a:t>
            </a:r>
            <a:endParaRPr lang="en-MY" sz="2600" b="1">
              <a:solidFill>
                <a:srgbClr val="0F1620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0FA9FB-C1FA-49E3-9922-4CECF23EA048}"/>
              </a:ext>
            </a:extLst>
          </p:cNvPr>
          <p:cNvSpPr txBox="1"/>
          <p:nvPr/>
        </p:nvSpPr>
        <p:spPr>
          <a:xfrm>
            <a:off x="457200" y="10922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Segoe UI" panose="020B0502040204020203" pitchFamily="34" charset="0"/>
              </a:rPr>
              <a:t>STEPS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BCA1A86-CF87-4BB5-8A7F-6827FD37BF21}"/>
              </a:ext>
            </a:extLst>
          </p:cNvPr>
          <p:cNvSpPr/>
          <p:nvPr/>
        </p:nvSpPr>
        <p:spPr>
          <a:xfrm>
            <a:off x="457200" y="1371600"/>
            <a:ext cx="330200" cy="330200"/>
          </a:xfrm>
          <a:prstGeom prst="roundRect">
            <a:avLst/>
          </a:prstGeom>
          <a:solidFill>
            <a:srgbClr val="26805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Segoe UI" panose="020B0502040204020203" pitchFamily="34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58B2C0-F396-448F-B058-5F5658AE354C}"/>
              </a:ext>
            </a:extLst>
          </p:cNvPr>
          <p:cNvSpPr txBox="1"/>
          <p:nvPr/>
        </p:nvSpPr>
        <p:spPr>
          <a:xfrm>
            <a:off x="889000" y="13843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Segoe UI" panose="020B0502040204020203" pitchFamily="34" charset="0"/>
              </a:rPr>
              <a:t>Run /testcases for REQ-CHK-01 and REQ-CHK-03</a:t>
            </a:r>
            <a:endParaRPr lang="en-MY" sz="1400">
              <a:solidFill>
                <a:srgbClr val="0F1620"/>
              </a:solidFill>
              <a:latin typeface="Segoe UI" panose="020B0502040204020203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CADD5D7-89C1-404C-A52F-79A254737DB2}"/>
              </a:ext>
            </a:extLst>
          </p:cNvPr>
          <p:cNvSpPr/>
          <p:nvPr/>
        </p:nvSpPr>
        <p:spPr>
          <a:xfrm>
            <a:off x="457200" y="2032000"/>
            <a:ext cx="330200" cy="330200"/>
          </a:xfrm>
          <a:prstGeom prst="roundRect">
            <a:avLst/>
          </a:prstGeom>
          <a:solidFill>
            <a:srgbClr val="26805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Segoe UI" panose="020B0502040204020203" pitchFamily="34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86AA60-329E-4AE6-960B-21EB578A649A}"/>
              </a:ext>
            </a:extLst>
          </p:cNvPr>
          <p:cNvSpPr txBox="1"/>
          <p:nvPr/>
        </p:nvSpPr>
        <p:spPr>
          <a:xfrm>
            <a:off x="889000" y="20447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Segoe UI" panose="020B0502040204020203" pitchFamily="34" charset="0"/>
              </a:rPr>
              <a:t>Approve the CSV and check boundaries 0, 1, 10, 11 and RM200.00</a:t>
            </a:r>
            <a:endParaRPr lang="en-MY" sz="1400">
              <a:solidFill>
                <a:srgbClr val="0F1620"/>
              </a:solidFill>
              <a:latin typeface="Segoe UI" panose="020B0502040204020203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27C4B94-1B1B-4194-8F82-0EA74FEB6730}"/>
              </a:ext>
            </a:extLst>
          </p:cNvPr>
          <p:cNvSpPr/>
          <p:nvPr/>
        </p:nvSpPr>
        <p:spPr>
          <a:xfrm>
            <a:off x="457200" y="2692400"/>
            <a:ext cx="330200" cy="330200"/>
          </a:xfrm>
          <a:prstGeom prst="roundRect">
            <a:avLst/>
          </a:prstGeom>
          <a:solidFill>
            <a:srgbClr val="26805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Segoe UI" panose="020B0502040204020203" pitchFamily="34" charset="0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42AD13-D4F6-44F5-9AFD-FEB5B967EDA0}"/>
              </a:ext>
            </a:extLst>
          </p:cNvPr>
          <p:cNvSpPr txBox="1"/>
          <p:nvPr/>
        </p:nvSpPr>
        <p:spPr>
          <a:xfrm>
            <a:off x="889000" y="27051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Segoe UI" panose="020B0502040204020203" pitchFamily="34" charset="0"/>
              </a:rPr>
              <a:t>Ask the Plan agent for RTM coverage gaps</a:t>
            </a:r>
            <a:endParaRPr lang="en-MY" sz="1400">
              <a:solidFill>
                <a:srgbClr val="0F1620"/>
              </a:solidFill>
              <a:latin typeface="Segoe UI" panose="020B0502040204020203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1BF5A48-273E-4EDD-B785-4D7AFB283529}"/>
              </a:ext>
            </a:extLst>
          </p:cNvPr>
          <p:cNvSpPr/>
          <p:nvPr/>
        </p:nvSpPr>
        <p:spPr>
          <a:xfrm>
            <a:off x="457200" y="3352800"/>
            <a:ext cx="330200" cy="330200"/>
          </a:xfrm>
          <a:prstGeom prst="roundRect">
            <a:avLst/>
          </a:prstGeom>
          <a:solidFill>
            <a:srgbClr val="26805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Segoe UI" panose="020B0502040204020203" pitchFamily="34" charset="0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61375E-0CB5-4409-9920-E7A03268E105}"/>
              </a:ext>
            </a:extLst>
          </p:cNvPr>
          <p:cNvSpPr txBox="1"/>
          <p:nvPr/>
        </p:nvSpPr>
        <p:spPr>
          <a:xfrm>
            <a:off x="889000" y="33655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Segoe UI" panose="020B0502040204020203" pitchFamily="34" charset="0"/>
              </a:rPr>
              <a:t>Merge the good cases into your Lab B sheet</a:t>
            </a:r>
            <a:endParaRPr lang="en-MY" sz="1400">
              <a:solidFill>
                <a:srgbClr val="0F1620"/>
              </a:solidFill>
              <a:latin typeface="Segoe UI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35F3FD-35D9-4C6D-B293-4C73E63BEA08}"/>
              </a:ext>
            </a:extLst>
          </p:cNvPr>
          <p:cNvSpPr txBox="1"/>
          <p:nvPr/>
        </p:nvSpPr>
        <p:spPr>
          <a:xfrm>
            <a:off x="5588000" y="1092200"/>
            <a:ext cx="609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5A6879"/>
                </a:solidFill>
                <a:latin typeface="Segoe UI" panose="020B0502040204020203" pitchFamily="34" charset="0"/>
              </a:rPr>
              <a:t>TYPE THIS (opencode&gt; in opencode, PS&gt; in PowerShell)</a:t>
            </a:r>
            <a:endParaRPr lang="en-MY" sz="1100" b="1">
              <a:solidFill>
                <a:srgbClr val="5A6879"/>
              </a:solidFill>
              <a:latin typeface="Segoe UI" panose="020B0502040204020203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3626710-E225-4BC8-9947-4F4AE07943B7}"/>
              </a:ext>
            </a:extLst>
          </p:cNvPr>
          <p:cNvSpPr/>
          <p:nvPr/>
        </p:nvSpPr>
        <p:spPr>
          <a:xfrm>
            <a:off x="5588000" y="1371600"/>
            <a:ext cx="6146800" cy="31750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C04D5F-0151-4049-AE0D-0CD6FDAD6529}"/>
              </a:ext>
            </a:extLst>
          </p:cNvPr>
          <p:cNvSpPr txBox="1"/>
          <p:nvPr/>
        </p:nvSpPr>
        <p:spPr>
          <a:xfrm>
            <a:off x="5740400" y="1473200"/>
            <a:ext cx="58674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>
                <a:solidFill>
                  <a:srgbClr val="E9F0FA"/>
                </a:solidFill>
                <a:latin typeface="Consolas" panose="020B0609020204030204" pitchFamily="49" charset="0"/>
              </a:rPr>
              <a:t>opencode&gt; /testcases REQ-CHK-01 dan REQ-CHK-03, maksimum 10 kes ujian
opencode&gt; Bandingkan outputs/m04-testcases.csv dengan outputs/m02-rtm.csv. Senaraikan keperluan tanpa kes ujian dan kes ujian tanpa keperluan. Jangan tulis fail.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F56B3F-0483-4377-877D-B0F15FD62B57}"/>
              </a:ext>
            </a:extLst>
          </p:cNvPr>
          <p:cNvSpPr txBox="1"/>
          <p:nvPr/>
        </p:nvSpPr>
        <p:spPr>
          <a:xfrm>
            <a:off x="457200" y="47244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Segoe UI" panose="020B0502040204020203" pitchFamily="34" charset="0"/>
              </a:rPr>
              <a:t>OUTPUT TO SAVE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655238-08FD-44D9-B729-5F6F14CFF05A}"/>
              </a:ext>
            </a:extLst>
          </p:cNvPr>
          <p:cNvSpPr txBox="1"/>
          <p:nvPr/>
        </p:nvSpPr>
        <p:spPr>
          <a:xfrm>
            <a:off x="457200" y="49530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 b="1">
                <a:solidFill>
                  <a:srgbClr val="0F1620"/>
                </a:solidFill>
                <a:latin typeface="Consolas" panose="020B0609020204030204" pitchFamily="49" charset="0"/>
              </a:rPr>
              <a:t>outputs/m04-testcases.csv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025F32-6193-4AE9-A214-0226171E0F16}"/>
              </a:ext>
            </a:extLst>
          </p:cNvPr>
          <p:cNvSpPr txBox="1"/>
          <p:nvPr/>
        </p:nvSpPr>
        <p:spPr>
          <a:xfrm>
            <a:off x="5588000" y="4724400"/>
            <a:ext cx="609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B3261E"/>
                </a:solidFill>
                <a:latin typeface="Segoe UI" panose="020B0502040204020203" pitchFamily="34" charset="0"/>
              </a:rPr>
              <a:t>HUMAN CHECK BEFORE YOU ACCEPT IT</a:t>
            </a:r>
            <a:endParaRPr lang="en-MY" sz="1100" b="1">
              <a:solidFill>
                <a:srgbClr val="B3261E"/>
              </a:solidFill>
              <a:latin typeface="Segoe UI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8D97F1-B0EF-41C0-9AAF-B6E1FB7F4D55}"/>
              </a:ext>
            </a:extLst>
          </p:cNvPr>
          <p:cNvSpPr txBox="1"/>
          <p:nvPr/>
        </p:nvSpPr>
        <p:spPr>
          <a:xfrm>
            <a:off x="5588000" y="4953000"/>
            <a:ext cx="61468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300">
                <a:solidFill>
                  <a:srgbClr val="0F1620"/>
                </a:solidFill>
                <a:latin typeface="Segoe UI" panose="020B0502040204020203" pitchFamily="34" charset="0"/>
              </a:rPr>
              <a:t>- Boundary values 10 and RM200.00 are present
- Every case names its technique and REQ-CHK ID
- Expected results come from the SRS, not from what the app does</a:t>
            </a:r>
            <a:endParaRPr lang="en-MY" sz="1300">
              <a:solidFill>
                <a:srgbClr val="0F1620"/>
              </a:solidFill>
              <a:latin typeface="Segoe UI" panose="020B0502040204020203" pitchFamily="34" charset="0"/>
            </a:endParaRPr>
          </a:p>
        </p:txBody>
      </p:sp>
      <p:sp>
        <p:nvSpPr>
          <p:cNvPr id="21" name="Rectangle: Rounded Corners 20">
            <a:hlinkClick r:id="rId3"/>
            <a:extLst>
              <a:ext uri="{FF2B5EF4-FFF2-40B4-BE49-F238E27FC236}">
                <a16:creationId xmlns:a16="http://schemas.microsoft.com/office/drawing/2014/main" id="{592FA910-5535-4365-AE41-FC75C0B0FDC5}"/>
              </a:ext>
            </a:extLst>
          </p:cNvPr>
          <p:cNvSpPr/>
          <p:nvPr/>
        </p:nvSpPr>
        <p:spPr>
          <a:xfrm>
            <a:off x="457200" y="6350000"/>
            <a:ext cx="2540000" cy="3302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100" b="1">
                <a:solidFill>
                  <a:srgbClr val="FFFFFF"/>
                </a:solidFill>
                <a:latin typeface="Segoe UI" panose="020B0502040204020203" pitchFamily="34" charset="0"/>
              </a:rPr>
              <a:t>Open step-by-step guide</a:t>
            </a:r>
          </a:p>
        </p:txBody>
      </p:sp>
      <p:sp>
        <p:nvSpPr>
          <p:cNvPr id="22" name="Rectangle: Rounded Corners 21">
            <a:hlinkClick r:id="rId4"/>
            <a:extLst>
              <a:ext uri="{FF2B5EF4-FFF2-40B4-BE49-F238E27FC236}">
                <a16:creationId xmlns:a16="http://schemas.microsoft.com/office/drawing/2014/main" id="{4AE3400E-2C71-4020-B92E-90ABF6AFE3D6}"/>
              </a:ext>
            </a:extLst>
          </p:cNvPr>
          <p:cNvSpPr/>
          <p:nvPr/>
        </p:nvSpPr>
        <p:spPr>
          <a:xfrm>
            <a:off x="3098800" y="6350000"/>
            <a:ext cx="1905000" cy="330200"/>
          </a:xfrm>
          <a:prstGeom prst="roundRect">
            <a:avLst/>
          </a:prstGeom>
          <a:solidFill>
            <a:srgbClr val="26805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100" b="1">
                <a:solidFill>
                  <a:srgbClr val="FFFFFF"/>
                </a:solidFill>
                <a:latin typeface="Segoe UI" panose="020B0502040204020203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19962679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i human in loop">
            <a:extLst>
              <a:ext uri="{FF2B5EF4-FFF2-40B4-BE49-F238E27FC236}">
                <a16:creationId xmlns:a16="http://schemas.microsoft.com/office/drawing/2014/main" id="{2E214C41-E83C-4C88-993A-35962ED55177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807E6CF0-7E41-4227-8491-0BE594EEBF4E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26805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Segoe UI" panose="020B0502040204020203" pitchFamily="34" charset="0"/>
              </a:rPr>
              <a:t>Open: opencode docs</a:t>
            </a: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CB9068AC-FFF2-45D8-9193-928A959D061C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Segoe UI" panose="020B0502040204020203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2111279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Learning outcomes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Module objectives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BY 17:00 YOU CAN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abilities,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 four topics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533095" y="1410005"/>
            <a:ext cx="10382098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Each outcome is checked against a real artifact you produce in the lab.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33095" y="1981505"/>
            <a:ext cx="5486400" cy="2133295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24205" y="2152498"/>
            <a:ext cx="381305" cy="228600"/>
          </a:xfrm>
          <a:prstGeom prst="roundRect">
            <a:avLst>
              <a:gd name="adj" fmla="val 48000"/>
            </a:avLst>
          </a:prstGeom>
          <a:solidFill>
            <a:srgbClr val="FFFFFF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24205" y="2152498"/>
            <a:ext cx="3813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1200607" y="2152498"/>
            <a:ext cx="4629607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Pick the right test level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724205" y="2514600"/>
            <a:ext cx="5105095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Place each requirement at the cheapest level that can </a:t>
            </a:r>
            <a:r>
              <a:rPr lang="en-US" sz="100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it, unit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, integration, system, UAT </a:t>
            </a:r>
            <a:r>
              <a:rPr lang="en-US" sz="100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 PAT, and 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 who owns it.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724205" y="3333902"/>
            <a:ext cx="5105095" cy="590702"/>
          </a:xfrm>
          <a:prstGeom prst="roundRect">
            <a:avLst>
              <a:gd name="adj" fmla="val 15480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57707" y="3524098"/>
            <a:ext cx="914400" cy="209398"/>
          </a:xfrm>
          <a:prstGeom prst="roundRect">
            <a:avLst>
              <a:gd name="adj" fmla="val 52402"/>
            </a:avLst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57707" y="3524098"/>
            <a:ext cx="914400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EVIDENCE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1886407" y="3429000"/>
            <a:ext cx="3771900" cy="418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Level column in your test case sheet.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6210605" y="1981505"/>
            <a:ext cx="5486400" cy="2133295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400800" y="2152498"/>
            <a:ext cx="381305" cy="228600"/>
          </a:xfrm>
          <a:prstGeom prst="roundRect">
            <a:avLst>
              <a:gd name="adj" fmla="val 48000"/>
            </a:avLst>
          </a:prstGeom>
          <a:solidFill>
            <a:srgbClr val="FFFFFF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0" y="2152498"/>
            <a:ext cx="3813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6877202" y="2152498"/>
            <a:ext cx="4629607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Design cases by technique, not instinct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6400800" y="2514600"/>
            <a:ext cx="5105095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Use EP, BVA, decision tables and state transition for maximum coverage from minimum cases.</a:t>
            </a:r>
            <a:endParaRPr lang="en-US" sz="1000" dirty="0"/>
          </a:p>
        </p:txBody>
      </p:sp>
      <p:sp>
        <p:nvSpPr>
          <p:cNvPr id="27" name="Shape 24"/>
          <p:cNvSpPr/>
          <p:nvPr/>
        </p:nvSpPr>
        <p:spPr>
          <a:xfrm>
            <a:off x="6400800" y="3333902"/>
            <a:ext cx="5105095" cy="590702"/>
          </a:xfrm>
          <a:prstGeom prst="roundRect">
            <a:avLst>
              <a:gd name="adj" fmla="val 15480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6534302" y="3524098"/>
            <a:ext cx="914400" cy="209398"/>
          </a:xfrm>
          <a:prstGeom prst="roundRect">
            <a:avLst>
              <a:gd name="adj" fmla="val 52402"/>
            </a:avLst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534302" y="3524098"/>
            <a:ext cx="914400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EVIDENCE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7563002" y="3429000"/>
            <a:ext cx="3771900" cy="418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case names the technique that produced it.</a:t>
            </a:r>
            <a:endParaRPr lang="en-US" sz="1000" dirty="0"/>
          </a:p>
        </p:txBody>
      </p:sp>
      <p:sp>
        <p:nvSpPr>
          <p:cNvPr id="31" name="Shape 28"/>
          <p:cNvSpPr/>
          <p:nvPr/>
        </p:nvSpPr>
        <p:spPr>
          <a:xfrm>
            <a:off x="533095" y="4304995"/>
            <a:ext cx="5486400" cy="2133295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724205" y="4476902"/>
            <a:ext cx="381305" cy="228600"/>
          </a:xfrm>
          <a:prstGeom prst="roundRect">
            <a:avLst>
              <a:gd name="adj" fmla="val 48000"/>
            </a:avLst>
          </a:prstGeom>
          <a:solidFill>
            <a:srgbClr val="FFFFFF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724205" y="4476902"/>
            <a:ext cx="3813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750" dirty="0"/>
          </a:p>
        </p:txBody>
      </p:sp>
      <p:sp>
        <p:nvSpPr>
          <p:cNvPr id="34" name="Text 31"/>
          <p:cNvSpPr/>
          <p:nvPr/>
        </p:nvSpPr>
        <p:spPr>
          <a:xfrm>
            <a:off x="1200607" y="4476902"/>
            <a:ext cx="4629607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Write cases someone else can run</a:t>
            </a:r>
            <a:endParaRPr lang="en-US" sz="1300" dirty="0"/>
          </a:p>
        </p:txBody>
      </p:sp>
      <p:sp>
        <p:nvSpPr>
          <p:cNvPr id="35" name="Text 32"/>
          <p:cNvSpPr/>
          <p:nvPr/>
        </p:nvSpPr>
        <p:spPr>
          <a:xfrm>
            <a:off x="724205" y="4839005"/>
            <a:ext cx="5105095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Preconditions, test data, steps, and one observable expected result.</a:t>
            </a:r>
            <a:endParaRPr lang="en-US" sz="1000" dirty="0"/>
          </a:p>
        </p:txBody>
      </p:sp>
      <p:sp>
        <p:nvSpPr>
          <p:cNvPr id="36" name="Shape 33"/>
          <p:cNvSpPr/>
          <p:nvPr/>
        </p:nvSpPr>
        <p:spPr>
          <a:xfrm>
            <a:off x="724205" y="5658307"/>
            <a:ext cx="5105095" cy="590702"/>
          </a:xfrm>
          <a:prstGeom prst="roundRect">
            <a:avLst>
              <a:gd name="adj" fmla="val 15480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37" name="Shape 34"/>
          <p:cNvSpPr/>
          <p:nvPr/>
        </p:nvSpPr>
        <p:spPr>
          <a:xfrm>
            <a:off x="857707" y="5848502"/>
            <a:ext cx="914400" cy="209398"/>
          </a:xfrm>
          <a:prstGeom prst="roundRect">
            <a:avLst>
              <a:gd name="adj" fmla="val 52402"/>
            </a:avLst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857707" y="5848502"/>
            <a:ext cx="914400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EVIDENCE</a:t>
            </a:r>
            <a:endParaRPr lang="en-US" sz="750" dirty="0"/>
          </a:p>
        </p:txBody>
      </p:sp>
      <p:sp>
        <p:nvSpPr>
          <p:cNvPr id="39" name="Text 36"/>
          <p:cNvSpPr/>
          <p:nvPr/>
        </p:nvSpPr>
        <p:spPr>
          <a:xfrm>
            <a:off x="1886407" y="5753405"/>
            <a:ext cx="3771900" cy="418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Peer check: another team runs 2 of your cases.</a:t>
            </a:r>
            <a:endParaRPr lang="en-US" sz="1000" dirty="0"/>
          </a:p>
        </p:txBody>
      </p:sp>
      <p:sp>
        <p:nvSpPr>
          <p:cNvPr id="40" name="Shape 37"/>
          <p:cNvSpPr/>
          <p:nvPr/>
        </p:nvSpPr>
        <p:spPr>
          <a:xfrm>
            <a:off x="6210605" y="4304995"/>
            <a:ext cx="5486400" cy="2133295"/>
          </a:xfrm>
          <a:prstGeom prst="roundRect">
            <a:avLst>
              <a:gd name="adj" fmla="val 4286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41" name="Shape 38"/>
          <p:cNvSpPr/>
          <p:nvPr/>
        </p:nvSpPr>
        <p:spPr>
          <a:xfrm>
            <a:off x="6400800" y="4476902"/>
            <a:ext cx="381305" cy="228600"/>
          </a:xfrm>
          <a:prstGeom prst="roundRect">
            <a:avLst>
              <a:gd name="adj" fmla="val 48000"/>
            </a:avLst>
          </a:prstGeom>
          <a:solidFill>
            <a:srgbClr val="FFFFFF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6400800" y="4476902"/>
            <a:ext cx="3813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750" dirty="0"/>
          </a:p>
        </p:txBody>
      </p:sp>
      <p:sp>
        <p:nvSpPr>
          <p:cNvPr id="43" name="Text 40"/>
          <p:cNvSpPr/>
          <p:nvPr/>
        </p:nvSpPr>
        <p:spPr>
          <a:xfrm>
            <a:off x="6877202" y="4476902"/>
            <a:ext cx="4629607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Prove coverage with the RTM</a:t>
            </a:r>
            <a:endParaRPr lang="en-US" sz="1300" dirty="0"/>
          </a:p>
        </p:txBody>
      </p:sp>
      <p:sp>
        <p:nvSpPr>
          <p:cNvPr id="44" name="Text 41"/>
          <p:cNvSpPr/>
          <p:nvPr/>
        </p:nvSpPr>
        <p:spPr>
          <a:xfrm>
            <a:off x="6400800" y="4839005"/>
            <a:ext cx="5105095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Link requirement to case to result to defect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, compute coverage, and spot gaps early.</a:t>
            </a:r>
            <a:endParaRPr lang="en-US" sz="1000" dirty="0"/>
          </a:p>
        </p:txBody>
      </p:sp>
      <p:sp>
        <p:nvSpPr>
          <p:cNvPr id="45" name="Shape 42"/>
          <p:cNvSpPr/>
          <p:nvPr/>
        </p:nvSpPr>
        <p:spPr>
          <a:xfrm>
            <a:off x="6400800" y="5658307"/>
            <a:ext cx="5105095" cy="590702"/>
          </a:xfrm>
          <a:prstGeom prst="roundRect">
            <a:avLst>
              <a:gd name="adj" fmla="val 15480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46" name="Shape 43"/>
          <p:cNvSpPr/>
          <p:nvPr/>
        </p:nvSpPr>
        <p:spPr>
          <a:xfrm>
            <a:off x="6534302" y="5848502"/>
            <a:ext cx="914400" cy="209398"/>
          </a:xfrm>
          <a:prstGeom prst="roundRect">
            <a:avLst>
              <a:gd name="adj" fmla="val 52402"/>
            </a:avLst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6534302" y="5848502"/>
            <a:ext cx="914400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EVIDENCE</a:t>
            </a:r>
            <a:endParaRPr lang="en-US" sz="750" dirty="0"/>
          </a:p>
        </p:txBody>
      </p:sp>
      <p:sp>
        <p:nvSpPr>
          <p:cNvPr id="48" name="Text 45"/>
          <p:cNvSpPr/>
          <p:nvPr/>
        </p:nvSpPr>
        <p:spPr>
          <a:xfrm>
            <a:off x="7563002" y="5753405"/>
            <a:ext cx="3771900" cy="418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RTM v1 with a coverage cell and a gap list.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75-minute run sheet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15:45 - 17:00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THE 75 MINUTES ARE SPENT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20% concept ·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80% hands on the keyboard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533095" y="1848002"/>
            <a:ext cx="5715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15:45</a:t>
            </a:r>
            <a:endParaRPr lang="en-US" sz="750" dirty="0"/>
          </a:p>
        </p:txBody>
      </p:sp>
      <p:sp>
        <p:nvSpPr>
          <p:cNvPr id="13" name="Shape 10"/>
          <p:cNvSpPr/>
          <p:nvPr/>
        </p:nvSpPr>
        <p:spPr>
          <a:xfrm>
            <a:off x="533095" y="2018995"/>
            <a:ext cx="1772107" cy="552298"/>
          </a:xfrm>
          <a:prstGeom prst="roundRect">
            <a:avLst>
              <a:gd name="adj" fmla="val 16556"/>
            </a:avLst>
          </a:prstGeom>
          <a:solidFill>
            <a:srgbClr val="E9F0FA"/>
          </a:solidFill>
          <a:ln w="9525">
            <a:solidFill>
              <a:srgbClr val="C3CED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47395" y="2133295"/>
            <a:ext cx="1580998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Concept: levels + criteria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647395" y="2381098"/>
            <a:ext cx="1580998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min</a:t>
            </a:r>
            <a:endParaRPr lang="en-US" sz="750" dirty="0"/>
          </a:p>
        </p:txBody>
      </p:sp>
      <p:sp>
        <p:nvSpPr>
          <p:cNvPr id="16" name="Text 13"/>
          <p:cNvSpPr/>
          <p:nvPr/>
        </p:nvSpPr>
        <p:spPr>
          <a:xfrm>
            <a:off x="2361895" y="1848002"/>
            <a:ext cx="5715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15:55</a:t>
            </a:r>
            <a:endParaRPr lang="en-US" sz="750" dirty="0"/>
          </a:p>
        </p:txBody>
      </p:sp>
      <p:sp>
        <p:nvSpPr>
          <p:cNvPr id="17" name="Shape 14"/>
          <p:cNvSpPr/>
          <p:nvPr/>
        </p:nvSpPr>
        <p:spPr>
          <a:xfrm>
            <a:off x="2361895" y="2018995"/>
            <a:ext cx="1914754" cy="552298"/>
          </a:xfrm>
          <a:prstGeom prst="roundRect">
            <a:avLst>
              <a:gd name="adj" fmla="val 16556"/>
            </a:avLst>
          </a:prstGeom>
          <a:solidFill>
            <a:srgbClr val="E9F0FA"/>
          </a:solidFill>
          <a:ln w="9525">
            <a:solidFill>
              <a:srgbClr val="C3CED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2476195" y="2133295"/>
            <a:ext cx="1723644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Technique clinic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2476195" y="2381098"/>
            <a:ext cx="1723644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min</a:t>
            </a:r>
            <a:endParaRPr lang="en-US" sz="750" dirty="0"/>
          </a:p>
        </p:txBody>
      </p:sp>
      <p:sp>
        <p:nvSpPr>
          <p:cNvPr id="20" name="Text 17"/>
          <p:cNvSpPr/>
          <p:nvPr/>
        </p:nvSpPr>
        <p:spPr>
          <a:xfrm>
            <a:off x="4334256" y="1848002"/>
            <a:ext cx="5715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16:05</a:t>
            </a:r>
            <a:endParaRPr lang="en-US" sz="750" dirty="0"/>
          </a:p>
        </p:txBody>
      </p:sp>
      <p:sp>
        <p:nvSpPr>
          <p:cNvPr id="21" name="Shape 18"/>
          <p:cNvSpPr/>
          <p:nvPr/>
        </p:nvSpPr>
        <p:spPr>
          <a:xfrm>
            <a:off x="4334256" y="2018995"/>
            <a:ext cx="2210105" cy="552298"/>
          </a:xfrm>
          <a:prstGeom prst="roundRect">
            <a:avLst>
              <a:gd name="adj" fmla="val 16556"/>
            </a:avLst>
          </a:prstGeom>
          <a:solidFill>
            <a:srgbClr val="EAF6F0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448556" y="2133295"/>
            <a:ext cx="201899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00" b="1" dirty="0">
                <a:solidFill>
                  <a:srgbClr val="1C4C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LAB A · EP + BVA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4448556" y="2381098"/>
            <a:ext cx="201899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min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6601054" y="1848002"/>
            <a:ext cx="5715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16:17</a:t>
            </a:r>
            <a:endParaRPr lang="en-US" sz="750" dirty="0"/>
          </a:p>
        </p:txBody>
      </p:sp>
      <p:sp>
        <p:nvSpPr>
          <p:cNvPr id="25" name="Shape 22"/>
          <p:cNvSpPr/>
          <p:nvPr/>
        </p:nvSpPr>
        <p:spPr>
          <a:xfrm>
            <a:off x="6601054" y="2018995"/>
            <a:ext cx="2943454" cy="552298"/>
          </a:xfrm>
          <a:prstGeom prst="roundRect">
            <a:avLst>
              <a:gd name="adj" fmla="val 16556"/>
            </a:avLst>
          </a:prstGeom>
          <a:solidFill>
            <a:srgbClr val="EAF6F0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715354" y="2133295"/>
            <a:ext cx="2752344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00" b="1" dirty="0">
                <a:solidFill>
                  <a:srgbClr val="1C4C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LAB B · </a:t>
            </a:r>
            <a:r>
              <a:rPr lang="en-US" sz="900" b="1">
                <a:solidFill>
                  <a:srgbClr val="1C4C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write 15-20 </a:t>
            </a:r>
            <a:r>
              <a:rPr lang="en-US" sz="900" b="1" dirty="0">
                <a:solidFill>
                  <a:srgbClr val="1C4C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cases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6715354" y="2381098"/>
            <a:ext cx="2752344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 min</a:t>
            </a:r>
            <a:endParaRPr lang="en-US" sz="750" dirty="0"/>
          </a:p>
        </p:txBody>
      </p:sp>
      <p:sp>
        <p:nvSpPr>
          <p:cNvPr id="28" name="Text 25"/>
          <p:cNvSpPr/>
          <p:nvPr/>
        </p:nvSpPr>
        <p:spPr>
          <a:xfrm>
            <a:off x="9601200" y="1848002"/>
            <a:ext cx="5715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16:32</a:t>
            </a:r>
            <a:endParaRPr lang="en-US" sz="750" dirty="0"/>
          </a:p>
        </p:txBody>
      </p:sp>
      <p:sp>
        <p:nvSpPr>
          <p:cNvPr id="29" name="Shape 26"/>
          <p:cNvSpPr/>
          <p:nvPr/>
        </p:nvSpPr>
        <p:spPr>
          <a:xfrm>
            <a:off x="9601200" y="2018995"/>
            <a:ext cx="1476756" cy="552298"/>
          </a:xfrm>
          <a:prstGeom prst="roundRect">
            <a:avLst>
              <a:gd name="adj" fmla="val 16556"/>
            </a:avLst>
          </a:prstGeom>
          <a:solidFill>
            <a:srgbClr val="EAF6F0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9715500" y="2133295"/>
            <a:ext cx="1285646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00" b="1" dirty="0">
                <a:solidFill>
                  <a:srgbClr val="1C4C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LAB C · RTM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9715500" y="2381098"/>
            <a:ext cx="1285646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 min</a:t>
            </a:r>
            <a:endParaRPr lang="en-US" sz="750" dirty="0"/>
          </a:p>
        </p:txBody>
      </p:sp>
      <p:sp>
        <p:nvSpPr>
          <p:cNvPr id="32" name="Text 29"/>
          <p:cNvSpPr/>
          <p:nvPr/>
        </p:nvSpPr>
        <p:spPr>
          <a:xfrm>
            <a:off x="11134649" y="1848002"/>
            <a:ext cx="5715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16:40</a:t>
            </a:r>
            <a:endParaRPr lang="en-US" sz="750" dirty="0"/>
          </a:p>
        </p:txBody>
      </p:sp>
      <p:sp>
        <p:nvSpPr>
          <p:cNvPr id="33" name="Shape 30"/>
          <p:cNvSpPr/>
          <p:nvPr/>
        </p:nvSpPr>
        <p:spPr>
          <a:xfrm>
            <a:off x="11134649" y="2018995"/>
            <a:ext cx="523951" cy="552298"/>
          </a:xfrm>
          <a:prstGeom prst="roundRect">
            <a:avLst>
              <a:gd name="adj" fmla="val 17452"/>
            </a:avLst>
          </a:prstGeom>
          <a:solidFill>
            <a:srgbClr val="E9F0FA"/>
          </a:solidFill>
          <a:ln w="9525">
            <a:solidFill>
              <a:srgbClr val="C3CEDC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11248949" y="2133295"/>
            <a:ext cx="333756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00" b="1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SQA-AI workshop + review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11248949" y="2381098"/>
            <a:ext cx="333756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 min</a:t>
            </a:r>
            <a:endParaRPr lang="en-US" sz="750" dirty="0"/>
          </a:p>
        </p:txBody>
      </p:sp>
      <p:sp>
        <p:nvSpPr>
          <p:cNvPr id="36" name="Shape 33"/>
          <p:cNvSpPr/>
          <p:nvPr/>
        </p:nvSpPr>
        <p:spPr>
          <a:xfrm>
            <a:off x="533095" y="2743200"/>
            <a:ext cx="11125505" cy="0"/>
          </a:xfrm>
          <a:prstGeom prst="line">
            <a:avLst/>
          </a:prstGeom>
          <a:noFill/>
          <a:ln w="9525">
            <a:solidFill>
              <a:srgbClr val="D8E0EA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533095" y="2819095"/>
            <a:ext cx="28575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GUIDED INPUT</a:t>
            </a:r>
            <a:endParaRPr lang="en-US" sz="750" dirty="0"/>
          </a:p>
        </p:txBody>
      </p:sp>
      <p:sp>
        <p:nvSpPr>
          <p:cNvPr id="38" name="Text 35"/>
          <p:cNvSpPr/>
          <p:nvPr/>
        </p:nvSpPr>
        <p:spPr>
          <a:xfrm>
            <a:off x="4334256" y="2819095"/>
            <a:ext cx="43818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0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TEAM WORK, 35 CONTINUOUS MINUTES</a:t>
            </a:r>
            <a:endParaRPr lang="en-US" sz="750" dirty="0"/>
          </a:p>
        </p:txBody>
      </p:sp>
      <p:sp>
        <p:nvSpPr>
          <p:cNvPr id="39" name="Text 36"/>
          <p:cNvSpPr/>
          <p:nvPr/>
        </p:nvSpPr>
        <p:spPr>
          <a:xfrm>
            <a:off x="8801100" y="2819095"/>
            <a:ext cx="28575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PEER REVIEW</a:t>
            </a:r>
            <a:endParaRPr lang="en-US" sz="750" dirty="0"/>
          </a:p>
        </p:txBody>
      </p:sp>
      <p:sp>
        <p:nvSpPr>
          <p:cNvPr id="40" name="Shape 37"/>
          <p:cNvSpPr/>
          <p:nvPr/>
        </p:nvSpPr>
        <p:spPr>
          <a:xfrm>
            <a:off x="533095" y="3161995"/>
            <a:ext cx="3581705" cy="1638605"/>
          </a:xfrm>
          <a:prstGeom prst="roundRect">
            <a:avLst>
              <a:gd name="adj" fmla="val 5580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705002" y="3295498"/>
            <a:ext cx="32388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TEAM ROLES (4 PEOPLE)</a:t>
            </a:r>
            <a:endParaRPr lang="en-US" sz="750" dirty="0"/>
          </a:p>
        </p:txBody>
      </p:sp>
      <p:sp>
        <p:nvSpPr>
          <p:cNvPr id="42" name="Text 39"/>
          <p:cNvSpPr/>
          <p:nvPr/>
        </p:nvSpPr>
        <p:spPr>
          <a:xfrm>
            <a:off x="705002" y="3524098"/>
            <a:ext cx="3238805" cy="12006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designer, owns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techniques and the case list.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Data writer, owns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data and preconditions.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RTM keeper, owns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traceability and coverage.</a:t>
            </a:r>
            <a:endParaRPr lang="en-US" sz="950" dirty="0"/>
          </a:p>
          <a:p>
            <a:pPr marL="342900" indent="-342900">
              <a:lnSpc>
                <a:spcPct val="118000"/>
              </a:lnSpc>
              <a:spcAft>
                <a:spcPts val="500"/>
              </a:spcAft>
              <a:buSzPct val="100000"/>
              <a:buChar char="▪"/>
            </a:pPr>
            <a:r>
              <a:rPr lang="en-US" sz="95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Reviewer, tries </a:t>
            </a:r>
            <a:r>
              <a:rPr lang="en-US" sz="95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to run another team’s cases.</a:t>
            </a:r>
            <a:endParaRPr lang="en-US" sz="950" dirty="0"/>
          </a:p>
        </p:txBody>
      </p:sp>
      <p:sp>
        <p:nvSpPr>
          <p:cNvPr id="43" name="Shape 40"/>
          <p:cNvSpPr/>
          <p:nvPr/>
        </p:nvSpPr>
        <p:spPr>
          <a:xfrm>
            <a:off x="4304995" y="3161995"/>
            <a:ext cx="3581705" cy="1638605"/>
          </a:xfrm>
          <a:prstGeom prst="roundRect">
            <a:avLst>
              <a:gd name="adj" fmla="val 5580"/>
            </a:avLst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4476902" y="3295498"/>
            <a:ext cx="32388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TOOLING (PICK ONE)</a:t>
            </a:r>
            <a:endParaRPr lang="en-US" sz="750" dirty="0"/>
          </a:p>
        </p:txBody>
      </p:sp>
      <p:sp>
        <p:nvSpPr>
          <p:cNvPr id="45" name="Text 42"/>
          <p:cNvSpPr/>
          <p:nvPr/>
        </p:nvSpPr>
        <p:spPr>
          <a:xfrm>
            <a:off x="4476902" y="3524098"/>
            <a:ext cx="3238805" cy="12006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3"/>
              </a:rPr>
              <a:t>TestRail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· Zephyr · Xray · 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4"/>
              </a:rPr>
              <a:t>Jira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· Google Sheets (default).</a:t>
            </a:r>
            <a:endParaRPr lang="en-US" sz="1000" dirty="0"/>
          </a:p>
          <a:p>
            <a:pPr marL="0" indent="0" algn="l">
              <a:lnSpc>
                <a:spcPct val="132000"/>
              </a:lnSpc>
              <a:buNone/>
            </a:pPr>
            <a:endParaRPr lang="en-US" sz="1000" dirty="0"/>
          </a:p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sheet is enough today. What is assessed is structure and traceability, not the tool.</a:t>
            </a:r>
            <a:endParaRPr lang="en-US" sz="1000" dirty="0"/>
          </a:p>
        </p:txBody>
      </p:sp>
      <p:sp>
        <p:nvSpPr>
          <p:cNvPr id="46" name="Shape 43"/>
          <p:cNvSpPr/>
          <p:nvPr/>
        </p:nvSpPr>
        <p:spPr>
          <a:xfrm>
            <a:off x="8076895" y="3161995"/>
            <a:ext cx="3581705" cy="1638605"/>
          </a:xfrm>
          <a:prstGeom prst="roundRect">
            <a:avLst>
              <a:gd name="adj" fmla="val 5580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8248802" y="3295498"/>
            <a:ext cx="32388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14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WORKING RULE</a:t>
            </a:r>
            <a:endParaRPr lang="en-US" sz="750" dirty="0"/>
          </a:p>
        </p:txBody>
      </p:sp>
      <p:sp>
        <p:nvSpPr>
          <p:cNvPr id="48" name="Text 45"/>
          <p:cNvSpPr/>
          <p:nvPr/>
        </p:nvSpPr>
        <p:spPr>
          <a:xfrm>
            <a:off x="8248802" y="3524098"/>
            <a:ext cx="3238805" cy="12006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test case gets written without a requirement ID beside it. If you cannot name the requirement being tested, the case is not ready.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Test levels (V-model)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hlinkClick r:id="rId3"/>
              </a:rPr>
              <a:t>KRISA Ch</a:t>
            </a:r>
            <a:r>
              <a:rPr lang="en-US" sz="750" kern="0" spc="8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hlinkClick r:id="rId3"/>
              </a:rPr>
              <a:t>.5</a:t>
            </a:r>
            <a:r>
              <a:rPr lang="en-US" sz="750" kern="0" spc="8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-6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CONCEPT 1 OF 3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deliverable has a test that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proves it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533095" y="1410005"/>
            <a:ext cx="10382098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100" dirty="0">
                <a:solidFill>
                  <a:srgbClr val="5A687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left arm produces documents; the right arm proves them. In KRISA, acceptance testing splits into UAT (functional) and PAT (functional and non-functional).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2781605" y="2219249"/>
            <a:ext cx="6057900" cy="0"/>
          </a:xfrm>
          <a:prstGeom prst="line">
            <a:avLst/>
          </a:prstGeom>
          <a:noFill/>
          <a:ln w="9525">
            <a:solidFill>
              <a:srgbClr val="C3CEDC"/>
            </a:solidFill>
            <a:prstDash val="dash"/>
          </a:ln>
        </p:spPr>
      </p:sp>
      <p:sp>
        <p:nvSpPr>
          <p:cNvPr id="14" name="Shape 11"/>
          <p:cNvSpPr/>
          <p:nvPr/>
        </p:nvSpPr>
        <p:spPr>
          <a:xfrm>
            <a:off x="533095" y="2000707"/>
            <a:ext cx="2247595" cy="437998"/>
          </a:xfrm>
          <a:prstGeom prst="roundRect">
            <a:avLst>
              <a:gd name="adj" fmla="val 20877"/>
            </a:avLst>
          </a:prstGeom>
          <a:solidFill>
            <a:srgbClr val="FFFFFF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7395" y="2066544"/>
            <a:ext cx="20574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BRS · Business requirements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647395" y="2238451"/>
            <a:ext cx="20574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Module 2 · </a:t>
            </a:r>
            <a:r>
              <a:rPr lang="en-US" sz="7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hlinkClick r:id="rId4"/>
              </a:rPr>
              <a:t>KRISA Ch.2</a:t>
            </a:r>
            <a:endParaRPr lang="en-US" sz="700" dirty="0"/>
          </a:p>
        </p:txBody>
      </p:sp>
      <p:sp>
        <p:nvSpPr>
          <p:cNvPr id="17" name="Shape 14"/>
          <p:cNvSpPr/>
          <p:nvPr/>
        </p:nvSpPr>
        <p:spPr>
          <a:xfrm>
            <a:off x="8839505" y="2000707"/>
            <a:ext cx="2247595" cy="437998"/>
          </a:xfrm>
          <a:prstGeom prst="roundRect">
            <a:avLst>
              <a:gd name="adj" fmla="val 20877"/>
            </a:avLst>
          </a:prstGeom>
          <a:solidFill>
            <a:srgbClr val="EAF6F0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953805" y="2066544"/>
            <a:ext cx="20574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1C4C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PAT · provisional acceptance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8953805" y="2238451"/>
            <a:ext cx="20574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0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functional + non-functional</a:t>
            </a:r>
            <a:endParaRPr lang="en-US" sz="700" dirty="0"/>
          </a:p>
        </p:txBody>
      </p:sp>
      <p:sp>
        <p:nvSpPr>
          <p:cNvPr id="20" name="Shape 17"/>
          <p:cNvSpPr/>
          <p:nvPr/>
        </p:nvSpPr>
        <p:spPr>
          <a:xfrm>
            <a:off x="3353105" y="2809951"/>
            <a:ext cx="4914900" cy="0"/>
          </a:xfrm>
          <a:prstGeom prst="line">
            <a:avLst/>
          </a:prstGeom>
          <a:noFill/>
          <a:ln w="9525">
            <a:solidFill>
              <a:srgbClr val="C3CEDC"/>
            </a:solidFill>
            <a:prstDash val="dash"/>
          </a:ln>
        </p:spPr>
      </p:sp>
      <p:sp>
        <p:nvSpPr>
          <p:cNvPr id="21" name="Shape 18"/>
          <p:cNvSpPr/>
          <p:nvPr/>
        </p:nvSpPr>
        <p:spPr>
          <a:xfrm>
            <a:off x="1104595" y="2590495"/>
            <a:ext cx="2247595" cy="437998"/>
          </a:xfrm>
          <a:prstGeom prst="roundRect">
            <a:avLst>
              <a:gd name="adj" fmla="val 20877"/>
            </a:avLst>
          </a:prstGeom>
          <a:solidFill>
            <a:srgbClr val="FFFFFF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218895" y="2657246"/>
            <a:ext cx="20574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SRS · System requirements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1218895" y="2829154"/>
            <a:ext cx="20574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Module 2 · </a:t>
            </a:r>
            <a:r>
              <a:rPr lang="en-US" sz="7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hlinkClick r:id="rId5"/>
              </a:rPr>
              <a:t>KRISA Ch.3</a:t>
            </a:r>
            <a:endParaRPr lang="en-US" sz="700" dirty="0"/>
          </a:p>
        </p:txBody>
      </p:sp>
      <p:sp>
        <p:nvSpPr>
          <p:cNvPr id="24" name="Shape 21"/>
          <p:cNvSpPr/>
          <p:nvPr/>
        </p:nvSpPr>
        <p:spPr>
          <a:xfrm>
            <a:off x="8268005" y="2590495"/>
            <a:ext cx="2247595" cy="437998"/>
          </a:xfrm>
          <a:prstGeom prst="roundRect">
            <a:avLst>
              <a:gd name="adj" fmla="val 20877"/>
            </a:avLst>
          </a:prstGeom>
          <a:solidFill>
            <a:srgbClr val="EAF6F0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8382305" y="2657246"/>
            <a:ext cx="20574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1C4C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UAT · user acceptance</a:t>
            </a:r>
            <a:endParaRPr lang="en-US" sz="950" dirty="0"/>
          </a:p>
        </p:txBody>
      </p:sp>
      <p:sp>
        <p:nvSpPr>
          <p:cNvPr id="26" name="Text 23"/>
          <p:cNvSpPr/>
          <p:nvPr/>
        </p:nvSpPr>
        <p:spPr>
          <a:xfrm>
            <a:off x="8382305" y="2829154"/>
            <a:ext cx="20574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0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functional · process owner</a:t>
            </a:r>
            <a:endParaRPr lang="en-US" sz="700" dirty="0"/>
          </a:p>
        </p:txBody>
      </p:sp>
      <p:sp>
        <p:nvSpPr>
          <p:cNvPr id="27" name="Shape 24"/>
          <p:cNvSpPr/>
          <p:nvPr/>
        </p:nvSpPr>
        <p:spPr>
          <a:xfrm>
            <a:off x="3924605" y="3400654"/>
            <a:ext cx="3771900" cy="0"/>
          </a:xfrm>
          <a:prstGeom prst="line">
            <a:avLst/>
          </a:prstGeom>
          <a:noFill/>
          <a:ln w="9525">
            <a:solidFill>
              <a:srgbClr val="C3CEDC"/>
            </a:solidFill>
            <a:prstDash val="dash"/>
          </a:ln>
        </p:spPr>
      </p:sp>
      <p:sp>
        <p:nvSpPr>
          <p:cNvPr id="28" name="Shape 25"/>
          <p:cNvSpPr/>
          <p:nvPr/>
        </p:nvSpPr>
        <p:spPr>
          <a:xfrm>
            <a:off x="1676095" y="3181198"/>
            <a:ext cx="2247595" cy="437998"/>
          </a:xfrm>
          <a:prstGeom prst="roundRect">
            <a:avLst>
              <a:gd name="adj" fmla="val 20877"/>
            </a:avLst>
          </a:prstGeom>
          <a:solidFill>
            <a:srgbClr val="FFFFFF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1790395" y="3247949"/>
            <a:ext cx="20574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SDS · System design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1790395" y="3419856"/>
            <a:ext cx="20574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Module 3 · </a:t>
            </a:r>
            <a:r>
              <a:rPr lang="en-US" sz="7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hlinkClick r:id="rId6"/>
              </a:rPr>
              <a:t>KRISA Ch.4</a:t>
            </a:r>
            <a:endParaRPr lang="en-US" sz="700" dirty="0"/>
          </a:p>
        </p:txBody>
      </p:sp>
      <p:sp>
        <p:nvSpPr>
          <p:cNvPr id="31" name="Shape 28"/>
          <p:cNvSpPr/>
          <p:nvPr/>
        </p:nvSpPr>
        <p:spPr>
          <a:xfrm>
            <a:off x="7696505" y="3181198"/>
            <a:ext cx="2247595" cy="437998"/>
          </a:xfrm>
          <a:prstGeom prst="roundRect">
            <a:avLst>
              <a:gd name="adj" fmla="val 20877"/>
            </a:avLst>
          </a:prstGeom>
          <a:solidFill>
            <a:srgbClr val="EAF6F0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7810805" y="3247949"/>
            <a:ext cx="20574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1C4C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System &amp; integration testing</a:t>
            </a:r>
            <a:endParaRPr lang="en-US" sz="950" dirty="0"/>
          </a:p>
        </p:txBody>
      </p:sp>
      <p:sp>
        <p:nvSpPr>
          <p:cNvPr id="33" name="Text 30"/>
          <p:cNvSpPr/>
          <p:nvPr/>
        </p:nvSpPr>
        <p:spPr>
          <a:xfrm>
            <a:off x="7810805" y="3419856"/>
            <a:ext cx="20574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0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development team · </a:t>
            </a:r>
            <a:r>
              <a:rPr lang="en-US" sz="70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hlinkClick r:id="rId3"/>
              </a:rPr>
              <a:t>Ch.5</a:t>
            </a:r>
            <a:endParaRPr lang="en-US" sz="700" dirty="0"/>
          </a:p>
        </p:txBody>
      </p:sp>
      <p:sp>
        <p:nvSpPr>
          <p:cNvPr id="34" name="Shape 31"/>
          <p:cNvSpPr/>
          <p:nvPr/>
        </p:nvSpPr>
        <p:spPr>
          <a:xfrm>
            <a:off x="4496105" y="3991356"/>
            <a:ext cx="2628900" cy="0"/>
          </a:xfrm>
          <a:prstGeom prst="line">
            <a:avLst/>
          </a:prstGeom>
          <a:noFill/>
          <a:ln w="9525">
            <a:solidFill>
              <a:srgbClr val="C3CEDC"/>
            </a:solidFill>
            <a:prstDash val="dash"/>
          </a:ln>
        </p:spPr>
      </p:sp>
      <p:sp>
        <p:nvSpPr>
          <p:cNvPr id="35" name="Shape 32"/>
          <p:cNvSpPr/>
          <p:nvPr/>
        </p:nvSpPr>
        <p:spPr>
          <a:xfrm>
            <a:off x="2247595" y="3771900"/>
            <a:ext cx="2247595" cy="437998"/>
          </a:xfrm>
          <a:prstGeom prst="roundRect">
            <a:avLst>
              <a:gd name="adj" fmla="val 20877"/>
            </a:avLst>
          </a:prstGeom>
          <a:solidFill>
            <a:srgbClr val="FFFFFF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2361895" y="3838651"/>
            <a:ext cx="20574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/ component design</a:t>
            </a:r>
            <a:endParaRPr lang="en-US" sz="950" dirty="0"/>
          </a:p>
        </p:txBody>
      </p:sp>
      <p:sp>
        <p:nvSpPr>
          <p:cNvPr id="37" name="Text 34"/>
          <p:cNvSpPr/>
          <p:nvPr/>
        </p:nvSpPr>
        <p:spPr>
          <a:xfrm>
            <a:off x="2361895" y="4009644"/>
            <a:ext cx="20574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  <a:hlinkClick r:id="rId3"/>
              </a:rPr>
              <a:t>KRISA Ch.5</a:t>
            </a:r>
            <a:endParaRPr lang="en-US" sz="700" dirty="0"/>
          </a:p>
        </p:txBody>
      </p:sp>
      <p:sp>
        <p:nvSpPr>
          <p:cNvPr id="38" name="Shape 35"/>
          <p:cNvSpPr/>
          <p:nvPr/>
        </p:nvSpPr>
        <p:spPr>
          <a:xfrm>
            <a:off x="7125005" y="3771900"/>
            <a:ext cx="2247595" cy="437998"/>
          </a:xfrm>
          <a:prstGeom prst="roundRect">
            <a:avLst>
              <a:gd name="adj" fmla="val 20877"/>
            </a:avLst>
          </a:prstGeom>
          <a:solidFill>
            <a:srgbClr val="EAF6F0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7239305" y="3838651"/>
            <a:ext cx="205740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1C4C3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Unit testing</a:t>
            </a:r>
            <a:endParaRPr lang="en-US" sz="950" dirty="0"/>
          </a:p>
        </p:txBody>
      </p:sp>
      <p:sp>
        <p:nvSpPr>
          <p:cNvPr id="40" name="Text 37"/>
          <p:cNvSpPr/>
          <p:nvPr/>
        </p:nvSpPr>
        <p:spPr>
          <a:xfrm>
            <a:off x="7239305" y="4009644"/>
            <a:ext cx="2057400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0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developer · inside CI</a:t>
            </a:r>
            <a:endParaRPr lang="en-US" sz="700" dirty="0"/>
          </a:p>
        </p:txBody>
      </p:sp>
      <p:sp>
        <p:nvSpPr>
          <p:cNvPr id="41" name="Shape 38"/>
          <p:cNvSpPr/>
          <p:nvPr/>
        </p:nvSpPr>
        <p:spPr>
          <a:xfrm>
            <a:off x="4762195" y="4457700"/>
            <a:ext cx="2667305" cy="418795"/>
          </a:xfrm>
          <a:prstGeom prst="roundRect">
            <a:avLst>
              <a:gd name="adj" fmla="val 21834"/>
            </a:avLst>
          </a:prstGeom>
          <a:solidFill>
            <a:srgbClr val="0F1620"/>
          </a:solidFill>
          <a:ln w="9525">
            <a:solidFill>
              <a:srgbClr val="0F1620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4762195" y="4457700"/>
            <a:ext cx="2667305" cy="4187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50" b="1" kern="0" spc="1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DEVELOPMENT / CODE</a:t>
            </a:r>
            <a:endParaRPr lang="en-US" sz="1050" dirty="0"/>
          </a:p>
        </p:txBody>
      </p:sp>
      <p:sp>
        <p:nvSpPr>
          <p:cNvPr id="43" name="Text 40"/>
          <p:cNvSpPr/>
          <p:nvPr/>
        </p:nvSpPr>
        <p:spPr>
          <a:xfrm>
            <a:off x="533095" y="1809598"/>
            <a:ext cx="111255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dashed line = this document is the basis for the test cases on the right</a:t>
            </a:r>
            <a:endParaRPr lang="en-US" sz="750" dirty="0"/>
          </a:p>
        </p:txBody>
      </p:sp>
      <p:sp>
        <p:nvSpPr>
          <p:cNvPr id="44" name="Shape 41"/>
          <p:cNvSpPr/>
          <p:nvPr/>
        </p:nvSpPr>
        <p:spPr>
          <a:xfrm>
            <a:off x="533095" y="5029200"/>
            <a:ext cx="11125505" cy="533095"/>
          </a:xfrm>
          <a:prstGeom prst="roundRect">
            <a:avLst>
              <a:gd name="adj" fmla="val 17153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45" name="Shape 42"/>
          <p:cNvSpPr/>
          <p:nvPr/>
        </p:nvSpPr>
        <p:spPr>
          <a:xfrm>
            <a:off x="666598" y="5191049"/>
            <a:ext cx="914400" cy="209398"/>
          </a:xfrm>
          <a:prstGeom prst="roundRect">
            <a:avLst>
              <a:gd name="adj" fmla="val 52402"/>
            </a:avLst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666598" y="5191049"/>
            <a:ext cx="914400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TODAY’S LAB</a:t>
            </a:r>
            <a:endParaRPr lang="en-US" sz="750" dirty="0"/>
          </a:p>
        </p:txBody>
      </p:sp>
      <p:sp>
        <p:nvSpPr>
          <p:cNvPr id="47" name="Text 44"/>
          <p:cNvSpPr/>
          <p:nvPr/>
        </p:nvSpPr>
        <p:spPr>
          <a:xfrm>
            <a:off x="1695298" y="5124298"/>
            <a:ext cx="97913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cases you write in Lab B sit at the system </a:t>
            </a:r>
            <a:r>
              <a:rPr lang="en-US" sz="100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test level, detailed 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enough for Module 5 automation, and the source for UAT scenarios later.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 model krisa">
            <a:extLst>
              <a:ext uri="{FF2B5EF4-FFF2-40B4-BE49-F238E27FC236}">
                <a16:creationId xmlns:a16="http://schemas.microsoft.com/office/drawing/2014/main" id="{BFCC21B1-ADB2-47EC-B240-CE7B5FAFC568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AF56A5E6-9901-4A24-898F-76073E15D24C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26805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nn-NO" sz="1000" b="1">
                <a:solidFill>
                  <a:srgbClr val="FFFFFF"/>
                </a:solidFill>
                <a:latin typeface="Segoe UI" panose="020B0502040204020203" pitchFamily="34" charset="0"/>
              </a:rPr>
              <a:t>Open: KRISAv2 Bab 6 p.5</a:t>
            </a:r>
            <a:endParaRPr lang="en-MY" sz="1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196B62B2-C2EC-4A6A-9C37-4F8EE90F5A5E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Segoe UI" panose="020B0502040204020203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2044312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495898"/>
            <a:ext cx="12191695" cy="362102"/>
          </a:xfrm>
          <a:prstGeom prst="rect">
            <a:avLst/>
          </a:prstGeom>
          <a:solidFill>
            <a:srgbClr val="F4F7FA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solidFill>
            <a:srgbClr val="1B3B73"/>
          </a:solidFill>
          <a:ln w="9525">
            <a:solidFill>
              <a:srgbClr val="1B3B7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0" y="6495898"/>
            <a:ext cx="16760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1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 04 · SQA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848002" y="6495898"/>
            <a:ext cx="53336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Shape of the suite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81698" y="6495898"/>
            <a:ext cx="33147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kern="0" spc="8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Concept 1 · levels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0496398" y="6495898"/>
            <a:ext cx="152430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0F162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25</a:t>
            </a:r>
            <a:endParaRPr lang="en-US" sz="750" dirty="0"/>
          </a:p>
        </p:txBody>
      </p:sp>
      <p:sp>
        <p:nvSpPr>
          <p:cNvPr id="9" name="Shape 6"/>
          <p:cNvSpPr/>
          <p:nvPr/>
        </p:nvSpPr>
        <p:spPr>
          <a:xfrm>
            <a:off x="533095" y="514807"/>
            <a:ext cx="209398" cy="19202"/>
          </a:xfrm>
          <a:prstGeom prst="rect">
            <a:avLst/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19302" y="418795"/>
            <a:ext cx="10477195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00" b="1" kern="0" spc="19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CONCEPT 1 · CONTINUED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14807" y="629107"/>
            <a:ext cx="11144707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6000"/>
              </a:lnSpc>
              <a:buNone/>
            </a:pPr>
            <a:r>
              <a:rPr lang="en-US" sz="220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many tests sit at each level decides </a:t>
            </a:r>
            <a:r>
              <a:rPr lang="en-US" sz="2200" b="1" dirty="0">
                <a:solidFill>
                  <a:srgbClr val="26805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feedback speed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533095" y="1695298"/>
            <a:ext cx="5486400" cy="32004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24205" y="1867205"/>
            <a:ext cx="724205" cy="209398"/>
          </a:xfrm>
          <a:prstGeom prst="roundRect">
            <a:avLst>
              <a:gd name="adj" fmla="val 52402"/>
            </a:avLst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24205" y="1867205"/>
            <a:ext cx="724205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TARGET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1543507" y="1867205"/>
            <a:ext cx="3619195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automation pyramid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429207" y="3238805"/>
            <a:ext cx="3715207" cy="609905"/>
          </a:xfrm>
          <a:prstGeom prst="trapezoid">
            <a:avLst/>
          </a:prstGeom>
          <a:solidFill>
            <a:srgbClr val="EAF6F0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1809598" y="2609698"/>
            <a:ext cx="2952598" cy="590702"/>
          </a:xfrm>
          <a:prstGeom prst="trapezoid">
            <a:avLst/>
          </a:prstGeom>
          <a:solidFill>
            <a:srgbClr val="E9F0FA"/>
          </a:solidFill>
          <a:ln w="9525">
            <a:solidFill>
              <a:srgbClr val="1F6F8B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2381098" y="1981505"/>
            <a:ext cx="1809598" cy="590702"/>
          </a:xfrm>
          <a:prstGeom prst="triangle">
            <a:avLst/>
          </a:prstGeom>
          <a:solidFill>
            <a:srgbClr val="F0EDF7"/>
          </a:solidFill>
          <a:ln w="9525">
            <a:solidFill>
              <a:srgbClr val="5B5FA6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429207" y="3696005"/>
            <a:ext cx="3715207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50" b="1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Unit tests, many</a:t>
            </a:r>
            <a:r>
              <a:rPr lang="en-US" sz="9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, milliseconds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1809598" y="3066898"/>
            <a:ext cx="2952598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API / integration tests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2381098" y="2572207"/>
            <a:ext cx="1809598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UI / end-to-end</a:t>
            </a:r>
            <a:endParaRPr lang="en-US" sz="850" dirty="0"/>
          </a:p>
        </p:txBody>
      </p:sp>
      <p:sp>
        <p:nvSpPr>
          <p:cNvPr id="22" name="Text 19"/>
          <p:cNvSpPr/>
          <p:nvPr/>
        </p:nvSpPr>
        <p:spPr>
          <a:xfrm>
            <a:off x="3333902" y="2266798"/>
            <a:ext cx="25530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dirty="0">
                <a:solidFill>
                  <a:srgbClr val="5B5F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slow · brittle · costly</a:t>
            </a:r>
            <a:endParaRPr lang="en-US" sz="750" dirty="0"/>
          </a:p>
        </p:txBody>
      </p:sp>
      <p:sp>
        <p:nvSpPr>
          <p:cNvPr id="23" name="Text 20"/>
          <p:cNvSpPr/>
          <p:nvPr/>
        </p:nvSpPr>
        <p:spPr>
          <a:xfrm>
            <a:off x="3333902" y="3924605"/>
            <a:ext cx="2553005" cy="1335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20000"/>
              </a:lnSpc>
              <a:buNone/>
            </a:pPr>
            <a:r>
              <a:rPr lang="en-US" sz="75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fast · stable · cheap</a:t>
            </a:r>
            <a:endParaRPr lang="en-US" sz="750" dirty="0"/>
          </a:p>
        </p:txBody>
      </p:sp>
      <p:sp>
        <p:nvSpPr>
          <p:cNvPr id="24" name="Text 21"/>
          <p:cNvSpPr/>
          <p:nvPr/>
        </p:nvSpPr>
        <p:spPr>
          <a:xfrm>
            <a:off x="724205" y="4324198"/>
            <a:ext cx="5105095" cy="323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Module 5 automates </a:t>
            </a:r>
            <a:r>
              <a:rPr lang="en-US" sz="80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only 1-2 </a:t>
            </a: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UI paths. The rest drops to the API level.</a:t>
            </a:r>
            <a:endParaRPr lang="en-US" sz="800" dirty="0"/>
          </a:p>
        </p:txBody>
      </p:sp>
      <p:sp>
        <p:nvSpPr>
          <p:cNvPr id="25" name="Shape 22"/>
          <p:cNvSpPr/>
          <p:nvPr/>
        </p:nvSpPr>
        <p:spPr>
          <a:xfrm>
            <a:off x="6172200" y="1695298"/>
            <a:ext cx="5486400" cy="32004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9525">
            <a:solidFill>
              <a:srgbClr val="D8E0EA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6362395" y="1867205"/>
            <a:ext cx="914400" cy="209398"/>
          </a:xfrm>
          <a:prstGeom prst="roundRect">
            <a:avLst>
              <a:gd name="adj" fmla="val 52402"/>
            </a:avLst>
          </a:prstGeom>
          <a:solidFill>
            <a:srgbClr val="FFFFFF"/>
          </a:solidFill>
          <a:ln w="9525">
            <a:solidFill>
              <a:srgbClr val="E6BDB3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362395" y="1867205"/>
            <a:ext cx="914400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B4442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ANTI-PATTERN</a:t>
            </a:r>
            <a:endParaRPr lang="en-US" sz="750" dirty="0"/>
          </a:p>
        </p:txBody>
      </p:sp>
      <p:sp>
        <p:nvSpPr>
          <p:cNvPr id="28" name="Text 25"/>
          <p:cNvSpPr/>
          <p:nvPr/>
        </p:nvSpPr>
        <p:spPr>
          <a:xfrm>
            <a:off x="7372807" y="1867205"/>
            <a:ext cx="3619195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F162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ice-cream cone</a:t>
            </a:r>
            <a:endParaRPr lang="en-US" sz="1250" dirty="0"/>
          </a:p>
        </p:txBody>
      </p:sp>
      <p:sp>
        <p:nvSpPr>
          <p:cNvPr id="29" name="Shape 26"/>
          <p:cNvSpPr/>
          <p:nvPr/>
        </p:nvSpPr>
        <p:spPr>
          <a:xfrm>
            <a:off x="7067398" y="2229307"/>
            <a:ext cx="3715207" cy="476402"/>
          </a:xfrm>
          <a:prstGeom prst="roundRect">
            <a:avLst>
              <a:gd name="adj" fmla="val 19194"/>
            </a:avLst>
          </a:prstGeom>
          <a:solidFill>
            <a:srgbClr val="FBEDEA"/>
          </a:solidFill>
          <a:ln w="9525">
            <a:solidFill>
              <a:srgbClr val="B4442F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 rot="10800000">
            <a:off x="7258507" y="2533802"/>
            <a:ext cx="3333902" cy="590702"/>
          </a:xfrm>
          <a:prstGeom prst="trapezoid">
            <a:avLst/>
          </a:prstGeom>
          <a:solidFill>
            <a:srgbClr val="FBEDEA"/>
          </a:solidFill>
          <a:ln w="9525">
            <a:solidFill>
              <a:srgbClr val="B4442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 rot="10800000">
            <a:off x="7925105" y="3181198"/>
            <a:ext cx="2000707" cy="381305"/>
          </a:xfrm>
          <a:prstGeom prst="trapezoid">
            <a:avLst/>
          </a:prstGeom>
          <a:solidFill>
            <a:srgbClr val="F4F7FA"/>
          </a:solidFill>
          <a:ln w="9525">
            <a:solidFill>
              <a:srgbClr val="C3CEDC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 rot="10800000">
            <a:off x="8401507" y="3619195"/>
            <a:ext cx="1047902" cy="362102"/>
          </a:xfrm>
          <a:prstGeom prst="triangle">
            <a:avLst/>
          </a:prstGeom>
          <a:solidFill>
            <a:srgbClr val="F4F7FA"/>
          </a:solidFill>
          <a:ln w="9525">
            <a:solidFill>
              <a:srgbClr val="C3CEDC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7067398" y="2229307"/>
            <a:ext cx="3715207" cy="4764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8F352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Manual testing · repeated regression</a:t>
            </a:r>
            <a:endParaRPr lang="en-US" sz="950" dirty="0"/>
          </a:p>
        </p:txBody>
      </p:sp>
      <p:sp>
        <p:nvSpPr>
          <p:cNvPr id="34" name="Text 31"/>
          <p:cNvSpPr/>
          <p:nvPr/>
        </p:nvSpPr>
        <p:spPr>
          <a:xfrm>
            <a:off x="7258507" y="2991002"/>
            <a:ext cx="3333902" cy="190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8F352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UI tests</a:t>
            </a:r>
            <a:endParaRPr lang="en-US" sz="950" dirty="0"/>
          </a:p>
        </p:txBody>
      </p:sp>
      <p:sp>
        <p:nvSpPr>
          <p:cNvPr id="35" name="Text 32"/>
          <p:cNvSpPr/>
          <p:nvPr/>
        </p:nvSpPr>
        <p:spPr>
          <a:xfrm>
            <a:off x="7925105" y="3524098"/>
            <a:ext cx="2000707" cy="171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80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API</a:t>
            </a:r>
            <a:endParaRPr lang="en-US" sz="800" dirty="0"/>
          </a:p>
        </p:txBody>
      </p:sp>
      <p:sp>
        <p:nvSpPr>
          <p:cNvPr id="36" name="Text 33"/>
          <p:cNvSpPr/>
          <p:nvPr/>
        </p:nvSpPr>
        <p:spPr>
          <a:xfrm>
            <a:off x="8401507" y="3943807"/>
            <a:ext cx="1047902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unit</a:t>
            </a:r>
            <a:endParaRPr lang="en-US" sz="750" dirty="0"/>
          </a:p>
        </p:txBody>
      </p:sp>
      <p:sp>
        <p:nvSpPr>
          <p:cNvPr id="37" name="Text 34"/>
          <p:cNvSpPr/>
          <p:nvPr/>
        </p:nvSpPr>
        <p:spPr>
          <a:xfrm>
            <a:off x="6362395" y="4324198"/>
            <a:ext cx="5105095" cy="323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Symptoms: regression takes days, release dates slip, testers become the bottleneck.</a:t>
            </a:r>
            <a:endParaRPr lang="en-US" sz="800" dirty="0"/>
          </a:p>
        </p:txBody>
      </p:sp>
      <p:sp>
        <p:nvSpPr>
          <p:cNvPr id="38" name="Shape 35"/>
          <p:cNvSpPr/>
          <p:nvPr/>
        </p:nvSpPr>
        <p:spPr>
          <a:xfrm>
            <a:off x="533095" y="5067605"/>
            <a:ext cx="11125505" cy="533095"/>
          </a:xfrm>
          <a:prstGeom prst="roundRect">
            <a:avLst>
              <a:gd name="adj" fmla="val 17153"/>
            </a:avLst>
          </a:prstGeom>
          <a:solidFill>
            <a:srgbClr val="F1F8F4"/>
          </a:solidFill>
          <a:ln w="9525">
            <a:solidFill>
              <a:srgbClr val="BBD9C9"/>
            </a:solidFill>
            <a:prstDash val="solid"/>
          </a:ln>
        </p:spPr>
      </p:sp>
      <p:sp>
        <p:nvSpPr>
          <p:cNvPr id="39" name="Shape 36"/>
          <p:cNvSpPr/>
          <p:nvPr/>
        </p:nvSpPr>
        <p:spPr>
          <a:xfrm>
            <a:off x="666598" y="5229454"/>
            <a:ext cx="914400" cy="209398"/>
          </a:xfrm>
          <a:prstGeom prst="roundRect">
            <a:avLst>
              <a:gd name="adj" fmla="val 52402"/>
            </a:avLst>
          </a:prstGeom>
          <a:solidFill>
            <a:srgbClr val="26805A"/>
          </a:solidFill>
          <a:ln w="9525">
            <a:solidFill>
              <a:srgbClr val="26805A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666598" y="5229454"/>
            <a:ext cx="914400" cy="20939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750" b="1" kern="0" spc="8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KRISA LINK</a:t>
            </a:r>
            <a:endParaRPr lang="en-US" sz="750" dirty="0"/>
          </a:p>
        </p:txBody>
      </p:sp>
      <p:sp>
        <p:nvSpPr>
          <p:cNvPr id="41" name="Text 38"/>
          <p:cNvSpPr/>
          <p:nvPr/>
        </p:nvSpPr>
        <p:spPr>
          <a:xfrm>
            <a:off x="1695298" y="5162702"/>
            <a:ext cx="9791395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3"/>
              </a:rPr>
              <a:t>KRISA 2.0 Ch.8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(DevOps alignment) calls for automation and </a:t>
            </a:r>
            <a:r>
              <a:rPr lang="en-US" sz="100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continuous monitoring, the </a:t>
            </a:r>
            <a:r>
              <a:rPr lang="en-US" sz="1000" dirty="0">
                <a:solidFill>
                  <a:srgbClr val="26313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pyramid shape is what lets a release pipeline run without days of manual testing.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st pyramid">
            <a:extLst>
              <a:ext uri="{FF2B5EF4-FFF2-40B4-BE49-F238E27FC236}">
                <a16:creationId xmlns:a16="http://schemas.microsoft.com/office/drawing/2014/main" id="{169424A2-34FF-41CE-8953-9CE8B53ED235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62D60581-5492-46D2-A61D-18F1903A64C4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26805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nn-NO" sz="1000" b="1">
                <a:solidFill>
                  <a:srgbClr val="FFFFFF"/>
                </a:solidFill>
                <a:latin typeface="Segoe UI" panose="020B0502040204020203" pitchFamily="34" charset="0"/>
              </a:rPr>
              <a:t>Open: KRISAv2 Bab 5 p.33</a:t>
            </a:r>
            <a:endParaRPr lang="en-MY" sz="1000" b="1">
              <a:solidFill>
                <a:srgbClr val="FFFFFF"/>
              </a:solidFill>
              <a:latin typeface="Segoe UI" panose="020B0502040204020203" pitchFamily="34" charset="0"/>
            </a:endParaRP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0BAB8964-57EF-46FA-807E-63397573163D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Segoe UI" panose="020B0502040204020203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2822460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2F6FB5"/>
      </a:hlink>
      <a:folHlink>
        <a:srgbClr val="6B4F9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6523</Words>
  <Application>Microsoft Office PowerPoint</Application>
  <PresentationFormat>Widescreen</PresentationFormat>
  <Paragraphs>950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Consolas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SQA — Bengkel Amali 2 Hari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Module4 SQA Test Design EN v2</dc:title>
  <dc:subject>SQA Bengkel KRISAv2 / PPrISA 2.0, 14 to 15 Sep 2026</dc:subject>
  <dc:creator>Al-Abrar bin Abdul Wahid</dc:creator>
  <cp:lastModifiedBy>user</cp:lastModifiedBy>
  <cp:revision>2</cp:revision>
  <dcterms:created xsi:type="dcterms:W3CDTF">2026-07-24T12:21:31Z</dcterms:created>
  <dcterms:modified xsi:type="dcterms:W3CDTF">2026-09-13T15:15:50Z</dcterms:modified>
</cp:coreProperties>
</file>