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76" r:id="rId3"/>
    <p:sldId id="257" r:id="rId4"/>
    <p:sldId id="258" r:id="rId5"/>
    <p:sldId id="259" r:id="rId6"/>
    <p:sldId id="260" r:id="rId7"/>
    <p:sldId id="261" r:id="rId8"/>
    <p:sldId id="275" r:id="rId9"/>
    <p:sldId id="262" r:id="rId10"/>
    <p:sldId id="274" r:id="rId11"/>
    <p:sldId id="263" r:id="rId12"/>
    <p:sldId id="273" r:id="rId13"/>
    <p:sldId id="264" r:id="rId14"/>
    <p:sldId id="272" r:id="rId15"/>
    <p:sldId id="265" r:id="rId16"/>
    <p:sldId id="266" r:id="rId17"/>
    <p:sldId id="271" r:id="rId18"/>
    <p:sldId id="267" r:id="rId19"/>
    <p:sldId id="268" r:id="rId20"/>
    <p:sldId id="269" r:id="rId21"/>
    <p:sldId id="270" r:id="rId22"/>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640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HARI 2  ·  09:00-10:30  ·  FASA SAH (VERIFY)
- Modul 5, Pengujian Perisian &amp; Automasi Ujian Module 5, Software Testing &amp; Test Automation
- Laksanakan pengujian yang berkesan, fungsian &amp; bukan fungsian, dan fahami ke mana automasi harus diletakkan dalam saluran penyampaian anda. Execute effective te
- 1j 30m / 1h30m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a:t>Diagram built from the KRISAv2 Beta 2026 / PPrISA 2.0 references. Use the Open chip to show the source page live.</a:t>
            </a:r>
            <a:endParaRPr lang="en-MY"/>
          </a:p>
        </p:txBody>
      </p:sp>
    </p:spTree>
    <p:extLst>
      <p:ext uri="{BB962C8B-B14F-4D97-AF65-F5344CB8AC3E}">
        <p14:creationId xmlns:p14="http://schemas.microsoft.com/office/powerpoint/2010/main" val="3810915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 MAKMAL A · 25 MINIT / LAB A · 25 MIN
- Makmal A, Pengujian API dengan Postman / API Testing with Postman
- Sahkan API checkout ShopFast bercakap seperti dikontrakkan, tanpa menyentuh satu skrin UI pun. / Verify the checkout API behaves as contracted, without touching
- Bina koleksi Postman untuk API checkout terus daripada spesifikasi OpenAPI. Build a Postman collection for the checkout API from the OpenAPI spec.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a:t>Real run: Newman on the ShopFast API. This is a real screenshot from the lab environment, not a mock-up. Point at what the trainees should read: pass/fail counts, the failing assertion and the time taken.</a:t>
            </a:r>
            <a:endParaRPr lang="en-MY"/>
          </a:p>
        </p:txBody>
      </p:sp>
    </p:spTree>
    <p:extLst>
      <p:ext uri="{BB962C8B-B14F-4D97-AF65-F5344CB8AC3E}">
        <p14:creationId xmlns:p14="http://schemas.microsoft.com/office/powerpoint/2010/main" val="2679598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 MAKMAL B · 25 MINIT / LAB B · 25 MIN
- Makmal B, Automasi UI dengan Playwright / UI Automation with Playwright
- Tulis skrip pertama yang berkelakuan seperti pengguna sebenar, dan buktikan ia menangkap kerosakan. / Write a script that behaves like a real user, and prove it
- Tulis ujian Playwright (atau Selenium + pytest) pertama untuk log masuk to checkout. Write your first Playwright (or Selenium+pytest) test for login to checkout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a:t>Real run: Playwright UI tests. This is a real screenshot from the lab environment, not a mock-up. Point at what the trainees should read: pass/fail counts, the failing assertion and the time taken.</a:t>
            </a:r>
            <a:endParaRPr lang="en-MY"/>
          </a:p>
        </p:txBody>
      </p:sp>
    </p:spTree>
    <p:extLst>
      <p:ext uri="{BB962C8B-B14F-4D97-AF65-F5344CB8AC3E}">
        <p14:creationId xmlns:p14="http://schemas.microsoft.com/office/powerpoint/2010/main" val="2631571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 ALATAN MODUL INI / THIS MODULE'S TOOLKIT
- Sampel alatan rujukan, semua bertaraf industri / Sample tool references
- Boleh ditukar mengikut stack pasukan anda, konsepnya yang penting, bukan jenama. / Swappable to match your stack, the concept matters, not the brand.
- Postman + Newman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 HASIL KERJA / DELIVERABLES
- Apa yang anda bawa keluar dari modul ini / What you carry out of this module
- Dua artifak konkrit, bukan nota, tetapi kod &amp; koleksi yang boleh dijalankan semula. / Two concrete, rerunnable artifacts.
- Koleksi Postman + skrip UI Postman collection + UI script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MY"/>
              <a:t>Reference slide for M05. Click through live if time allows; otherwise tell trainees every link is also in the module hub page and in references/README.md of the repo.
- Bab 5, 5.7 Pengujian Sistem F4.3 (PDF page 33): https://fth-abr.github.io/sqa-krisa-bengkel/references/krisa-v2-beta-2026/BAB5-FASA-PEMBANGUNAN.pdf#page=33
- Bab 5, Langkah 5 Laporan Ujian Sistem (Jadual 5.6) (PDF page 39): https://fth-abr.github.io/sqa-krisa-bengkel/references/krisa-v2-beta-2026/BAB5-FASA-PEMBANGUNAN.pdf#page=39
- Bab 5, 5.6.7 Amalan terbaik (Git, piawaian kod) (PDF page 28): https://fth-abr.github.io/sqa-krisa-bengkel/references/krisa-v2-beta-2026/BAB5-FASA-PEMBANGUNAN.pdf#page=28
- Bab 6, 6.9 PAT (prestasi, bebanan, keselamatan) (PDF page 23): https://fth-abr.github.io/sqa-krisa-bengkel/references/krisa-v2-beta-2026/BAB6-FASA-PENGUJIAN-PENERIMAAN.pdf#page=23
- Bab 7, 7.10 Persekitaran Pembangunan (Dev, Staging, Prod) (PDF page 19): https://fth-abr.github.io/sqa-krisa-bengkel/references/krisa-v2-beta-2026/BAB7-FASA-PELAKSANAAN.pdf#page=19
- Bab 8, 8.2.2 Pendekatan DevOps dan CI/CD (PDF page 3): https://fth-abr.github.io/sqa-krisa-bengkel/references/krisa-v2-beta-2026/BAB8-PENYELARASAN-PEMBANGUNAN-SISTEM-DEVOPS.pdf#page=3</a:t>
            </a:r>
          </a:p>
        </p:txBody>
      </p:sp>
    </p:spTree>
    <p:extLst>
      <p:ext uri="{BB962C8B-B14F-4D97-AF65-F5344CB8AC3E}">
        <p14:creationId xmlns:p14="http://schemas.microsoft.com/office/powerpoint/2010/main" val="42246401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 RINGKASAN / RECAP
- Anda kini tahu apa yang rosak.Seterusnya: uruskannya. / Next: govern it.
- Empat lensa ujian fungsian: Smoke, Sanity, Regression, Exploratory. Four functional test lenses.
- Bukan fungsian membuktikan sistem pantas, selamat &amp; boleh dicapai semua. Non-functional testing proves speed, safety &amp; accessibility.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a:t>Reserved slot: 15 minutes (Hari 2, 10:10 hingga 10:25). Trainees open lab\ in the terminal and start opencode. Walk the first step live on the projector, then let pairs continue with the web guide. Stop 3 minutes early for the human-check discussion.</a:t>
            </a:r>
            <a:endParaRPr lang="en-MY"/>
          </a:p>
        </p:txBody>
      </p:sp>
    </p:spTree>
    <p:extLst>
      <p:ext uri="{BB962C8B-B14F-4D97-AF65-F5344CB8AC3E}">
        <p14:creationId xmlns:p14="http://schemas.microsoft.com/office/powerpoint/2010/main" val="121653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a:t>Run sheet for this module. Keep to the slot times; the SQA-AI workshop segment is reserved at the end.</a:t>
            </a:r>
            <a:endParaRPr lang="en-MY"/>
          </a:p>
        </p:txBody>
      </p:sp>
    </p:spTree>
    <p:extLst>
      <p:ext uri="{BB962C8B-B14F-4D97-AF65-F5344CB8AC3E}">
        <p14:creationId xmlns:p14="http://schemas.microsoft.com/office/powerpoint/2010/main" val="28167780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a:t>Prompts are identical to the web guide and the W deck, so trainees can copy them. Commands starting with / are project commands in lab/.opencode/commands. Ask each pair to show the output file and read out one human-check result before moving on.</a:t>
            </a:r>
            <a:endParaRPr lang="en-MY"/>
          </a:p>
        </p:txBody>
      </p:sp>
    </p:spTree>
    <p:extLst>
      <p:ext uri="{BB962C8B-B14F-4D97-AF65-F5344CB8AC3E}">
        <p14:creationId xmlns:p14="http://schemas.microsoft.com/office/powerpoint/2010/main" val="2331447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a:t>Reminder of the rules for every AI workshop: context, prompt, AI draft, human review against the KRISA/PPrISA template, save evidence. Stress the data rule: synthetic data only.</a:t>
            </a:r>
            <a:endParaRPr lang="en-MY"/>
          </a:p>
        </p:txBody>
      </p:sp>
    </p:spTree>
    <p:extLst>
      <p:ext uri="{BB962C8B-B14F-4D97-AF65-F5344CB8AC3E}">
        <p14:creationId xmlns:p14="http://schemas.microsoft.com/office/powerpoint/2010/main" val="4188310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 DI MANA KITA BERADA  /  WHERE WE ARE
- Modul 5 membuka Hari 2, di dalam fasa SAH (VERIFY)
- Hari 1 menetapkan piawaian (Rancang) &amp; mencegah kecacatan awal (Bina-Dalam). Kini kita mengesahkan ShopFast benar-benar berfungsi seperti dirancang, dengan bukt
- Rancang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 OBJEKTIF MODUL  /  MODULE OBJECTIVE
- Daripada “ia nampak berfungsi” kepada bukti automatik
- Executing effective testing (functional &amp; non-functional) and understanding automation strategy, so every ShopFast change can be verified in seconds, not days.
- 1h30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 01 · TOPIK / TOPIC
- Empat lensa pengujian fungsian / Four lenses of functional testing
- Pilih lensa yang betul mengikut situasi, build baharu, pembetulan pepijat, sebelum release, atau meneroka. / Pick the right lens for the moment.
- Smoke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 02 · TOPIK / TOPIC
- “Ia berfungsi” ≠ “Ia sedia produksi”  /  “Works” ≠ “Production-ready”
- Pengujian bukan fungsian menyoal: pantas ke, selamat ke, boleh capai semua ke? / Non-functional testing asks: is it fast, safe, and accessible to everyone?
- Prestasi / Performance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 03 · TOPIK / TOPIC
- Piramid Automasi, di mana masa &amp; wang patut pergi / The Automation Pyramid
- Lebih tinggi lapisan, lebih perlahan &amp; mahal ujian itu. Strategi sihat: banyak di bawah, sikit di atas. / Higher layer = slower &amp; pricier. Healthy strategy: lot
- UI / E2E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r>
              <a:rPr lang="en-US"/>
              <a:t>Diagram built from the KRISAv2 Beta 2026 / PPrISA 2.0 references. Use the Open chip to show the source page live.</a:t>
            </a:r>
            <a:endParaRPr lang="en-MY"/>
          </a:p>
        </p:txBody>
      </p:sp>
    </p:spTree>
    <p:extLst>
      <p:ext uri="{BB962C8B-B14F-4D97-AF65-F5344CB8AC3E}">
        <p14:creationId xmlns:p14="http://schemas.microsoft.com/office/powerpoint/2010/main" val="413611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 03 · TOPIK / TOPIC
- Automasi bernilai bila ia berjalan sendiri / Automation pays off when it runs itself
- Ujian yang anda tulis pagi ini menjadi Quality Gate dalam CI/CD, dilaksanakan setiap kali kod ditolak. / The tests you write become a Quality Gate, run on every
- Commit Kod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hyperlink" Target="https://fth-abr.github.io/sqa-krisa-bengkel/slides/M05/index.html" TargetMode="External"/><Relationship Id="rId4" Type="http://schemas.openxmlformats.org/officeDocument/2006/relationships/hyperlink" Target="https://github.com/FTH-ABR/sqa-krisa-bengkel/blob/main/.github/workflows/shopfast-quality-gate.ym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postman.com/"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s://github.com/postmanlabs/newman" TargetMode="External"/><Relationship Id="rId4" Type="http://schemas.openxmlformats.org/officeDocument/2006/relationships/hyperlink" Target="https://www.openapis.or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fth-abr.github.io/sqa-krisa-bengkel/slides/M05/index.htm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playwright.dev/"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hyperlink" Target="https://www.cypress.io/" TargetMode="External"/><Relationship Id="rId4" Type="http://schemas.openxmlformats.org/officeDocument/2006/relationships/hyperlink" Target="https://www.selenium.dev/"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fth-abr.github.io/sqa-krisa-bengkel/slides/M05/index.html"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jmeter.apache.org/" TargetMode="External"/><Relationship Id="rId3" Type="http://schemas.openxmlformats.org/officeDocument/2006/relationships/hyperlink" Target="https://www.postman.com/" TargetMode="External"/><Relationship Id="rId7" Type="http://schemas.openxmlformats.org/officeDocument/2006/relationships/hyperlink" Target="https://www.cypress.io/"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www.selenium.dev/" TargetMode="External"/><Relationship Id="rId11" Type="http://schemas.openxmlformats.org/officeDocument/2006/relationships/hyperlink" Target="https://docs.github.com/actions" TargetMode="External"/><Relationship Id="rId5" Type="http://schemas.openxmlformats.org/officeDocument/2006/relationships/hyperlink" Target="https://playwright.dev/" TargetMode="External"/><Relationship Id="rId10" Type="http://schemas.openxmlformats.org/officeDocument/2006/relationships/hyperlink" Target="https://www.zaproxy.org/" TargetMode="External"/><Relationship Id="rId4" Type="http://schemas.openxmlformats.org/officeDocument/2006/relationships/hyperlink" Target="https://github.com/postmanlabs/newman" TargetMode="External"/><Relationship Id="rId9" Type="http://schemas.openxmlformats.org/officeDocument/2006/relationships/hyperlink" Target="https://k6.io/"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postman.com/"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hyperlink" Target="https://fth-abr.github.io/sqa-krisa-bengkel/references/krisa-v2-beta-2026/BAB8-PENYELARASAN-PEMBANGUNAN-SISTEM-DEVOPS.pdf" TargetMode="External"/><Relationship Id="rId4" Type="http://schemas.openxmlformats.org/officeDocument/2006/relationships/hyperlink" Target="https://fth-abr.github.io/sqa-krisa-bengkel/references/krisa-v2-beta-2026/BAB5-FASA-PEMBANGUNAN.pdf"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fth-abr.github.io/sqa-krisa-bengkel/references/krisa-v2-beta-2026/BAB8-PENYELARASAN-PEMBANGUNAN-SISTEM-DEVOPS.pdf#page=3" TargetMode="External"/><Relationship Id="rId13" Type="http://schemas.openxmlformats.org/officeDocument/2006/relationships/hyperlink" Target="https://sqa.jdn.gov.my/index.php/ms/" TargetMode="External"/><Relationship Id="rId3" Type="http://schemas.openxmlformats.org/officeDocument/2006/relationships/hyperlink" Target="https://fth-abr.github.io/sqa-krisa-bengkel/references/krisa-v2-beta-2026/BAB5-FASA-PEMBANGUNAN.pdf#page=33" TargetMode="External"/><Relationship Id="rId7" Type="http://schemas.openxmlformats.org/officeDocument/2006/relationships/hyperlink" Target="https://fth-abr.github.io/sqa-krisa-bengkel/references/krisa-v2-beta-2026/BAB7-FASA-PELAKSANAAN.pdf#page=19" TargetMode="External"/><Relationship Id="rId12" Type="http://schemas.openxmlformats.org/officeDocument/2006/relationships/hyperlink" Target="https://fth-abr.github.io/sqa-krisa-bengkel/references/templates-D01-D18/pdf/D11_DOKUMEN_LAPORAN_UJIAN_SISTEM.pdf"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s://fth-abr.github.io/sqa-krisa-bengkel/references/krisa-v2-beta-2026/BAB6-FASA-PENGUJIAN-PENERIMAAN.pdf#page=23" TargetMode="External"/><Relationship Id="rId11" Type="http://schemas.openxmlformats.org/officeDocument/2006/relationships/hyperlink" Target="https://fth-abr.github.io/sqa-krisa-bengkel/references/templates-D01-D18/docx/D11_DOKUMEN_LAPORAN_UJIAN_SISTEM.docx" TargetMode="External"/><Relationship Id="rId5" Type="http://schemas.openxmlformats.org/officeDocument/2006/relationships/hyperlink" Target="https://fth-abr.github.io/sqa-krisa-bengkel/references/krisa-v2-beta-2026/BAB5-FASA-PEMBANGUNAN.pdf#page=28" TargetMode="External"/><Relationship Id="rId15" Type="http://schemas.openxmlformats.org/officeDocument/2006/relationships/hyperlink" Target="https://fth-abr.github.io/sqa-krisa-bengkel/slides/M05/index.html" TargetMode="External"/><Relationship Id="rId10" Type="http://schemas.openxmlformats.org/officeDocument/2006/relationships/hyperlink" Target="https://fth-abr.github.io/sqa-krisa-bengkel/references/templates-D01-D18/pdf/D10_DOKUMENTASI_KOD_SUMBER.pdf" TargetMode="External"/><Relationship Id="rId4" Type="http://schemas.openxmlformats.org/officeDocument/2006/relationships/hyperlink" Target="https://fth-abr.github.io/sqa-krisa-bengkel/references/krisa-v2-beta-2026/BAB5-FASA-PEMBANGUNAN.pdf#page=39" TargetMode="External"/><Relationship Id="rId9" Type="http://schemas.openxmlformats.org/officeDocument/2006/relationships/hyperlink" Target="https://fth-abr.github.io/sqa-krisa-bengkel/references/templates-D01-D18/docx/D10_DOKUMENTASI_KOD_SUMBER.docx" TargetMode="External"/><Relationship Id="rId14" Type="http://schemas.openxmlformats.org/officeDocument/2006/relationships/hyperlink" Target="https://github.com/FTH-ABR/sqa-krisa-bengkel/blob/main/references/README.md"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fth-abr.github.io/sqa-krisa-bengkel/workshop-ai/W05-automasi-ujian/index.html"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opencode.ai/docs/" TargetMode="External"/><Relationship Id="rId5" Type="http://schemas.openxmlformats.org/officeDocument/2006/relationships/hyperlink" Target="https://fth-abr.github.io/sqa-krisa-bengkel/workshop-ai/W00-setup/index.html" TargetMode="External"/><Relationship Id="rId4" Type="http://schemas.openxmlformats.org/officeDocument/2006/relationships/hyperlink" Target="https://fth-abr.github.io/sqa-krisa-bengkel/workshop-ai/W05-automasi-ujian/W05-automasi-ujian.pptx"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fth-abr.github.io/sqa-krisa-bengkel/slides/M05/index.html"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fth-abr.github.io/sqa-krisa-bengkel/workshop-ai/W05-automasi-ujian/index.html"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hyperlink" Target="https://fth-abr.github.io/sqa-krisa-bengkel/slides/M05/index.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fth-abr.github.io/sqa-krisa-bengkel/slides/M05/index.html" TargetMode="External"/><Relationship Id="rId4" Type="http://schemas.openxmlformats.org/officeDocument/2006/relationships/hyperlink" Target="https://opencode.ai/doc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jmeter.apache.org/"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hyperlink" Target="https://www.zaproxy.org/" TargetMode="External"/><Relationship Id="rId4" Type="http://schemas.openxmlformats.org/officeDocument/2006/relationships/hyperlink" Target="https://k6.io/"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postman.com/"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s://fth-abr.github.io/sqa-krisa-bengkel/slides/M05/index.html" TargetMode="External"/><Relationship Id="rId4" Type="http://schemas.openxmlformats.org/officeDocument/2006/relationships/hyperlink" Target="https://fth-abr.github.io/sqa-krisa-bengkel/references/krisa-v2-beta-2026/BAB5-FASA-PEMBANGUNAN.pdf#page=33"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docs.github.com/actions"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F2340"/>
          </a:solidFill>
          <a:ln/>
        </p:spPr>
      </p:sp>
      <p:sp>
        <p:nvSpPr>
          <p:cNvPr id="3" name="Shape 1"/>
          <p:cNvSpPr/>
          <p:nvPr/>
        </p:nvSpPr>
        <p:spPr>
          <a:xfrm>
            <a:off x="0" y="3771900"/>
            <a:ext cx="12191695" cy="3086100"/>
          </a:xfrm>
          <a:prstGeom prst="rect">
            <a:avLst/>
          </a:prstGeom>
          <a:solidFill>
            <a:srgbClr val="143A2C">
              <a:alpha val="65000"/>
            </a:srgbClr>
          </a:solidFill>
          <a:ln/>
        </p:spPr>
      </p:sp>
      <p:sp>
        <p:nvSpPr>
          <p:cNvPr id="4" name="Text 2"/>
          <p:cNvSpPr/>
          <p:nvPr/>
        </p:nvSpPr>
        <p:spPr>
          <a:xfrm>
            <a:off x="640080" y="822960"/>
            <a:ext cx="9144000" cy="365760"/>
          </a:xfrm>
          <a:prstGeom prst="rect">
            <a:avLst/>
          </a:prstGeom>
          <a:noFill/>
          <a:ln/>
        </p:spPr>
        <p:txBody>
          <a:bodyPr wrap="square" rtlCol="0" anchor="ctr"/>
          <a:lstStyle/>
          <a:p>
            <a:pPr marL="0" indent="0">
              <a:buNone/>
            </a:pPr>
            <a:r>
              <a:rPr lang="en-US" sz="1250" b="1" kern="0" spc="200" dirty="0">
                <a:solidFill>
                  <a:srgbClr val="7BE0AB"/>
                </a:solidFill>
                <a:latin typeface="Courier New" pitchFamily="34" charset="0"/>
                <a:ea typeface="Courier New" pitchFamily="34" charset="-122"/>
                <a:cs typeface="Courier New" pitchFamily="34" charset="-120"/>
              </a:rPr>
              <a:t>HARI 2  </a:t>
            </a:r>
            <a:r>
              <a:rPr lang="en-US" sz="1250" b="1" kern="0" spc="200">
                <a:solidFill>
                  <a:srgbClr val="7BE0AB"/>
                </a:solidFill>
                <a:latin typeface="Courier New" pitchFamily="34" charset="0"/>
                <a:ea typeface="Courier New" pitchFamily="34" charset="-122"/>
                <a:cs typeface="Courier New" pitchFamily="34" charset="-120"/>
              </a:rPr>
              <a:t>·  09:00-10:30  </a:t>
            </a:r>
            <a:r>
              <a:rPr lang="en-US" sz="1250" b="1" kern="0" spc="200" dirty="0">
                <a:solidFill>
                  <a:srgbClr val="7BE0AB"/>
                </a:solidFill>
                <a:latin typeface="Courier New" pitchFamily="34" charset="0"/>
                <a:ea typeface="Courier New" pitchFamily="34" charset="-122"/>
                <a:cs typeface="Courier New" pitchFamily="34" charset="-120"/>
              </a:rPr>
              <a:t>·  FASA SAH (VERIFY)</a:t>
            </a:r>
            <a:endParaRPr lang="en-US" sz="1250" dirty="0"/>
          </a:p>
        </p:txBody>
      </p:sp>
      <p:sp>
        <p:nvSpPr>
          <p:cNvPr id="5" name="Text 3"/>
          <p:cNvSpPr/>
          <p:nvPr/>
        </p:nvSpPr>
        <p:spPr>
          <a:xfrm>
            <a:off x="640080" y="1417320"/>
            <a:ext cx="10607040" cy="1828800"/>
          </a:xfrm>
          <a:prstGeom prst="rect">
            <a:avLst/>
          </a:prstGeom>
          <a:noFill/>
          <a:ln/>
        </p:spPr>
        <p:txBody>
          <a:bodyPr wrap="square" rtlCol="0" anchor="t"/>
          <a:lstStyle/>
          <a:p>
            <a:pPr marL="0" indent="0">
              <a:lnSpc>
                <a:spcPct val="108000"/>
              </a:lnSpc>
              <a:buNone/>
            </a:pPr>
            <a:r>
              <a:rPr lang="en-US" sz="3800" b="1">
                <a:solidFill>
                  <a:srgbClr val="FFFFFF"/>
                </a:solidFill>
                <a:latin typeface="Cambria" pitchFamily="34" charset="0"/>
                <a:ea typeface="Cambria" pitchFamily="34" charset="-122"/>
                <a:cs typeface="Cambria" pitchFamily="34" charset="-120"/>
              </a:rPr>
              <a:t>Modul 5, Pengujian </a:t>
            </a:r>
            <a:r>
              <a:rPr lang="en-US" sz="3800" b="1" dirty="0">
                <a:solidFill>
                  <a:srgbClr val="FFFFFF"/>
                </a:solidFill>
                <a:latin typeface="Cambria" pitchFamily="34" charset="0"/>
                <a:ea typeface="Cambria" pitchFamily="34" charset="-122"/>
                <a:cs typeface="Cambria" pitchFamily="34" charset="-120"/>
              </a:rPr>
              <a:t>Perisian &amp; Automasi Ujian</a:t>
            </a:r>
            <a:endParaRPr lang="en-US" sz="3800" dirty="0"/>
          </a:p>
          <a:p>
            <a:pPr marL="0" indent="0">
              <a:lnSpc>
                <a:spcPct val="108000"/>
              </a:lnSpc>
              <a:buNone/>
            </a:pPr>
            <a:r>
              <a:rPr lang="en-US" sz="1900" i="1">
                <a:solidFill>
                  <a:srgbClr val="AEBFD4"/>
                </a:solidFill>
                <a:latin typeface="Cambria" pitchFamily="34" charset="0"/>
                <a:ea typeface="Cambria" pitchFamily="34" charset="-122"/>
                <a:cs typeface="Cambria" pitchFamily="34" charset="-120"/>
              </a:rPr>
              <a:t>Module 5, Software </a:t>
            </a:r>
            <a:r>
              <a:rPr lang="en-US" sz="1900" i="1" dirty="0">
                <a:solidFill>
                  <a:srgbClr val="AEBFD4"/>
                </a:solidFill>
                <a:latin typeface="Cambria" pitchFamily="34" charset="0"/>
                <a:ea typeface="Cambria" pitchFamily="34" charset="-122"/>
                <a:cs typeface="Cambria" pitchFamily="34" charset="-120"/>
              </a:rPr>
              <a:t>Testing &amp; Test Automation</a:t>
            </a:r>
            <a:endParaRPr lang="en-US" sz="3800" dirty="0"/>
          </a:p>
        </p:txBody>
      </p:sp>
      <p:sp>
        <p:nvSpPr>
          <p:cNvPr id="6" name="Text 4"/>
          <p:cNvSpPr/>
          <p:nvPr/>
        </p:nvSpPr>
        <p:spPr>
          <a:xfrm>
            <a:off x="640080" y="3246120"/>
            <a:ext cx="8778240" cy="1051560"/>
          </a:xfrm>
          <a:prstGeom prst="rect">
            <a:avLst/>
          </a:prstGeom>
          <a:noFill/>
          <a:ln/>
        </p:spPr>
        <p:txBody>
          <a:bodyPr wrap="square" rtlCol="0" anchor="ctr"/>
          <a:lstStyle/>
          <a:p>
            <a:pPr marL="0" indent="0">
              <a:lnSpc>
                <a:spcPct val="125000"/>
              </a:lnSpc>
              <a:buNone/>
            </a:pPr>
            <a:r>
              <a:rPr lang="en-US" sz="1350" dirty="0">
                <a:solidFill>
                  <a:srgbClr val="D7E2ED"/>
                </a:solidFill>
                <a:latin typeface="Calibri" pitchFamily="34" charset="0"/>
                <a:ea typeface="Calibri" pitchFamily="34" charset="-122"/>
                <a:cs typeface="Calibri" pitchFamily="34" charset="-120"/>
              </a:rPr>
              <a:t>Laksanakan pengujian </a:t>
            </a:r>
            <a:r>
              <a:rPr lang="en-US" sz="1350">
                <a:solidFill>
                  <a:srgbClr val="D7E2ED"/>
                </a:solidFill>
                <a:latin typeface="Calibri" pitchFamily="34" charset="0"/>
                <a:ea typeface="Calibri" pitchFamily="34" charset="-122"/>
                <a:cs typeface="Calibri" pitchFamily="34" charset="-120"/>
              </a:rPr>
              <a:t>yang berkesan, fungsian </a:t>
            </a:r>
            <a:r>
              <a:rPr lang="en-US" sz="1350" dirty="0">
                <a:solidFill>
                  <a:srgbClr val="D7E2ED"/>
                </a:solidFill>
                <a:latin typeface="Calibri" pitchFamily="34" charset="0"/>
                <a:ea typeface="Calibri" pitchFamily="34" charset="-122"/>
                <a:cs typeface="Calibri" pitchFamily="34" charset="-120"/>
              </a:rPr>
              <a:t>&amp; </a:t>
            </a:r>
            <a:r>
              <a:rPr lang="en-US" sz="1350">
                <a:solidFill>
                  <a:srgbClr val="D7E2ED"/>
                </a:solidFill>
                <a:latin typeface="Calibri" pitchFamily="34" charset="0"/>
                <a:ea typeface="Calibri" pitchFamily="34" charset="-122"/>
                <a:cs typeface="Calibri" pitchFamily="34" charset="-120"/>
              </a:rPr>
              <a:t>bukan fungsian, dan </a:t>
            </a:r>
            <a:r>
              <a:rPr lang="en-US" sz="1350" dirty="0">
                <a:solidFill>
                  <a:srgbClr val="D7E2ED"/>
                </a:solidFill>
                <a:latin typeface="Calibri" pitchFamily="34" charset="0"/>
                <a:ea typeface="Calibri" pitchFamily="34" charset="-122"/>
                <a:cs typeface="Calibri" pitchFamily="34" charset="-120"/>
              </a:rPr>
              <a:t>fahami ke mana automasi harus diletakkan dalam saluran penyampaian anda.</a:t>
            </a:r>
            <a:endParaRPr lang="en-US" sz="1350" dirty="0"/>
          </a:p>
          <a:p>
            <a:pPr marL="0" indent="0">
              <a:lnSpc>
                <a:spcPct val="125000"/>
              </a:lnSpc>
              <a:buNone/>
            </a:pPr>
            <a:r>
              <a:rPr lang="en-US" sz="1350" dirty="0">
                <a:solidFill>
                  <a:srgbClr val="D7E2ED"/>
                </a:solidFill>
                <a:latin typeface="Calibri" pitchFamily="34" charset="0"/>
                <a:ea typeface="Calibri" pitchFamily="34" charset="-122"/>
                <a:cs typeface="Calibri" pitchFamily="34" charset="-120"/>
              </a:rPr>
              <a:t>Execute </a:t>
            </a:r>
            <a:r>
              <a:rPr lang="en-US" sz="1350">
                <a:solidFill>
                  <a:srgbClr val="D7E2ED"/>
                </a:solidFill>
                <a:latin typeface="Calibri" pitchFamily="34" charset="0"/>
                <a:ea typeface="Calibri" pitchFamily="34" charset="-122"/>
                <a:cs typeface="Calibri" pitchFamily="34" charset="-120"/>
              </a:rPr>
              <a:t>effective testing, functional &amp; non-functional, and </a:t>
            </a:r>
            <a:r>
              <a:rPr lang="en-US" sz="1350" dirty="0">
                <a:solidFill>
                  <a:srgbClr val="D7E2ED"/>
                </a:solidFill>
                <a:latin typeface="Calibri" pitchFamily="34" charset="0"/>
                <a:ea typeface="Calibri" pitchFamily="34" charset="-122"/>
                <a:cs typeface="Calibri" pitchFamily="34" charset="-120"/>
              </a:rPr>
              <a:t>understand where automation belongs in your delivery pipeline.</a:t>
            </a:r>
            <a:endParaRPr lang="en-US" sz="1350" dirty="0"/>
          </a:p>
        </p:txBody>
      </p:sp>
      <p:sp>
        <p:nvSpPr>
          <p:cNvPr id="7" name="Shape 5"/>
          <p:cNvSpPr/>
          <p:nvPr/>
        </p:nvSpPr>
        <p:spPr>
          <a:xfrm>
            <a:off x="640080" y="4526280"/>
            <a:ext cx="1709928" cy="384048"/>
          </a:xfrm>
          <a:prstGeom prst="roundRect">
            <a:avLst>
              <a:gd name="adj" fmla="val 50000"/>
            </a:avLst>
          </a:prstGeom>
          <a:solidFill>
            <a:srgbClr val="26805A">
              <a:alpha val="22000"/>
            </a:srgbClr>
          </a:solidFill>
          <a:ln w="12700">
            <a:solidFill>
              <a:srgbClr val="7BE0AB"/>
            </a:solidFill>
            <a:prstDash val="solid"/>
          </a:ln>
        </p:spPr>
      </p:sp>
      <p:sp>
        <p:nvSpPr>
          <p:cNvPr id="8" name="Text 6"/>
          <p:cNvSpPr/>
          <p:nvPr/>
        </p:nvSpPr>
        <p:spPr>
          <a:xfrm>
            <a:off x="640080" y="4526280"/>
            <a:ext cx="1709928" cy="384048"/>
          </a:xfrm>
          <a:prstGeom prst="rect">
            <a:avLst/>
          </a:prstGeom>
          <a:noFill/>
          <a:ln/>
        </p:spPr>
        <p:txBody>
          <a:bodyPr wrap="square" rtlCol="0" anchor="ctr"/>
          <a:lstStyle/>
          <a:p>
            <a:pPr marL="0" indent="0" algn="ctr">
              <a:buNone/>
            </a:pPr>
            <a:r>
              <a:rPr lang="en-US" sz="950" dirty="0">
                <a:solidFill>
                  <a:srgbClr val="CFEFDD"/>
                </a:solidFill>
                <a:latin typeface="Courier New" pitchFamily="34" charset="0"/>
                <a:ea typeface="Courier New" pitchFamily="34" charset="-122"/>
                <a:cs typeface="Courier New" pitchFamily="34" charset="-120"/>
              </a:rPr>
              <a:t>1j 30m / 1h30m</a:t>
            </a:r>
            <a:endParaRPr lang="en-US" sz="950" dirty="0"/>
          </a:p>
        </p:txBody>
      </p:sp>
      <p:sp>
        <p:nvSpPr>
          <p:cNvPr id="9" name="Shape 7"/>
          <p:cNvSpPr/>
          <p:nvPr/>
        </p:nvSpPr>
        <p:spPr>
          <a:xfrm>
            <a:off x="2514600" y="4526280"/>
            <a:ext cx="2286000" cy="384048"/>
          </a:xfrm>
          <a:prstGeom prst="roundRect">
            <a:avLst>
              <a:gd name="adj" fmla="val 50000"/>
            </a:avLst>
          </a:prstGeom>
          <a:solidFill>
            <a:srgbClr val="26805A">
              <a:alpha val="22000"/>
            </a:srgbClr>
          </a:solidFill>
          <a:ln w="12700">
            <a:solidFill>
              <a:srgbClr val="7BE0AB"/>
            </a:solidFill>
            <a:prstDash val="solid"/>
          </a:ln>
        </p:spPr>
      </p:sp>
      <p:sp>
        <p:nvSpPr>
          <p:cNvPr id="10" name="Text 8"/>
          <p:cNvSpPr/>
          <p:nvPr/>
        </p:nvSpPr>
        <p:spPr>
          <a:xfrm>
            <a:off x="2514600" y="4526280"/>
            <a:ext cx="2286000" cy="384048"/>
          </a:xfrm>
          <a:prstGeom prst="rect">
            <a:avLst/>
          </a:prstGeom>
          <a:noFill/>
          <a:ln/>
        </p:spPr>
        <p:txBody>
          <a:bodyPr wrap="square" rtlCol="0" anchor="ctr"/>
          <a:lstStyle/>
          <a:p>
            <a:pPr marL="0" indent="0" algn="ctr">
              <a:buNone/>
            </a:pPr>
            <a:r>
              <a:rPr lang="en-US" sz="950" dirty="0">
                <a:solidFill>
                  <a:srgbClr val="CFEFDD"/>
                </a:solidFill>
                <a:latin typeface="Courier New" pitchFamily="34" charset="0"/>
                <a:ea typeface="Courier New" pitchFamily="34" charset="-122"/>
                <a:cs typeface="Courier New" pitchFamily="34" charset="-120"/>
              </a:rPr>
              <a:t>2 Makmal / Live Labs</a:t>
            </a:r>
            <a:endParaRPr lang="en-US" sz="950" dirty="0"/>
          </a:p>
        </p:txBody>
      </p:sp>
      <p:sp>
        <p:nvSpPr>
          <p:cNvPr id="11" name="Shape 9"/>
          <p:cNvSpPr/>
          <p:nvPr/>
        </p:nvSpPr>
        <p:spPr>
          <a:xfrm>
            <a:off x="4965192" y="4526280"/>
            <a:ext cx="1901952" cy="384048"/>
          </a:xfrm>
          <a:prstGeom prst="roundRect">
            <a:avLst>
              <a:gd name="adj" fmla="val 50000"/>
            </a:avLst>
          </a:prstGeom>
          <a:solidFill>
            <a:srgbClr val="26805A">
              <a:alpha val="22000"/>
            </a:srgbClr>
          </a:solidFill>
          <a:ln w="12700">
            <a:solidFill>
              <a:srgbClr val="7BE0AB"/>
            </a:solidFill>
            <a:prstDash val="solid"/>
          </a:ln>
        </p:spPr>
      </p:sp>
      <p:sp>
        <p:nvSpPr>
          <p:cNvPr id="12" name="Text 10"/>
          <p:cNvSpPr/>
          <p:nvPr/>
        </p:nvSpPr>
        <p:spPr>
          <a:xfrm>
            <a:off x="4965192" y="4526280"/>
            <a:ext cx="1901952" cy="384048"/>
          </a:xfrm>
          <a:prstGeom prst="rect">
            <a:avLst/>
          </a:prstGeom>
          <a:noFill/>
          <a:ln/>
        </p:spPr>
        <p:txBody>
          <a:bodyPr wrap="square" rtlCol="0" anchor="ctr"/>
          <a:lstStyle/>
          <a:p>
            <a:pPr marL="0" indent="0" algn="ctr">
              <a:buNone/>
            </a:pPr>
            <a:r>
              <a:rPr lang="en-US" sz="950" dirty="0">
                <a:solidFill>
                  <a:srgbClr val="CFEFDD"/>
                </a:solidFill>
                <a:latin typeface="Courier New" pitchFamily="34" charset="0"/>
                <a:ea typeface="Courier New" pitchFamily="34" charset="-122"/>
                <a:cs typeface="Courier New" pitchFamily="34" charset="-120"/>
              </a:rPr>
              <a:t>Projek: ShopFast</a:t>
            </a:r>
            <a:endParaRPr lang="en-US" sz="950" dirty="0"/>
          </a:p>
        </p:txBody>
      </p:sp>
      <p:sp>
        <p:nvSpPr>
          <p:cNvPr id="13" name="Shape 11"/>
          <p:cNvSpPr/>
          <p:nvPr/>
        </p:nvSpPr>
        <p:spPr>
          <a:xfrm>
            <a:off x="7031736" y="4526280"/>
            <a:ext cx="2382012" cy="384048"/>
          </a:xfrm>
          <a:prstGeom prst="roundRect">
            <a:avLst>
              <a:gd name="adj" fmla="val 50000"/>
            </a:avLst>
          </a:prstGeom>
          <a:solidFill>
            <a:srgbClr val="26805A">
              <a:alpha val="22000"/>
            </a:srgbClr>
          </a:solidFill>
          <a:ln w="12700">
            <a:solidFill>
              <a:srgbClr val="7BE0AB"/>
            </a:solidFill>
            <a:prstDash val="solid"/>
          </a:ln>
        </p:spPr>
      </p:sp>
      <p:sp>
        <p:nvSpPr>
          <p:cNvPr id="14" name="Text 12"/>
          <p:cNvSpPr/>
          <p:nvPr/>
        </p:nvSpPr>
        <p:spPr>
          <a:xfrm>
            <a:off x="7031736" y="4526280"/>
            <a:ext cx="2382012" cy="384048"/>
          </a:xfrm>
          <a:prstGeom prst="rect">
            <a:avLst/>
          </a:prstGeom>
          <a:noFill/>
          <a:ln/>
        </p:spPr>
        <p:txBody>
          <a:bodyPr wrap="square" rtlCol="0" anchor="ctr"/>
          <a:lstStyle/>
          <a:p>
            <a:pPr marL="0" indent="0" algn="ctr">
              <a:buNone/>
            </a:pPr>
            <a:r>
              <a:rPr lang="en-US" sz="950" dirty="0">
                <a:solidFill>
                  <a:srgbClr val="CFEFDD"/>
                </a:solidFill>
                <a:latin typeface="Courier New" pitchFamily="34" charset="0"/>
                <a:ea typeface="Courier New" pitchFamily="34" charset="-122"/>
                <a:cs typeface="Courier New" pitchFamily="34" charset="-120"/>
              </a:rPr>
              <a:t>KRISA 2.0 · Bab 5 &amp; 8</a:t>
            </a:r>
            <a:endParaRPr lang="en-US" sz="950" dirty="0"/>
          </a:p>
        </p:txBody>
      </p:sp>
      <p:sp>
        <p:nvSpPr>
          <p:cNvPr id="15" name="Text 13"/>
          <p:cNvSpPr/>
          <p:nvPr/>
        </p:nvSpPr>
        <p:spPr>
          <a:xfrm>
            <a:off x="640080" y="6035040"/>
            <a:ext cx="8229600" cy="320040"/>
          </a:xfrm>
          <a:prstGeom prst="rect">
            <a:avLst/>
          </a:prstGeom>
          <a:noFill/>
          <a:ln/>
        </p:spPr>
        <p:txBody>
          <a:bodyPr wrap="square" rtlCol="0" anchor="ctr"/>
          <a:lstStyle/>
          <a:p>
            <a:pPr marL="0" indent="0">
              <a:buNone/>
            </a:pPr>
            <a:r>
              <a:rPr lang="en-US" sz="1000" dirty="0">
                <a:solidFill>
                  <a:srgbClr val="7E93AC"/>
                </a:solidFill>
                <a:latin typeface="Courier New" pitchFamily="34" charset="0"/>
                <a:ea typeface="Courier New" pitchFamily="34" charset="-122"/>
                <a:cs typeface="Courier New" pitchFamily="34" charset="-120"/>
              </a:rPr>
              <a:t>SQA · BENGKEL AMALI 2 HARI  /  2-DAY HANDS-ON WORKSHOP</a:t>
            </a:r>
            <a:endParaRPr lang="en-US" sz="1000" dirty="0"/>
          </a:p>
        </p:txBody>
      </p:sp>
      <p:sp>
        <p:nvSpPr>
          <p:cNvPr id="16" name="Text 14"/>
          <p:cNvSpPr/>
          <p:nvPr/>
        </p:nvSpPr>
        <p:spPr>
          <a:xfrm>
            <a:off x="10362895" y="6355080"/>
            <a:ext cx="1463040" cy="320040"/>
          </a:xfrm>
          <a:prstGeom prst="rect">
            <a:avLst/>
          </a:prstGeom>
          <a:noFill/>
          <a:ln/>
        </p:spPr>
        <p:txBody>
          <a:bodyPr wrap="square" rtlCol="0" anchor="ctr"/>
          <a:lstStyle/>
          <a:p>
            <a:pPr marL="0" indent="0" algn="r">
              <a:buNone/>
            </a:pPr>
            <a:r>
              <a:rPr lang="en-US" sz="1000" dirty="0">
                <a:solidFill>
                  <a:srgbClr val="C7D6E8"/>
                </a:solidFill>
                <a:latin typeface="Courier New" pitchFamily="34" charset="0"/>
                <a:ea typeface="Courier New" pitchFamily="34" charset="-122"/>
                <a:cs typeface="Courier New" pitchFamily="34" charset="-120"/>
              </a:rPr>
              <a:t>01 / 12</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descr="ci quality gate">
            <a:extLst>
              <a:ext uri="{FF2B5EF4-FFF2-40B4-BE49-F238E27FC236}">
                <a16:creationId xmlns:a16="http://schemas.microsoft.com/office/drawing/2014/main" id="{C36F90DE-D9C7-4039-9C30-7FB680367738}"/>
              </a:ext>
            </a:extLst>
          </p:cNvPr>
          <p:cNvPicPr>
            <a:picLocks/>
          </p:cNvPicPr>
          <p:nvPr/>
        </p:nvPicPr>
        <p:blipFill>
          <a:blip r:embed="rId3"/>
          <a:stretch>
            <a:fillRect/>
          </a:stretch>
        </p:blipFill>
        <p:spPr>
          <a:xfrm>
            <a:off x="0" y="0"/>
            <a:ext cx="12192000" cy="6858000"/>
          </a:xfrm>
          <a:prstGeom prst="rect">
            <a:avLst/>
          </a:prstGeom>
        </p:spPr>
      </p:pic>
      <p:sp>
        <p:nvSpPr>
          <p:cNvPr id="4" name="Rectangle: Rounded Corners 3">
            <a:hlinkClick r:id="rId4"/>
            <a:extLst>
              <a:ext uri="{FF2B5EF4-FFF2-40B4-BE49-F238E27FC236}">
                <a16:creationId xmlns:a16="http://schemas.microsoft.com/office/drawing/2014/main" id="{5AB68593-B6CB-417B-9F21-83425F70F060}"/>
              </a:ext>
            </a:extLst>
          </p:cNvPr>
          <p:cNvSpPr/>
          <p:nvPr/>
        </p:nvSpPr>
        <p:spPr>
          <a:xfrm>
            <a:off x="9779000" y="6426200"/>
            <a:ext cx="2159000" cy="2794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Open: Workflow in repo</a:t>
            </a:r>
          </a:p>
        </p:txBody>
      </p:sp>
      <p:sp>
        <p:nvSpPr>
          <p:cNvPr id="5" name="Rectangle: Rounded Corners 4">
            <a:hlinkClick r:id="rId5"/>
            <a:extLst>
              <a:ext uri="{FF2B5EF4-FFF2-40B4-BE49-F238E27FC236}">
                <a16:creationId xmlns:a16="http://schemas.microsoft.com/office/drawing/2014/main" id="{C50A89DC-6006-4D15-9E09-9C411003D132}"/>
              </a:ext>
            </a:extLst>
          </p:cNvPr>
          <p:cNvSpPr/>
          <p:nvPr/>
        </p:nvSpPr>
        <p:spPr>
          <a:xfrm>
            <a:off x="8153400" y="6426200"/>
            <a:ext cx="1524000" cy="2794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Module hub</a:t>
            </a:r>
          </a:p>
        </p:txBody>
      </p:sp>
    </p:spTree>
    <p:extLst>
      <p:ext uri="{BB962C8B-B14F-4D97-AF65-F5344CB8AC3E}">
        <p14:creationId xmlns:p14="http://schemas.microsoft.com/office/powerpoint/2010/main" val="3342631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384048"/>
            <a:ext cx="10515600" cy="320040"/>
          </a:xfrm>
          <a:prstGeom prst="rect">
            <a:avLst/>
          </a:prstGeom>
          <a:noFill/>
          <a:ln/>
        </p:spPr>
        <p:txBody>
          <a:bodyPr wrap="square" rtlCol="0" anchor="ctr"/>
          <a:lstStyle/>
          <a:p>
            <a:pPr marL="0" indent="0" algn="l">
              <a:buNone/>
            </a:pPr>
            <a:r>
              <a:rPr lang="en-US" sz="1150" b="1">
                <a:solidFill>
                  <a:srgbClr val="26805A"/>
                </a:solidFill>
                <a:latin typeface="Courier New" pitchFamily="34" charset="0"/>
                <a:ea typeface="Courier New" pitchFamily="34" charset="-122"/>
                <a:cs typeface="Courier New" pitchFamily="34" charset="-120"/>
              </a:rPr>
              <a:t>: </a:t>
            </a:r>
            <a:r>
              <a:rPr lang="en-US" sz="1150" b="1" kern="0" spc="200">
                <a:solidFill>
                  <a:srgbClr val="26805A"/>
                </a:solidFill>
                <a:latin typeface="Courier New" pitchFamily="34" charset="0"/>
                <a:ea typeface="Courier New" pitchFamily="34" charset="-122"/>
                <a:cs typeface="Courier New" pitchFamily="34" charset="-120"/>
              </a:rPr>
              <a:t>MAKMAL </a:t>
            </a:r>
            <a:r>
              <a:rPr lang="en-US" sz="1150" b="1" kern="0" spc="200" dirty="0">
                <a:solidFill>
                  <a:srgbClr val="26805A"/>
                </a:solidFill>
                <a:latin typeface="Courier New" pitchFamily="34" charset="0"/>
                <a:ea typeface="Courier New" pitchFamily="34" charset="-122"/>
                <a:cs typeface="Courier New" pitchFamily="34" charset="-120"/>
              </a:rPr>
              <a:t>A </a:t>
            </a:r>
            <a:r>
              <a:rPr lang="en-US" sz="1150" b="1" kern="0" spc="200">
                <a:solidFill>
                  <a:srgbClr val="26805A"/>
                </a:solidFill>
                <a:latin typeface="Courier New" pitchFamily="34" charset="0"/>
                <a:ea typeface="Courier New" pitchFamily="34" charset="-122"/>
                <a:cs typeface="Courier New" pitchFamily="34" charset="-120"/>
              </a:rPr>
              <a:t>· 25 MINIT </a:t>
            </a:r>
            <a:r>
              <a:rPr lang="en-US" sz="1150" b="1" kern="0" spc="200" dirty="0">
                <a:solidFill>
                  <a:srgbClr val="26805A"/>
                </a:solidFill>
                <a:latin typeface="Courier New" pitchFamily="34" charset="0"/>
                <a:ea typeface="Courier New" pitchFamily="34" charset="-122"/>
                <a:cs typeface="Courier New" pitchFamily="34" charset="-120"/>
              </a:rPr>
              <a:t>/ LAB A </a:t>
            </a:r>
            <a:r>
              <a:rPr lang="en-US" sz="1150" b="1" kern="0" spc="200">
                <a:solidFill>
                  <a:srgbClr val="26805A"/>
                </a:solidFill>
                <a:latin typeface="Courier New" pitchFamily="34" charset="0"/>
                <a:ea typeface="Courier New" pitchFamily="34" charset="-122"/>
                <a:cs typeface="Courier New" pitchFamily="34" charset="-120"/>
              </a:rPr>
              <a:t>· 25 MIN</a:t>
            </a:r>
            <a:endParaRPr lang="en-US" sz="1150" dirty="0"/>
          </a:p>
        </p:txBody>
      </p:sp>
      <p:sp>
        <p:nvSpPr>
          <p:cNvPr id="3" name="Text 1"/>
          <p:cNvSpPr/>
          <p:nvPr/>
        </p:nvSpPr>
        <p:spPr>
          <a:xfrm>
            <a:off x="548640" y="749808"/>
            <a:ext cx="11064240" cy="548640"/>
          </a:xfrm>
          <a:prstGeom prst="rect">
            <a:avLst/>
          </a:prstGeom>
          <a:noFill/>
          <a:ln/>
        </p:spPr>
        <p:txBody>
          <a:bodyPr wrap="square" rtlCol="0" anchor="ctr"/>
          <a:lstStyle/>
          <a:p>
            <a:pPr marL="0" indent="0">
              <a:buNone/>
            </a:pPr>
            <a:r>
              <a:rPr lang="en-US" sz="2200" b="1">
                <a:solidFill>
                  <a:srgbClr val="0F1620"/>
                </a:solidFill>
                <a:latin typeface="Cambria" pitchFamily="34" charset="0"/>
                <a:ea typeface="Cambria" pitchFamily="34" charset="-122"/>
                <a:cs typeface="Cambria" pitchFamily="34" charset="-120"/>
              </a:rPr>
              <a:t>Makmal A, Pengujian </a:t>
            </a:r>
            <a:r>
              <a:rPr lang="en-US" sz="2200" b="1" dirty="0">
                <a:solidFill>
                  <a:srgbClr val="0F1620"/>
                </a:solidFill>
                <a:latin typeface="Cambria" pitchFamily="34" charset="0"/>
                <a:ea typeface="Cambria" pitchFamily="34" charset="-122"/>
                <a:cs typeface="Cambria" pitchFamily="34" charset="-120"/>
              </a:rPr>
              <a:t>API dengan </a:t>
            </a:r>
            <a:r>
              <a:rPr lang="en-US" sz="2200" b="1" dirty="0">
                <a:solidFill>
                  <a:srgbClr val="0F1620"/>
                </a:solidFill>
                <a:latin typeface="Cambria" pitchFamily="34" charset="0"/>
                <a:ea typeface="Cambria" pitchFamily="34" charset="-122"/>
                <a:cs typeface="Cambria" pitchFamily="34" charset="-120"/>
                <a:hlinkClick r:id="rId3"/>
              </a:rPr>
              <a:t>Postman</a:t>
            </a:r>
            <a:r>
              <a:rPr lang="en-US" sz="2200" b="1" dirty="0">
                <a:solidFill>
                  <a:srgbClr val="0F1620"/>
                </a:solidFill>
                <a:latin typeface="Cambria" pitchFamily="34" charset="0"/>
                <a:ea typeface="Cambria" pitchFamily="34" charset="-122"/>
                <a:cs typeface="Cambria" pitchFamily="34" charset="-120"/>
              </a:rPr>
              <a:t> / API Testing with </a:t>
            </a:r>
            <a:r>
              <a:rPr lang="en-US" sz="2200" b="1" dirty="0">
                <a:solidFill>
                  <a:srgbClr val="0F1620"/>
                </a:solidFill>
                <a:latin typeface="Cambria" pitchFamily="34" charset="0"/>
                <a:ea typeface="Cambria" pitchFamily="34" charset="-122"/>
                <a:cs typeface="Cambria" pitchFamily="34" charset="-120"/>
                <a:hlinkClick r:id="rId3"/>
              </a:rPr>
              <a:t>Postman</a:t>
            </a:r>
            <a:endParaRPr lang="en-US" sz="2200" dirty="0"/>
          </a:p>
        </p:txBody>
      </p:sp>
      <p:sp>
        <p:nvSpPr>
          <p:cNvPr id="4" name="Text 2"/>
          <p:cNvSpPr/>
          <p:nvPr/>
        </p:nvSpPr>
        <p:spPr>
          <a:xfrm>
            <a:off x="548640" y="1298448"/>
            <a:ext cx="11064240" cy="548640"/>
          </a:xfrm>
          <a:prstGeom prst="rect">
            <a:avLst/>
          </a:prstGeom>
          <a:noFill/>
          <a:ln/>
        </p:spPr>
        <p:txBody>
          <a:bodyPr wrap="square" rtlCol="0" anchor="ctr"/>
          <a:lstStyle/>
          <a:p>
            <a:pPr marL="0" indent="0">
              <a:lnSpc>
                <a:spcPct val="120000"/>
              </a:lnSpc>
              <a:buNone/>
            </a:pPr>
            <a:r>
              <a:rPr lang="en-US" sz="1200" dirty="0">
                <a:solidFill>
                  <a:srgbClr val="5A6879"/>
                </a:solidFill>
                <a:latin typeface="Calibri" pitchFamily="34" charset="0"/>
                <a:ea typeface="Calibri" pitchFamily="34" charset="-122"/>
                <a:cs typeface="Calibri" pitchFamily="34" charset="-120"/>
              </a:rPr>
              <a:t>Sahkan API checkout ShopFast bercakap </a:t>
            </a:r>
            <a:r>
              <a:rPr lang="en-US" sz="1200">
                <a:solidFill>
                  <a:srgbClr val="5A6879"/>
                </a:solidFill>
                <a:latin typeface="Calibri" pitchFamily="34" charset="0"/>
                <a:ea typeface="Calibri" pitchFamily="34" charset="-122"/>
                <a:cs typeface="Calibri" pitchFamily="34" charset="-120"/>
              </a:rPr>
              <a:t>seperti dikontrakkan, tanpa </a:t>
            </a:r>
            <a:r>
              <a:rPr lang="en-US" sz="1200" dirty="0">
                <a:solidFill>
                  <a:srgbClr val="5A6879"/>
                </a:solidFill>
                <a:latin typeface="Calibri" pitchFamily="34" charset="0"/>
                <a:ea typeface="Calibri" pitchFamily="34" charset="-122"/>
                <a:cs typeface="Calibri" pitchFamily="34" charset="-120"/>
              </a:rPr>
              <a:t>menyentuh satu skrin UI pun. / Verify the checkout API behaves </a:t>
            </a:r>
            <a:r>
              <a:rPr lang="en-US" sz="1200">
                <a:solidFill>
                  <a:srgbClr val="5A6879"/>
                </a:solidFill>
                <a:latin typeface="Calibri" pitchFamily="34" charset="0"/>
                <a:ea typeface="Calibri" pitchFamily="34" charset="-122"/>
                <a:cs typeface="Calibri" pitchFamily="34" charset="-120"/>
              </a:rPr>
              <a:t>as contracted, without </a:t>
            </a:r>
            <a:r>
              <a:rPr lang="en-US" sz="1200" dirty="0">
                <a:solidFill>
                  <a:srgbClr val="5A6879"/>
                </a:solidFill>
                <a:latin typeface="Calibri" pitchFamily="34" charset="0"/>
                <a:ea typeface="Calibri" pitchFamily="34" charset="-122"/>
                <a:cs typeface="Calibri" pitchFamily="34" charset="-120"/>
              </a:rPr>
              <a:t>touching the UI.</a:t>
            </a:r>
            <a:endParaRPr lang="en-US" sz="1200" dirty="0"/>
          </a:p>
        </p:txBody>
      </p:sp>
      <p:sp>
        <p:nvSpPr>
          <p:cNvPr id="5" name="Shape 3"/>
          <p:cNvSpPr/>
          <p:nvPr/>
        </p:nvSpPr>
        <p:spPr>
          <a:xfrm>
            <a:off x="548640" y="2057400"/>
            <a:ext cx="457200" cy="457200"/>
          </a:xfrm>
          <a:prstGeom prst="roundRect">
            <a:avLst>
              <a:gd name="adj" fmla="val 18000"/>
            </a:avLst>
          </a:prstGeom>
          <a:solidFill>
            <a:srgbClr val="E4F3EB"/>
          </a:solidFill>
          <a:ln w="12700">
            <a:solidFill>
              <a:srgbClr val="CFE9DB"/>
            </a:solidFill>
            <a:prstDash val="solid"/>
          </a:ln>
        </p:spPr>
      </p:sp>
      <p:sp>
        <p:nvSpPr>
          <p:cNvPr id="6" name="Text 4"/>
          <p:cNvSpPr/>
          <p:nvPr/>
        </p:nvSpPr>
        <p:spPr>
          <a:xfrm>
            <a:off x="548640" y="2057400"/>
            <a:ext cx="457200" cy="457200"/>
          </a:xfrm>
          <a:prstGeom prst="rect">
            <a:avLst/>
          </a:prstGeom>
          <a:noFill/>
          <a:ln/>
        </p:spPr>
        <p:txBody>
          <a:bodyPr wrap="square" rtlCol="0" anchor="ctr"/>
          <a:lstStyle/>
          <a:p>
            <a:pPr marL="0" indent="0" algn="ctr">
              <a:buNone/>
            </a:pPr>
            <a:r>
              <a:rPr lang="en-US" sz="1400" b="1" dirty="0">
                <a:solidFill>
                  <a:srgbClr val="134430"/>
                </a:solidFill>
                <a:latin typeface="Courier New" pitchFamily="34" charset="0"/>
                <a:ea typeface="Courier New" pitchFamily="34" charset="-122"/>
                <a:cs typeface="Courier New" pitchFamily="34" charset="-120"/>
              </a:rPr>
              <a:t>1</a:t>
            </a:r>
            <a:endParaRPr lang="en-US" sz="1400" dirty="0"/>
          </a:p>
        </p:txBody>
      </p:sp>
      <p:sp>
        <p:nvSpPr>
          <p:cNvPr id="7" name="Text 5"/>
          <p:cNvSpPr/>
          <p:nvPr/>
        </p:nvSpPr>
        <p:spPr>
          <a:xfrm>
            <a:off x="1188720" y="2011680"/>
            <a:ext cx="4663440" cy="777240"/>
          </a:xfrm>
          <a:prstGeom prst="rect">
            <a:avLst/>
          </a:prstGeom>
          <a:noFill/>
          <a:ln/>
        </p:spPr>
        <p:txBody>
          <a:bodyPr wrap="square" rtlCol="0" anchor="ctr"/>
          <a:lstStyle/>
          <a:p>
            <a:pPr marL="0" indent="0">
              <a:lnSpc>
                <a:spcPct val="120000"/>
              </a:lnSpc>
              <a:buNone/>
            </a:pPr>
            <a:r>
              <a:rPr lang="en-US" sz="1050" dirty="0">
                <a:solidFill>
                  <a:srgbClr val="0F1620"/>
                </a:solidFill>
                <a:latin typeface="Calibri" pitchFamily="34" charset="0"/>
                <a:ea typeface="Calibri" pitchFamily="34" charset="-122"/>
                <a:cs typeface="Calibri" pitchFamily="34" charset="-120"/>
              </a:rPr>
              <a:t>Bina koleksi </a:t>
            </a:r>
            <a:r>
              <a:rPr lang="en-US" sz="1050" dirty="0">
                <a:solidFill>
                  <a:srgbClr val="0F1620"/>
                </a:solidFill>
                <a:latin typeface="Calibri" pitchFamily="34" charset="0"/>
                <a:ea typeface="Calibri" pitchFamily="34" charset="-122"/>
                <a:cs typeface="Calibri" pitchFamily="34" charset="-120"/>
                <a:hlinkClick r:id="rId3"/>
              </a:rPr>
              <a:t>Postman</a:t>
            </a:r>
            <a:r>
              <a:rPr lang="en-US" sz="1050" dirty="0">
                <a:solidFill>
                  <a:srgbClr val="0F1620"/>
                </a:solidFill>
                <a:latin typeface="Calibri" pitchFamily="34" charset="0"/>
                <a:ea typeface="Calibri" pitchFamily="34" charset="-122"/>
                <a:cs typeface="Calibri" pitchFamily="34" charset="-120"/>
              </a:rPr>
              <a:t> untuk API checkout terus daripada spesifikasi </a:t>
            </a:r>
            <a:r>
              <a:rPr lang="en-US" sz="1050" dirty="0">
                <a:solidFill>
                  <a:srgbClr val="0F1620"/>
                </a:solidFill>
                <a:latin typeface="Calibri" pitchFamily="34" charset="0"/>
                <a:ea typeface="Calibri" pitchFamily="34" charset="-122"/>
                <a:cs typeface="Calibri" pitchFamily="34" charset="-120"/>
                <a:hlinkClick r:id="rId4"/>
              </a:rPr>
              <a:t>OpenAPI</a:t>
            </a:r>
            <a:r>
              <a:rPr lang="en-US" sz="1050" dirty="0">
                <a:solidFill>
                  <a:srgbClr val="0F1620"/>
                </a:solidFill>
                <a:latin typeface="Calibri" pitchFamily="34" charset="0"/>
                <a:ea typeface="Calibri" pitchFamily="34" charset="-122"/>
                <a:cs typeface="Calibri" pitchFamily="34" charset="-120"/>
              </a:rPr>
              <a:t>.</a:t>
            </a:r>
            <a:endParaRPr lang="en-US" sz="1050" dirty="0"/>
          </a:p>
          <a:p>
            <a:pPr marL="0" indent="0">
              <a:lnSpc>
                <a:spcPct val="120000"/>
              </a:lnSpc>
              <a:buNone/>
            </a:pPr>
            <a:r>
              <a:rPr lang="en-US" sz="1050" dirty="0">
                <a:solidFill>
                  <a:srgbClr val="0F1620"/>
                </a:solidFill>
                <a:latin typeface="Calibri" pitchFamily="34" charset="0"/>
                <a:ea typeface="Calibri" pitchFamily="34" charset="-122"/>
                <a:cs typeface="Calibri" pitchFamily="34" charset="-120"/>
              </a:rPr>
              <a:t>Build a </a:t>
            </a:r>
            <a:r>
              <a:rPr lang="en-US" sz="1050" dirty="0">
                <a:solidFill>
                  <a:srgbClr val="0F1620"/>
                </a:solidFill>
                <a:latin typeface="Calibri" pitchFamily="34" charset="0"/>
                <a:ea typeface="Calibri" pitchFamily="34" charset="-122"/>
                <a:cs typeface="Calibri" pitchFamily="34" charset="-120"/>
                <a:hlinkClick r:id="rId3"/>
              </a:rPr>
              <a:t>Postman</a:t>
            </a:r>
            <a:r>
              <a:rPr lang="en-US" sz="1050" dirty="0">
                <a:solidFill>
                  <a:srgbClr val="0F1620"/>
                </a:solidFill>
                <a:latin typeface="Calibri" pitchFamily="34" charset="0"/>
                <a:ea typeface="Calibri" pitchFamily="34" charset="-122"/>
                <a:cs typeface="Calibri" pitchFamily="34" charset="-120"/>
              </a:rPr>
              <a:t> collection for the checkout API from the </a:t>
            </a:r>
            <a:r>
              <a:rPr lang="en-US" sz="1050" dirty="0">
                <a:solidFill>
                  <a:srgbClr val="0F1620"/>
                </a:solidFill>
                <a:latin typeface="Calibri" pitchFamily="34" charset="0"/>
                <a:ea typeface="Calibri" pitchFamily="34" charset="-122"/>
                <a:cs typeface="Calibri" pitchFamily="34" charset="-120"/>
                <a:hlinkClick r:id="rId4"/>
              </a:rPr>
              <a:t>OpenAPI</a:t>
            </a:r>
            <a:r>
              <a:rPr lang="en-US" sz="1050" dirty="0">
                <a:solidFill>
                  <a:srgbClr val="0F1620"/>
                </a:solidFill>
                <a:latin typeface="Calibri" pitchFamily="34" charset="0"/>
                <a:ea typeface="Calibri" pitchFamily="34" charset="-122"/>
                <a:cs typeface="Calibri" pitchFamily="34" charset="-120"/>
              </a:rPr>
              <a:t> spec.</a:t>
            </a:r>
            <a:endParaRPr lang="en-US" sz="1050" dirty="0"/>
          </a:p>
        </p:txBody>
      </p:sp>
      <p:sp>
        <p:nvSpPr>
          <p:cNvPr id="8" name="Shape 6"/>
          <p:cNvSpPr/>
          <p:nvPr/>
        </p:nvSpPr>
        <p:spPr>
          <a:xfrm>
            <a:off x="548640" y="2953512"/>
            <a:ext cx="457200" cy="457200"/>
          </a:xfrm>
          <a:prstGeom prst="roundRect">
            <a:avLst>
              <a:gd name="adj" fmla="val 18000"/>
            </a:avLst>
          </a:prstGeom>
          <a:solidFill>
            <a:srgbClr val="E4F3EB"/>
          </a:solidFill>
          <a:ln w="12700">
            <a:solidFill>
              <a:srgbClr val="CFE9DB"/>
            </a:solidFill>
            <a:prstDash val="solid"/>
          </a:ln>
        </p:spPr>
      </p:sp>
      <p:sp>
        <p:nvSpPr>
          <p:cNvPr id="9" name="Text 7"/>
          <p:cNvSpPr/>
          <p:nvPr/>
        </p:nvSpPr>
        <p:spPr>
          <a:xfrm>
            <a:off x="548640" y="2953512"/>
            <a:ext cx="457200" cy="457200"/>
          </a:xfrm>
          <a:prstGeom prst="rect">
            <a:avLst/>
          </a:prstGeom>
          <a:noFill/>
          <a:ln/>
        </p:spPr>
        <p:txBody>
          <a:bodyPr wrap="square" rtlCol="0" anchor="ctr"/>
          <a:lstStyle/>
          <a:p>
            <a:pPr marL="0" indent="0" algn="ctr">
              <a:buNone/>
            </a:pPr>
            <a:r>
              <a:rPr lang="en-US" sz="1400" b="1" dirty="0">
                <a:solidFill>
                  <a:srgbClr val="134430"/>
                </a:solidFill>
                <a:latin typeface="Courier New" pitchFamily="34" charset="0"/>
                <a:ea typeface="Courier New" pitchFamily="34" charset="-122"/>
                <a:cs typeface="Courier New" pitchFamily="34" charset="-120"/>
              </a:rPr>
              <a:t>2</a:t>
            </a:r>
            <a:endParaRPr lang="en-US" sz="1400" dirty="0"/>
          </a:p>
        </p:txBody>
      </p:sp>
      <p:sp>
        <p:nvSpPr>
          <p:cNvPr id="10" name="Text 8"/>
          <p:cNvSpPr/>
          <p:nvPr/>
        </p:nvSpPr>
        <p:spPr>
          <a:xfrm>
            <a:off x="1188720" y="2907792"/>
            <a:ext cx="4663440" cy="777240"/>
          </a:xfrm>
          <a:prstGeom prst="rect">
            <a:avLst/>
          </a:prstGeom>
          <a:noFill/>
          <a:ln/>
        </p:spPr>
        <p:txBody>
          <a:bodyPr wrap="square" rtlCol="0" anchor="ctr"/>
          <a:lstStyle/>
          <a:p>
            <a:pPr marL="0" indent="0">
              <a:lnSpc>
                <a:spcPct val="120000"/>
              </a:lnSpc>
              <a:buNone/>
            </a:pPr>
            <a:r>
              <a:rPr lang="en-US" sz="1050" dirty="0">
                <a:solidFill>
                  <a:srgbClr val="0F1620"/>
                </a:solidFill>
                <a:latin typeface="Calibri" pitchFamily="34" charset="0"/>
                <a:ea typeface="Calibri" pitchFamily="34" charset="-122"/>
                <a:cs typeface="Calibri" pitchFamily="34" charset="-120"/>
              </a:rPr>
              <a:t>Tambah assertions: kod status, skema respons &amp; masa respons.</a:t>
            </a:r>
            <a:endParaRPr lang="en-US" sz="1050" dirty="0"/>
          </a:p>
          <a:p>
            <a:pPr marL="0" indent="0">
              <a:lnSpc>
                <a:spcPct val="120000"/>
              </a:lnSpc>
              <a:buNone/>
            </a:pPr>
            <a:r>
              <a:rPr lang="en-US" sz="1050" dirty="0">
                <a:solidFill>
                  <a:srgbClr val="0F1620"/>
                </a:solidFill>
                <a:latin typeface="Calibri" pitchFamily="34" charset="0"/>
                <a:ea typeface="Calibri" pitchFamily="34" charset="-122"/>
                <a:cs typeface="Calibri" pitchFamily="34" charset="-120"/>
              </a:rPr>
              <a:t>Add assertions: status code, response schema &amp; response time.</a:t>
            </a:r>
            <a:endParaRPr lang="en-US" sz="1050" dirty="0"/>
          </a:p>
        </p:txBody>
      </p:sp>
      <p:sp>
        <p:nvSpPr>
          <p:cNvPr id="11" name="Shape 9"/>
          <p:cNvSpPr/>
          <p:nvPr/>
        </p:nvSpPr>
        <p:spPr>
          <a:xfrm>
            <a:off x="548640" y="3849624"/>
            <a:ext cx="457200" cy="457200"/>
          </a:xfrm>
          <a:prstGeom prst="roundRect">
            <a:avLst>
              <a:gd name="adj" fmla="val 18000"/>
            </a:avLst>
          </a:prstGeom>
          <a:solidFill>
            <a:srgbClr val="E4F3EB"/>
          </a:solidFill>
          <a:ln w="12700">
            <a:solidFill>
              <a:srgbClr val="CFE9DB"/>
            </a:solidFill>
            <a:prstDash val="solid"/>
          </a:ln>
        </p:spPr>
      </p:sp>
      <p:sp>
        <p:nvSpPr>
          <p:cNvPr id="12" name="Text 10"/>
          <p:cNvSpPr/>
          <p:nvPr/>
        </p:nvSpPr>
        <p:spPr>
          <a:xfrm>
            <a:off x="548640" y="3849624"/>
            <a:ext cx="457200" cy="457200"/>
          </a:xfrm>
          <a:prstGeom prst="rect">
            <a:avLst/>
          </a:prstGeom>
          <a:noFill/>
          <a:ln/>
        </p:spPr>
        <p:txBody>
          <a:bodyPr wrap="square" rtlCol="0" anchor="ctr"/>
          <a:lstStyle/>
          <a:p>
            <a:pPr marL="0" indent="0" algn="ctr">
              <a:buNone/>
            </a:pPr>
            <a:r>
              <a:rPr lang="en-US" sz="1400" b="1" dirty="0">
                <a:solidFill>
                  <a:srgbClr val="134430"/>
                </a:solidFill>
                <a:latin typeface="Courier New" pitchFamily="34" charset="0"/>
                <a:ea typeface="Courier New" pitchFamily="34" charset="-122"/>
                <a:cs typeface="Courier New" pitchFamily="34" charset="-120"/>
              </a:rPr>
              <a:t>3</a:t>
            </a:r>
            <a:endParaRPr lang="en-US" sz="1400" dirty="0"/>
          </a:p>
        </p:txBody>
      </p:sp>
      <p:sp>
        <p:nvSpPr>
          <p:cNvPr id="13" name="Text 11"/>
          <p:cNvSpPr/>
          <p:nvPr/>
        </p:nvSpPr>
        <p:spPr>
          <a:xfrm>
            <a:off x="1188720" y="3803904"/>
            <a:ext cx="4663440" cy="777240"/>
          </a:xfrm>
          <a:prstGeom prst="rect">
            <a:avLst/>
          </a:prstGeom>
          <a:noFill/>
          <a:ln/>
        </p:spPr>
        <p:txBody>
          <a:bodyPr wrap="square" rtlCol="0" anchor="ctr"/>
          <a:lstStyle/>
          <a:p>
            <a:pPr marL="0" indent="0">
              <a:lnSpc>
                <a:spcPct val="120000"/>
              </a:lnSpc>
              <a:buNone/>
            </a:pPr>
            <a:r>
              <a:rPr lang="en-US" sz="1050" dirty="0">
                <a:solidFill>
                  <a:srgbClr val="0F1620"/>
                </a:solidFill>
                <a:latin typeface="Calibri" pitchFamily="34" charset="0"/>
                <a:ea typeface="Calibri" pitchFamily="34" charset="-122"/>
                <a:cs typeface="Calibri" pitchFamily="34" charset="-120"/>
              </a:rPr>
              <a:t>Jalankan koleksi tanpa UI guna </a:t>
            </a:r>
            <a:r>
              <a:rPr lang="en-US" sz="1050" dirty="0">
                <a:solidFill>
                  <a:srgbClr val="0F1620"/>
                </a:solidFill>
                <a:latin typeface="Calibri" pitchFamily="34" charset="0"/>
                <a:ea typeface="Calibri" pitchFamily="34" charset="-122"/>
                <a:cs typeface="Calibri" pitchFamily="34" charset="-120"/>
                <a:hlinkClick r:id="rId5"/>
              </a:rPr>
              <a:t>Newman</a:t>
            </a:r>
            <a:r>
              <a:rPr lang="en-US" sz="1050" dirty="0">
                <a:solidFill>
                  <a:srgbClr val="0F1620"/>
                </a:solidFill>
                <a:latin typeface="Calibri" pitchFamily="34" charset="0"/>
                <a:ea typeface="Calibri" pitchFamily="34" charset="-122"/>
                <a:cs typeface="Calibri" pitchFamily="34" charset="-120"/>
              </a:rPr>
              <a:t> &amp; baca laporannya.</a:t>
            </a:r>
            <a:endParaRPr lang="en-US" sz="1050" dirty="0"/>
          </a:p>
          <a:p>
            <a:pPr marL="0" indent="0">
              <a:lnSpc>
                <a:spcPct val="120000"/>
              </a:lnSpc>
              <a:buNone/>
            </a:pPr>
            <a:r>
              <a:rPr lang="en-US" sz="1050" dirty="0">
                <a:solidFill>
                  <a:srgbClr val="0F1620"/>
                </a:solidFill>
                <a:latin typeface="Calibri" pitchFamily="34" charset="0"/>
                <a:ea typeface="Calibri" pitchFamily="34" charset="-122"/>
                <a:cs typeface="Calibri" pitchFamily="34" charset="-120"/>
              </a:rPr>
              <a:t>Run the collection headless with </a:t>
            </a:r>
            <a:r>
              <a:rPr lang="en-US" sz="1050" dirty="0">
                <a:solidFill>
                  <a:srgbClr val="0F1620"/>
                </a:solidFill>
                <a:latin typeface="Calibri" pitchFamily="34" charset="0"/>
                <a:ea typeface="Calibri" pitchFamily="34" charset="-122"/>
                <a:cs typeface="Calibri" pitchFamily="34" charset="-120"/>
                <a:hlinkClick r:id="rId5"/>
              </a:rPr>
              <a:t>Newman</a:t>
            </a:r>
            <a:r>
              <a:rPr lang="en-US" sz="1050" dirty="0">
                <a:solidFill>
                  <a:srgbClr val="0F1620"/>
                </a:solidFill>
                <a:latin typeface="Calibri" pitchFamily="34" charset="0"/>
                <a:ea typeface="Calibri" pitchFamily="34" charset="-122"/>
                <a:cs typeface="Calibri" pitchFamily="34" charset="-120"/>
              </a:rPr>
              <a:t> &amp; read the report.</a:t>
            </a:r>
            <a:endParaRPr lang="en-US" sz="1050" dirty="0"/>
          </a:p>
        </p:txBody>
      </p:sp>
      <p:sp>
        <p:nvSpPr>
          <p:cNvPr id="14" name="Shape 12"/>
          <p:cNvSpPr/>
          <p:nvPr/>
        </p:nvSpPr>
        <p:spPr>
          <a:xfrm>
            <a:off x="548640" y="4892040"/>
            <a:ext cx="1152144" cy="329184"/>
          </a:xfrm>
          <a:prstGeom prst="roundRect">
            <a:avLst>
              <a:gd name="adj" fmla="val 19444"/>
            </a:avLst>
          </a:prstGeom>
          <a:solidFill>
            <a:srgbClr val="F4F7FA"/>
          </a:solidFill>
          <a:ln w="12700">
            <a:solidFill>
              <a:srgbClr val="D8E0EA"/>
            </a:solidFill>
            <a:prstDash val="solid"/>
          </a:ln>
        </p:spPr>
      </p:sp>
      <p:sp>
        <p:nvSpPr>
          <p:cNvPr id="15" name="Text 13"/>
          <p:cNvSpPr/>
          <p:nvPr/>
        </p:nvSpPr>
        <p:spPr>
          <a:xfrm>
            <a:off x="548640" y="4892040"/>
            <a:ext cx="1152144" cy="329184"/>
          </a:xfrm>
          <a:prstGeom prst="rect">
            <a:avLst/>
          </a:prstGeom>
          <a:noFill/>
          <a:ln/>
        </p:spPr>
        <p:txBody>
          <a:bodyPr wrap="square" rtlCol="0" anchor="ctr"/>
          <a:lstStyle/>
          <a:p>
            <a:pPr marL="0" indent="0" algn="ctr">
              <a:buNone/>
            </a:pPr>
            <a:r>
              <a:rPr lang="en-US" sz="950" dirty="0">
                <a:solidFill>
                  <a:srgbClr val="0F1620"/>
                </a:solidFill>
                <a:latin typeface="Courier New" pitchFamily="34" charset="0"/>
                <a:ea typeface="Courier New" pitchFamily="34" charset="-122"/>
                <a:cs typeface="Courier New" pitchFamily="34" charset="-120"/>
                <a:hlinkClick r:id="rId3"/>
              </a:rPr>
              <a:t>Postman</a:t>
            </a:r>
            <a:endParaRPr lang="en-US" sz="950" dirty="0"/>
          </a:p>
        </p:txBody>
      </p:sp>
      <p:sp>
        <p:nvSpPr>
          <p:cNvPr id="16" name="Shape 14"/>
          <p:cNvSpPr/>
          <p:nvPr/>
        </p:nvSpPr>
        <p:spPr>
          <a:xfrm>
            <a:off x="1837944" y="4892040"/>
            <a:ext cx="1746504" cy="329184"/>
          </a:xfrm>
          <a:prstGeom prst="roundRect">
            <a:avLst>
              <a:gd name="adj" fmla="val 19444"/>
            </a:avLst>
          </a:prstGeom>
          <a:solidFill>
            <a:srgbClr val="F4F7FA"/>
          </a:solidFill>
          <a:ln w="12700">
            <a:solidFill>
              <a:srgbClr val="D8E0EA"/>
            </a:solidFill>
            <a:prstDash val="solid"/>
          </a:ln>
        </p:spPr>
      </p:sp>
      <p:sp>
        <p:nvSpPr>
          <p:cNvPr id="17" name="Text 15"/>
          <p:cNvSpPr/>
          <p:nvPr/>
        </p:nvSpPr>
        <p:spPr>
          <a:xfrm>
            <a:off x="1837944" y="4892040"/>
            <a:ext cx="1746504" cy="329184"/>
          </a:xfrm>
          <a:prstGeom prst="rect">
            <a:avLst/>
          </a:prstGeom>
          <a:noFill/>
          <a:ln/>
        </p:spPr>
        <p:txBody>
          <a:bodyPr wrap="square" rtlCol="0" anchor="ctr"/>
          <a:lstStyle/>
          <a:p>
            <a:pPr marL="0" indent="0" algn="ctr">
              <a:buNone/>
            </a:pPr>
            <a:r>
              <a:rPr lang="en-US" sz="950" dirty="0">
                <a:solidFill>
                  <a:srgbClr val="0F1620"/>
                </a:solidFill>
                <a:latin typeface="Courier New" pitchFamily="34" charset="0"/>
                <a:ea typeface="Courier New" pitchFamily="34" charset="-122"/>
                <a:cs typeface="Courier New" pitchFamily="34" charset="-120"/>
                <a:hlinkClick r:id="rId5"/>
              </a:rPr>
              <a:t>Newman</a:t>
            </a:r>
            <a:r>
              <a:rPr lang="en-US" sz="950" dirty="0">
                <a:solidFill>
                  <a:srgbClr val="0F1620"/>
                </a:solidFill>
                <a:latin typeface="Courier New" pitchFamily="34" charset="0"/>
                <a:ea typeface="Courier New" pitchFamily="34" charset="-122"/>
                <a:cs typeface="Courier New" pitchFamily="34" charset="-120"/>
              </a:rPr>
              <a:t> (CLI)</a:t>
            </a:r>
            <a:endParaRPr lang="en-US" sz="950" dirty="0"/>
          </a:p>
        </p:txBody>
      </p:sp>
      <p:sp>
        <p:nvSpPr>
          <p:cNvPr id="18" name="Shape 16"/>
          <p:cNvSpPr/>
          <p:nvPr/>
        </p:nvSpPr>
        <p:spPr>
          <a:xfrm>
            <a:off x="3721608" y="4892040"/>
            <a:ext cx="1746504" cy="329184"/>
          </a:xfrm>
          <a:prstGeom prst="roundRect">
            <a:avLst>
              <a:gd name="adj" fmla="val 19444"/>
            </a:avLst>
          </a:prstGeom>
          <a:solidFill>
            <a:srgbClr val="F4F7FA"/>
          </a:solidFill>
          <a:ln w="12700">
            <a:solidFill>
              <a:srgbClr val="D8E0EA"/>
            </a:solidFill>
            <a:prstDash val="solid"/>
          </a:ln>
        </p:spPr>
      </p:sp>
      <p:sp>
        <p:nvSpPr>
          <p:cNvPr id="19" name="Text 17"/>
          <p:cNvSpPr/>
          <p:nvPr/>
        </p:nvSpPr>
        <p:spPr>
          <a:xfrm>
            <a:off x="3721608" y="4892040"/>
            <a:ext cx="1746504" cy="329184"/>
          </a:xfrm>
          <a:prstGeom prst="rect">
            <a:avLst/>
          </a:prstGeom>
          <a:noFill/>
          <a:ln/>
        </p:spPr>
        <p:txBody>
          <a:bodyPr wrap="square" rtlCol="0" anchor="ctr"/>
          <a:lstStyle/>
          <a:p>
            <a:pPr marL="0" indent="0" algn="ctr">
              <a:buNone/>
            </a:pPr>
            <a:r>
              <a:rPr lang="en-US" sz="950" dirty="0">
                <a:solidFill>
                  <a:srgbClr val="0F1620"/>
                </a:solidFill>
                <a:latin typeface="Courier New" pitchFamily="34" charset="0"/>
                <a:ea typeface="Courier New" pitchFamily="34" charset="-122"/>
                <a:cs typeface="Courier New" pitchFamily="34" charset="-120"/>
                <a:hlinkClick r:id="rId4"/>
              </a:rPr>
              <a:t>OpenAPI</a:t>
            </a:r>
            <a:r>
              <a:rPr lang="en-US" sz="950" dirty="0">
                <a:solidFill>
                  <a:srgbClr val="0F1620"/>
                </a:solidFill>
                <a:latin typeface="Courier New" pitchFamily="34" charset="0"/>
                <a:ea typeface="Courier New" pitchFamily="34" charset="-122"/>
                <a:cs typeface="Courier New" pitchFamily="34" charset="-120"/>
              </a:rPr>
              <a:t> Spec</a:t>
            </a:r>
            <a:endParaRPr lang="en-US" sz="950" dirty="0"/>
          </a:p>
        </p:txBody>
      </p:sp>
      <p:sp>
        <p:nvSpPr>
          <p:cNvPr id="20" name="Shape 18"/>
          <p:cNvSpPr/>
          <p:nvPr/>
        </p:nvSpPr>
        <p:spPr>
          <a:xfrm>
            <a:off x="6675120" y="2011680"/>
            <a:ext cx="4937760" cy="777240"/>
          </a:xfrm>
          <a:prstGeom prst="roundRect">
            <a:avLst>
              <a:gd name="adj" fmla="val 9412"/>
            </a:avLst>
          </a:prstGeom>
          <a:solidFill>
            <a:srgbClr val="F4F7FA"/>
          </a:solidFill>
          <a:ln w="15240">
            <a:solidFill>
              <a:srgbClr val="D8E0EA"/>
            </a:solidFill>
            <a:prstDash val="solid"/>
          </a:ln>
        </p:spPr>
      </p:sp>
      <p:sp>
        <p:nvSpPr>
          <p:cNvPr id="21" name="Text 19"/>
          <p:cNvSpPr/>
          <p:nvPr/>
        </p:nvSpPr>
        <p:spPr>
          <a:xfrm>
            <a:off x="6858000" y="2121408"/>
            <a:ext cx="4572000" cy="365760"/>
          </a:xfrm>
          <a:prstGeom prst="rect">
            <a:avLst/>
          </a:prstGeom>
          <a:noFill/>
          <a:ln/>
        </p:spPr>
        <p:txBody>
          <a:bodyPr wrap="square" rtlCol="0" anchor="ctr"/>
          <a:lstStyle/>
          <a:p>
            <a:pPr marL="0" indent="0">
              <a:buNone/>
            </a:pPr>
            <a:r>
              <a:rPr lang="en-US" sz="1250" b="1" dirty="0">
                <a:solidFill>
                  <a:srgbClr val="0F1620"/>
                </a:solidFill>
                <a:latin typeface="Cambria" pitchFamily="34" charset="0"/>
                <a:ea typeface="Cambria" pitchFamily="34" charset="-122"/>
                <a:cs typeface="Cambria" pitchFamily="34" charset="-120"/>
                <a:hlinkClick r:id="rId4"/>
              </a:rPr>
              <a:t>OpenAPI</a:t>
            </a:r>
            <a:r>
              <a:rPr lang="en-US" sz="1250" b="1" dirty="0">
                <a:solidFill>
                  <a:srgbClr val="0F1620"/>
                </a:solidFill>
                <a:latin typeface="Cambria" pitchFamily="34" charset="0"/>
                <a:ea typeface="Cambria" pitchFamily="34" charset="-122"/>
                <a:cs typeface="Cambria" pitchFamily="34" charset="-120"/>
              </a:rPr>
              <a:t> Spec</a:t>
            </a:r>
            <a:endParaRPr lang="en-US" sz="1250" dirty="0"/>
          </a:p>
        </p:txBody>
      </p:sp>
      <p:sp>
        <p:nvSpPr>
          <p:cNvPr id="22" name="Text 20"/>
          <p:cNvSpPr/>
          <p:nvPr/>
        </p:nvSpPr>
        <p:spPr>
          <a:xfrm>
            <a:off x="6858000" y="2450592"/>
            <a:ext cx="4572000" cy="274320"/>
          </a:xfrm>
          <a:prstGeom prst="rect">
            <a:avLst/>
          </a:prstGeom>
          <a:noFill/>
          <a:ln/>
        </p:spPr>
        <p:txBody>
          <a:bodyPr wrap="square" rtlCol="0" anchor="ctr"/>
          <a:lstStyle/>
          <a:p>
            <a:pPr marL="0" indent="0">
              <a:buNone/>
            </a:pPr>
            <a:r>
              <a:rPr lang="en-US" sz="900" dirty="0">
                <a:solidFill>
                  <a:srgbClr val="5A6879"/>
                </a:solidFill>
                <a:latin typeface="Calibri" pitchFamily="34" charset="0"/>
                <a:ea typeface="Calibri" pitchFamily="34" charset="-122"/>
                <a:cs typeface="Calibri" pitchFamily="34" charset="-120"/>
              </a:rPr>
              <a:t>Kontrak API checkout / API contract</a:t>
            </a:r>
            <a:endParaRPr lang="en-US" sz="900" dirty="0"/>
          </a:p>
        </p:txBody>
      </p:sp>
      <p:sp>
        <p:nvSpPr>
          <p:cNvPr id="23" name="Text 21"/>
          <p:cNvSpPr/>
          <p:nvPr/>
        </p:nvSpPr>
        <p:spPr>
          <a:xfrm>
            <a:off x="9006840" y="2788920"/>
            <a:ext cx="274320" cy="201168"/>
          </a:xfrm>
          <a:prstGeom prst="rect">
            <a:avLst/>
          </a:prstGeom>
          <a:noFill/>
          <a:ln/>
        </p:spPr>
        <p:txBody>
          <a:bodyPr wrap="square" rtlCol="0" anchor="ctr"/>
          <a:lstStyle/>
          <a:p>
            <a:pPr marL="0" indent="0" algn="ctr">
              <a:buNone/>
            </a:pPr>
            <a:r>
              <a:rPr lang="en-US" sz="1300" dirty="0">
                <a:solidFill>
                  <a:srgbClr val="8A97A8"/>
                </a:solidFill>
              </a:rPr>
              <a:t>↓</a:t>
            </a:r>
            <a:endParaRPr lang="en-US" sz="1300" dirty="0"/>
          </a:p>
        </p:txBody>
      </p:sp>
      <p:sp>
        <p:nvSpPr>
          <p:cNvPr id="24" name="Shape 22"/>
          <p:cNvSpPr/>
          <p:nvPr/>
        </p:nvSpPr>
        <p:spPr>
          <a:xfrm>
            <a:off x="6675120" y="2990088"/>
            <a:ext cx="4937760" cy="777240"/>
          </a:xfrm>
          <a:prstGeom prst="roundRect">
            <a:avLst>
              <a:gd name="adj" fmla="val 9412"/>
            </a:avLst>
          </a:prstGeom>
          <a:solidFill>
            <a:srgbClr val="F4F7FA"/>
          </a:solidFill>
          <a:ln w="15240">
            <a:solidFill>
              <a:srgbClr val="D8E0EA"/>
            </a:solidFill>
            <a:prstDash val="solid"/>
          </a:ln>
        </p:spPr>
      </p:sp>
      <p:sp>
        <p:nvSpPr>
          <p:cNvPr id="25" name="Text 23"/>
          <p:cNvSpPr/>
          <p:nvPr/>
        </p:nvSpPr>
        <p:spPr>
          <a:xfrm>
            <a:off x="6858000" y="3099816"/>
            <a:ext cx="4572000" cy="365760"/>
          </a:xfrm>
          <a:prstGeom prst="rect">
            <a:avLst/>
          </a:prstGeom>
          <a:noFill/>
          <a:ln/>
        </p:spPr>
        <p:txBody>
          <a:bodyPr wrap="square" rtlCol="0" anchor="ctr"/>
          <a:lstStyle/>
          <a:p>
            <a:pPr marL="0" indent="0">
              <a:buNone/>
            </a:pPr>
            <a:r>
              <a:rPr lang="en-US" sz="1250" b="1" dirty="0">
                <a:solidFill>
                  <a:srgbClr val="0F1620"/>
                </a:solidFill>
                <a:latin typeface="Cambria" pitchFamily="34" charset="0"/>
                <a:ea typeface="Cambria" pitchFamily="34" charset="-122"/>
                <a:cs typeface="Cambria" pitchFamily="34" charset="-120"/>
                <a:hlinkClick r:id="rId3"/>
              </a:rPr>
              <a:t>Postman</a:t>
            </a:r>
            <a:r>
              <a:rPr lang="en-US" sz="1250" b="1" dirty="0">
                <a:solidFill>
                  <a:srgbClr val="0F1620"/>
                </a:solidFill>
                <a:latin typeface="Cambria" pitchFamily="34" charset="0"/>
                <a:ea typeface="Cambria" pitchFamily="34" charset="-122"/>
                <a:cs typeface="Cambria" pitchFamily="34" charset="-120"/>
              </a:rPr>
              <a:t> Collection</a:t>
            </a:r>
            <a:endParaRPr lang="en-US" sz="1250" dirty="0"/>
          </a:p>
        </p:txBody>
      </p:sp>
      <p:sp>
        <p:nvSpPr>
          <p:cNvPr id="26" name="Text 24"/>
          <p:cNvSpPr/>
          <p:nvPr/>
        </p:nvSpPr>
        <p:spPr>
          <a:xfrm>
            <a:off x="6858000" y="3429000"/>
            <a:ext cx="4572000" cy="274320"/>
          </a:xfrm>
          <a:prstGeom prst="rect">
            <a:avLst/>
          </a:prstGeom>
          <a:noFill/>
          <a:ln/>
        </p:spPr>
        <p:txBody>
          <a:bodyPr wrap="square" rtlCol="0" anchor="ctr"/>
          <a:lstStyle/>
          <a:p>
            <a:pPr marL="0" indent="0">
              <a:buNone/>
            </a:pPr>
            <a:r>
              <a:rPr lang="en-US" sz="900" dirty="0">
                <a:solidFill>
                  <a:srgbClr val="5A6879"/>
                </a:solidFill>
                <a:latin typeface="Calibri" pitchFamily="34" charset="0"/>
                <a:ea typeface="Calibri" pitchFamily="34" charset="-122"/>
                <a:cs typeface="Calibri" pitchFamily="34" charset="-120"/>
              </a:rPr>
              <a:t>Bina permintaan + assertions / Build requests + assertions</a:t>
            </a:r>
            <a:endParaRPr lang="en-US" sz="900" dirty="0"/>
          </a:p>
        </p:txBody>
      </p:sp>
      <p:sp>
        <p:nvSpPr>
          <p:cNvPr id="27" name="Text 25"/>
          <p:cNvSpPr/>
          <p:nvPr/>
        </p:nvSpPr>
        <p:spPr>
          <a:xfrm>
            <a:off x="9006840" y="3767328"/>
            <a:ext cx="274320" cy="201168"/>
          </a:xfrm>
          <a:prstGeom prst="rect">
            <a:avLst/>
          </a:prstGeom>
          <a:noFill/>
          <a:ln/>
        </p:spPr>
        <p:txBody>
          <a:bodyPr wrap="square" rtlCol="0" anchor="ctr"/>
          <a:lstStyle/>
          <a:p>
            <a:pPr marL="0" indent="0" algn="ctr">
              <a:buNone/>
            </a:pPr>
            <a:r>
              <a:rPr lang="en-US" sz="1300" dirty="0">
                <a:solidFill>
                  <a:srgbClr val="8A97A8"/>
                </a:solidFill>
              </a:rPr>
              <a:t>↓</a:t>
            </a:r>
            <a:endParaRPr lang="en-US" sz="1300" dirty="0"/>
          </a:p>
        </p:txBody>
      </p:sp>
      <p:sp>
        <p:nvSpPr>
          <p:cNvPr id="28" name="Shape 26"/>
          <p:cNvSpPr/>
          <p:nvPr/>
        </p:nvSpPr>
        <p:spPr>
          <a:xfrm>
            <a:off x="6675120" y="3968496"/>
            <a:ext cx="4937760" cy="777240"/>
          </a:xfrm>
          <a:prstGeom prst="roundRect">
            <a:avLst>
              <a:gd name="adj" fmla="val 9412"/>
            </a:avLst>
          </a:prstGeom>
          <a:solidFill>
            <a:srgbClr val="F4F7FA"/>
          </a:solidFill>
          <a:ln w="15240">
            <a:solidFill>
              <a:srgbClr val="D8E0EA"/>
            </a:solidFill>
            <a:prstDash val="solid"/>
          </a:ln>
        </p:spPr>
      </p:sp>
      <p:sp>
        <p:nvSpPr>
          <p:cNvPr id="29" name="Text 27"/>
          <p:cNvSpPr/>
          <p:nvPr/>
        </p:nvSpPr>
        <p:spPr>
          <a:xfrm>
            <a:off x="6858000" y="4078224"/>
            <a:ext cx="4572000" cy="365760"/>
          </a:xfrm>
          <a:prstGeom prst="rect">
            <a:avLst/>
          </a:prstGeom>
          <a:noFill/>
          <a:ln/>
        </p:spPr>
        <p:txBody>
          <a:bodyPr wrap="square" rtlCol="0" anchor="ctr"/>
          <a:lstStyle/>
          <a:p>
            <a:pPr marL="0" indent="0">
              <a:buNone/>
            </a:pPr>
            <a:r>
              <a:rPr lang="en-US" sz="1250" b="1" dirty="0">
                <a:solidFill>
                  <a:srgbClr val="0F1620"/>
                </a:solidFill>
                <a:latin typeface="Cambria" pitchFamily="34" charset="0"/>
                <a:ea typeface="Cambria" pitchFamily="34" charset="-122"/>
                <a:cs typeface="Cambria" pitchFamily="34" charset="-120"/>
                <a:hlinkClick r:id="rId5"/>
              </a:rPr>
              <a:t>Newman</a:t>
            </a:r>
            <a:r>
              <a:rPr lang="en-US" sz="1250" b="1" dirty="0">
                <a:solidFill>
                  <a:srgbClr val="0F1620"/>
                </a:solidFill>
                <a:latin typeface="Cambria" pitchFamily="34" charset="0"/>
                <a:ea typeface="Cambria" pitchFamily="34" charset="-122"/>
                <a:cs typeface="Cambria" pitchFamily="34" charset="-120"/>
              </a:rPr>
              <a:t> (headless run)</a:t>
            </a:r>
            <a:endParaRPr lang="en-US" sz="1250" dirty="0"/>
          </a:p>
        </p:txBody>
      </p:sp>
      <p:sp>
        <p:nvSpPr>
          <p:cNvPr id="30" name="Text 28"/>
          <p:cNvSpPr/>
          <p:nvPr/>
        </p:nvSpPr>
        <p:spPr>
          <a:xfrm>
            <a:off x="6858000" y="4407408"/>
            <a:ext cx="4572000" cy="274320"/>
          </a:xfrm>
          <a:prstGeom prst="rect">
            <a:avLst/>
          </a:prstGeom>
          <a:noFill/>
          <a:ln/>
        </p:spPr>
        <p:txBody>
          <a:bodyPr wrap="square" rtlCol="0" anchor="ctr"/>
          <a:lstStyle/>
          <a:p>
            <a:pPr marL="0" indent="0">
              <a:buNone/>
            </a:pPr>
            <a:r>
              <a:rPr lang="en-US" sz="900" dirty="0">
                <a:solidFill>
                  <a:srgbClr val="5A6879"/>
                </a:solidFill>
                <a:latin typeface="Calibri" pitchFamily="34" charset="0"/>
                <a:ea typeface="Calibri" pitchFamily="34" charset="-122"/>
                <a:cs typeface="Calibri" pitchFamily="34" charset="-120"/>
              </a:rPr>
              <a:t>Jalankan tanpa UI dalam CLI / Run headless in CLI</a:t>
            </a:r>
            <a:endParaRPr lang="en-US" sz="900" dirty="0"/>
          </a:p>
        </p:txBody>
      </p:sp>
      <p:sp>
        <p:nvSpPr>
          <p:cNvPr id="31" name="Text 29"/>
          <p:cNvSpPr/>
          <p:nvPr/>
        </p:nvSpPr>
        <p:spPr>
          <a:xfrm>
            <a:off x="9006840" y="4745736"/>
            <a:ext cx="274320" cy="201168"/>
          </a:xfrm>
          <a:prstGeom prst="rect">
            <a:avLst/>
          </a:prstGeom>
          <a:noFill/>
          <a:ln/>
        </p:spPr>
        <p:txBody>
          <a:bodyPr wrap="square" rtlCol="0" anchor="ctr"/>
          <a:lstStyle/>
          <a:p>
            <a:pPr marL="0" indent="0" algn="ctr">
              <a:buNone/>
            </a:pPr>
            <a:r>
              <a:rPr lang="en-US" sz="1300" dirty="0">
                <a:solidFill>
                  <a:srgbClr val="8A97A8"/>
                </a:solidFill>
              </a:rPr>
              <a:t>↓</a:t>
            </a:r>
            <a:endParaRPr lang="en-US" sz="1300" dirty="0"/>
          </a:p>
        </p:txBody>
      </p:sp>
      <p:sp>
        <p:nvSpPr>
          <p:cNvPr id="32" name="Shape 30"/>
          <p:cNvSpPr/>
          <p:nvPr/>
        </p:nvSpPr>
        <p:spPr>
          <a:xfrm>
            <a:off x="6675120" y="4946904"/>
            <a:ext cx="4937760" cy="777240"/>
          </a:xfrm>
          <a:prstGeom prst="roundRect">
            <a:avLst>
              <a:gd name="adj" fmla="val 9412"/>
            </a:avLst>
          </a:prstGeom>
          <a:solidFill>
            <a:srgbClr val="26805A"/>
          </a:solidFill>
          <a:ln w="15240">
            <a:solidFill>
              <a:srgbClr val="26805A"/>
            </a:solidFill>
            <a:prstDash val="solid"/>
          </a:ln>
        </p:spPr>
      </p:sp>
      <p:sp>
        <p:nvSpPr>
          <p:cNvPr id="33" name="Text 31"/>
          <p:cNvSpPr/>
          <p:nvPr/>
        </p:nvSpPr>
        <p:spPr>
          <a:xfrm>
            <a:off x="6858000" y="5056632"/>
            <a:ext cx="4572000" cy="365760"/>
          </a:xfrm>
          <a:prstGeom prst="rect">
            <a:avLst/>
          </a:prstGeom>
          <a:noFill/>
          <a:ln/>
        </p:spPr>
        <p:txBody>
          <a:bodyPr wrap="square" rtlCol="0" anchor="ctr"/>
          <a:lstStyle/>
          <a:p>
            <a:pPr marL="0" indent="0">
              <a:buNone/>
            </a:pPr>
            <a:r>
              <a:rPr lang="en-US" sz="1250" b="1" dirty="0">
                <a:solidFill>
                  <a:srgbClr val="FFFFFF"/>
                </a:solidFill>
                <a:latin typeface="Cambria" pitchFamily="34" charset="0"/>
                <a:ea typeface="Cambria" pitchFamily="34" charset="-122"/>
                <a:cs typeface="Cambria" pitchFamily="34" charset="-120"/>
              </a:rPr>
              <a:t>Laporan / Report</a:t>
            </a:r>
            <a:endParaRPr lang="en-US" sz="1250" dirty="0"/>
          </a:p>
        </p:txBody>
      </p:sp>
      <p:sp>
        <p:nvSpPr>
          <p:cNvPr id="34" name="Text 32"/>
          <p:cNvSpPr/>
          <p:nvPr/>
        </p:nvSpPr>
        <p:spPr>
          <a:xfrm>
            <a:off x="6858000" y="5385816"/>
            <a:ext cx="4572000" cy="274320"/>
          </a:xfrm>
          <a:prstGeom prst="rect">
            <a:avLst/>
          </a:prstGeom>
          <a:noFill/>
          <a:ln/>
        </p:spPr>
        <p:txBody>
          <a:bodyPr wrap="square" rtlCol="0" anchor="ctr"/>
          <a:lstStyle/>
          <a:p>
            <a:pPr marL="0" indent="0">
              <a:buNone/>
            </a:pPr>
            <a:r>
              <a:rPr lang="en-US" sz="900" dirty="0">
                <a:solidFill>
                  <a:srgbClr val="DFF5E8"/>
                </a:solidFill>
                <a:latin typeface="Calibri" pitchFamily="34" charset="0"/>
                <a:ea typeface="Calibri" pitchFamily="34" charset="-122"/>
                <a:cs typeface="Calibri" pitchFamily="34" charset="-120"/>
              </a:rPr>
              <a:t>Lulus / gagal, terperinci / Pass/fail, detailed</a:t>
            </a:r>
            <a:endParaRPr lang="en-US" sz="900" dirty="0"/>
          </a:p>
        </p:txBody>
      </p:sp>
      <p:sp>
        <p:nvSpPr>
          <p:cNvPr id="35" name="Shape 33"/>
          <p:cNvSpPr/>
          <p:nvPr/>
        </p:nvSpPr>
        <p:spPr>
          <a:xfrm>
            <a:off x="548640" y="5989320"/>
            <a:ext cx="11064240" cy="502920"/>
          </a:xfrm>
          <a:prstGeom prst="roundRect">
            <a:avLst>
              <a:gd name="adj" fmla="val 14545"/>
            </a:avLst>
          </a:prstGeom>
          <a:solidFill>
            <a:srgbClr val="E4F3EB"/>
          </a:solidFill>
          <a:ln w="12700">
            <a:solidFill>
              <a:srgbClr val="CFE9DB"/>
            </a:solidFill>
            <a:prstDash val="solid"/>
          </a:ln>
        </p:spPr>
      </p:sp>
      <p:sp>
        <p:nvSpPr>
          <p:cNvPr id="36" name="Text 34"/>
          <p:cNvSpPr/>
          <p:nvPr/>
        </p:nvSpPr>
        <p:spPr>
          <a:xfrm>
            <a:off x="777240" y="5989320"/>
            <a:ext cx="10607040" cy="502920"/>
          </a:xfrm>
          <a:prstGeom prst="rect">
            <a:avLst/>
          </a:prstGeom>
          <a:noFill/>
          <a:ln/>
        </p:spPr>
        <p:txBody>
          <a:bodyPr wrap="square" rtlCol="0" anchor="ctr"/>
          <a:lstStyle/>
          <a:p>
            <a:pPr marL="0" indent="0">
              <a:buNone/>
            </a:pPr>
            <a:r>
              <a:rPr lang="en-US" sz="1000" dirty="0">
                <a:solidFill>
                  <a:srgbClr val="134430"/>
                </a:solidFill>
                <a:latin typeface="Calibri" pitchFamily="34" charset="0"/>
                <a:ea typeface="Calibri" pitchFamily="34" charset="-122"/>
                <a:cs typeface="Calibri" pitchFamily="34" charset="-120"/>
              </a:rPr>
              <a:t>OUTPUT:  Koleksi </a:t>
            </a:r>
            <a:r>
              <a:rPr lang="en-US" sz="1000" dirty="0">
                <a:solidFill>
                  <a:srgbClr val="134430"/>
                </a:solidFill>
                <a:latin typeface="Calibri" pitchFamily="34" charset="0"/>
                <a:ea typeface="Calibri" pitchFamily="34" charset="-122"/>
                <a:cs typeface="Calibri" pitchFamily="34" charset="-120"/>
                <a:hlinkClick r:id="rId3"/>
              </a:rPr>
              <a:t>Postman</a:t>
            </a:r>
            <a:r>
              <a:rPr lang="en-US" sz="1000" dirty="0">
                <a:solidFill>
                  <a:srgbClr val="134430"/>
                </a:solidFill>
                <a:latin typeface="Calibri" pitchFamily="34" charset="0"/>
                <a:ea typeface="Calibri" pitchFamily="34" charset="-122"/>
                <a:cs typeface="Calibri" pitchFamily="34" charset="-120"/>
              </a:rPr>
              <a:t> lengkap </a:t>
            </a:r>
            <a:r>
              <a:rPr lang="en-US" sz="1000">
                <a:solidFill>
                  <a:srgbClr val="134430"/>
                </a:solidFill>
                <a:latin typeface="Calibri" pitchFamily="34" charset="0"/>
                <a:ea typeface="Calibri" pitchFamily="34" charset="-122"/>
                <a:cs typeface="Calibri" pitchFamily="34" charset="-120"/>
              </a:rPr>
              <a:t>dengan assertions, boleh </a:t>
            </a:r>
            <a:r>
              <a:rPr lang="en-US" sz="1000" dirty="0">
                <a:solidFill>
                  <a:srgbClr val="134430"/>
                </a:solidFill>
                <a:latin typeface="Calibri" pitchFamily="34" charset="0"/>
                <a:ea typeface="Calibri" pitchFamily="34" charset="-122"/>
                <a:cs typeface="Calibri" pitchFamily="34" charset="-120"/>
              </a:rPr>
              <a:t>dijalankan semula bila-bila masa. / A complete </a:t>
            </a:r>
            <a:r>
              <a:rPr lang="en-US" sz="1000" dirty="0">
                <a:solidFill>
                  <a:srgbClr val="134430"/>
                </a:solidFill>
                <a:latin typeface="Calibri" pitchFamily="34" charset="0"/>
                <a:ea typeface="Calibri" pitchFamily="34" charset="-122"/>
                <a:cs typeface="Calibri" pitchFamily="34" charset="-120"/>
                <a:hlinkClick r:id="rId3"/>
              </a:rPr>
              <a:t>Postman</a:t>
            </a:r>
            <a:r>
              <a:rPr lang="en-US" sz="1000" dirty="0">
                <a:solidFill>
                  <a:srgbClr val="134430"/>
                </a:solidFill>
                <a:latin typeface="Calibri" pitchFamily="34" charset="0"/>
                <a:ea typeface="Calibri" pitchFamily="34" charset="-122"/>
                <a:cs typeface="Calibri" pitchFamily="34" charset="-120"/>
              </a:rPr>
              <a:t> collection </a:t>
            </a:r>
            <a:r>
              <a:rPr lang="en-US" sz="1000">
                <a:solidFill>
                  <a:srgbClr val="134430"/>
                </a:solidFill>
                <a:latin typeface="Calibri" pitchFamily="34" charset="0"/>
                <a:ea typeface="Calibri" pitchFamily="34" charset="-122"/>
                <a:cs typeface="Calibri" pitchFamily="34" charset="-120"/>
              </a:rPr>
              <a:t>with assertions, rerunnable </a:t>
            </a:r>
            <a:r>
              <a:rPr lang="en-US" sz="1000" dirty="0">
                <a:solidFill>
                  <a:srgbClr val="134430"/>
                </a:solidFill>
                <a:latin typeface="Calibri" pitchFamily="34" charset="0"/>
                <a:ea typeface="Calibri" pitchFamily="34" charset="-122"/>
                <a:cs typeface="Calibri" pitchFamily="34" charset="-120"/>
              </a:rPr>
              <a:t>any time.</a:t>
            </a:r>
            <a:endParaRPr lang="en-US" sz="1000" dirty="0"/>
          </a:p>
        </p:txBody>
      </p:sp>
      <p:sp>
        <p:nvSpPr>
          <p:cNvPr id="37" name="Text 35"/>
          <p:cNvSpPr/>
          <p:nvPr/>
        </p:nvSpPr>
        <p:spPr>
          <a:xfrm>
            <a:off x="10362895" y="6355080"/>
            <a:ext cx="1463040" cy="320040"/>
          </a:xfrm>
          <a:prstGeom prst="rect">
            <a:avLst/>
          </a:prstGeom>
          <a:noFill/>
          <a:ln/>
        </p:spPr>
        <p:txBody>
          <a:bodyPr wrap="square" rtlCol="0" anchor="ctr"/>
          <a:lstStyle/>
          <a:p>
            <a:pPr marL="0" indent="0" algn="r">
              <a:buNone/>
            </a:pPr>
            <a:r>
              <a:rPr lang="en-US" sz="1000" dirty="0">
                <a:solidFill>
                  <a:srgbClr val="8A97A8"/>
                </a:solidFill>
                <a:latin typeface="Courier New" pitchFamily="34" charset="0"/>
                <a:ea typeface="Courier New" pitchFamily="34" charset="-122"/>
                <a:cs typeface="Courier New" pitchFamily="34" charset="-120"/>
              </a:rPr>
              <a:t>08 / 12</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F1620"/>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08DDC59-9897-4C94-9192-E23A2F8A82C2}"/>
              </a:ext>
            </a:extLst>
          </p:cNvPr>
          <p:cNvSpPr txBox="1"/>
          <p:nvPr/>
        </p:nvSpPr>
        <p:spPr>
          <a:xfrm>
            <a:off x="457200" y="228600"/>
            <a:ext cx="11176000" cy="381000"/>
          </a:xfrm>
          <a:prstGeom prst="rect">
            <a:avLst/>
          </a:prstGeom>
          <a:noFill/>
        </p:spPr>
        <p:txBody>
          <a:bodyPr vert="horz" wrap="square" lIns="50800" tIns="25400" rIns="50800" bIns="25400" rtlCol="0">
            <a:noAutofit/>
          </a:bodyPr>
          <a:lstStyle/>
          <a:p>
            <a:r>
              <a:rPr lang="en-US" sz="2200" b="1">
                <a:solidFill>
                  <a:srgbClr val="FFFFFF"/>
                </a:solidFill>
                <a:latin typeface="Calibri" panose="020F0502020204030204" pitchFamily="34" charset="0"/>
              </a:rPr>
              <a:t>Real run: Newman on the ShopFast API</a:t>
            </a:r>
            <a:endParaRPr lang="en-MY" sz="2200" b="1">
              <a:solidFill>
                <a:srgbClr val="FFFFFF"/>
              </a:solidFill>
              <a:latin typeface="Calibri" panose="020F0502020204030204" pitchFamily="34" charset="0"/>
            </a:endParaRPr>
          </a:p>
        </p:txBody>
      </p:sp>
      <p:sp>
        <p:nvSpPr>
          <p:cNvPr id="3" name="TextBox 2">
            <a:extLst>
              <a:ext uri="{FF2B5EF4-FFF2-40B4-BE49-F238E27FC236}">
                <a16:creationId xmlns:a16="http://schemas.microsoft.com/office/drawing/2014/main" id="{AD3D147E-9827-48F5-8D82-F8410F3F489E}"/>
              </a:ext>
            </a:extLst>
          </p:cNvPr>
          <p:cNvSpPr txBox="1"/>
          <p:nvPr/>
        </p:nvSpPr>
        <p:spPr>
          <a:xfrm>
            <a:off x="457200" y="609600"/>
            <a:ext cx="11176000" cy="369332"/>
          </a:xfrm>
          <a:prstGeom prst="rect">
            <a:avLst/>
          </a:prstGeom>
          <a:noFill/>
        </p:spPr>
        <p:txBody>
          <a:bodyPr vert="horz" wrap="square" lIns="50800" tIns="25400" rIns="50800" bIns="25400" rtlCol="0">
            <a:noAutofit/>
          </a:bodyPr>
          <a:lstStyle/>
          <a:p>
            <a:r>
              <a:rPr lang="en-US" sz="1200">
                <a:solidFill>
                  <a:srgbClr val="C3CEDC"/>
                </a:solidFill>
                <a:latin typeface="Calibri" panose="020F0502020204030204" pitchFamily="34" charset="0"/>
              </a:rPr>
              <a:t>Captured on the lab PC: npm run test:api in lab/shopfast</a:t>
            </a:r>
            <a:endParaRPr lang="en-MY" sz="1200">
              <a:solidFill>
                <a:srgbClr val="C3CEDC"/>
              </a:solidFill>
              <a:latin typeface="Calibri" panose="020F0502020204030204" pitchFamily="34" charset="0"/>
            </a:endParaRPr>
          </a:p>
        </p:txBody>
      </p:sp>
      <p:pic>
        <p:nvPicPr>
          <p:cNvPr id="5" name="Picture 4" descr="Real run: Newman on the ShopFast API">
            <a:extLst>
              <a:ext uri="{FF2B5EF4-FFF2-40B4-BE49-F238E27FC236}">
                <a16:creationId xmlns:a16="http://schemas.microsoft.com/office/drawing/2014/main" id="{AB6AE707-EE7D-43A3-A2A2-7416F3BA9BCC}"/>
              </a:ext>
            </a:extLst>
          </p:cNvPr>
          <p:cNvPicPr>
            <a:picLocks/>
          </p:cNvPicPr>
          <p:nvPr/>
        </p:nvPicPr>
        <p:blipFill>
          <a:blip r:embed="rId3"/>
          <a:stretch>
            <a:fillRect/>
          </a:stretch>
        </p:blipFill>
        <p:spPr>
          <a:xfrm>
            <a:off x="2775594" y="1016000"/>
            <a:ext cx="6640812" cy="5588000"/>
          </a:xfrm>
          <a:prstGeom prst="rect">
            <a:avLst/>
          </a:prstGeom>
          <a:ln w="12700">
            <a:solidFill>
              <a:srgbClr val="5A6879"/>
            </a:solidFill>
          </a:ln>
        </p:spPr>
      </p:pic>
      <p:sp>
        <p:nvSpPr>
          <p:cNvPr id="6" name="Rectangle: Rounded Corners 5">
            <a:hlinkClick r:id="rId4"/>
            <a:extLst>
              <a:ext uri="{FF2B5EF4-FFF2-40B4-BE49-F238E27FC236}">
                <a16:creationId xmlns:a16="http://schemas.microsoft.com/office/drawing/2014/main" id="{1FD4037A-981C-49C9-B185-6F9EF24F9D3B}"/>
              </a:ext>
            </a:extLst>
          </p:cNvPr>
          <p:cNvSpPr/>
          <p:nvPr/>
        </p:nvSpPr>
        <p:spPr>
          <a:xfrm>
            <a:off x="10414000" y="6477000"/>
            <a:ext cx="1524000" cy="2540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Module hub</a:t>
            </a:r>
          </a:p>
        </p:txBody>
      </p:sp>
    </p:spTree>
    <p:extLst>
      <p:ext uri="{BB962C8B-B14F-4D97-AF65-F5344CB8AC3E}">
        <p14:creationId xmlns:p14="http://schemas.microsoft.com/office/powerpoint/2010/main" val="2343363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48640" y="384048"/>
            <a:ext cx="10515600" cy="320040"/>
          </a:xfrm>
          <a:prstGeom prst="rect">
            <a:avLst/>
          </a:prstGeom>
          <a:noFill/>
          <a:ln/>
        </p:spPr>
        <p:txBody>
          <a:bodyPr wrap="square" rtlCol="0" anchor="ctr"/>
          <a:lstStyle/>
          <a:p>
            <a:pPr marL="0" indent="0" algn="l">
              <a:buNone/>
            </a:pPr>
            <a:r>
              <a:rPr lang="en-US" sz="1150" b="1">
                <a:solidFill>
                  <a:srgbClr val="26805A"/>
                </a:solidFill>
                <a:latin typeface="Courier New" pitchFamily="34" charset="0"/>
                <a:ea typeface="Courier New" pitchFamily="34" charset="-122"/>
                <a:cs typeface="Courier New" pitchFamily="34" charset="-120"/>
              </a:rPr>
              <a:t>: </a:t>
            </a:r>
            <a:r>
              <a:rPr lang="en-US" sz="1150" b="1" kern="0" spc="200">
                <a:solidFill>
                  <a:srgbClr val="26805A"/>
                </a:solidFill>
                <a:latin typeface="Courier New" pitchFamily="34" charset="0"/>
                <a:ea typeface="Courier New" pitchFamily="34" charset="-122"/>
                <a:cs typeface="Courier New" pitchFamily="34" charset="-120"/>
              </a:rPr>
              <a:t>MAKMAL </a:t>
            </a:r>
            <a:r>
              <a:rPr lang="en-US" sz="1150" b="1" kern="0" spc="200" dirty="0">
                <a:solidFill>
                  <a:srgbClr val="26805A"/>
                </a:solidFill>
                <a:latin typeface="Courier New" pitchFamily="34" charset="0"/>
                <a:ea typeface="Courier New" pitchFamily="34" charset="-122"/>
                <a:cs typeface="Courier New" pitchFamily="34" charset="-120"/>
              </a:rPr>
              <a:t>B </a:t>
            </a:r>
            <a:r>
              <a:rPr lang="en-US" sz="1150" b="1" kern="0" spc="200">
                <a:solidFill>
                  <a:srgbClr val="26805A"/>
                </a:solidFill>
                <a:latin typeface="Courier New" pitchFamily="34" charset="0"/>
                <a:ea typeface="Courier New" pitchFamily="34" charset="-122"/>
                <a:cs typeface="Courier New" pitchFamily="34" charset="-120"/>
              </a:rPr>
              <a:t>· 25 MINIT </a:t>
            </a:r>
            <a:r>
              <a:rPr lang="en-US" sz="1150" b="1" kern="0" spc="200" dirty="0">
                <a:solidFill>
                  <a:srgbClr val="26805A"/>
                </a:solidFill>
                <a:latin typeface="Courier New" pitchFamily="34" charset="0"/>
                <a:ea typeface="Courier New" pitchFamily="34" charset="-122"/>
                <a:cs typeface="Courier New" pitchFamily="34" charset="-120"/>
              </a:rPr>
              <a:t>/ LAB B </a:t>
            </a:r>
            <a:r>
              <a:rPr lang="en-US" sz="1150" b="1" kern="0" spc="200">
                <a:solidFill>
                  <a:srgbClr val="26805A"/>
                </a:solidFill>
                <a:latin typeface="Courier New" pitchFamily="34" charset="0"/>
                <a:ea typeface="Courier New" pitchFamily="34" charset="-122"/>
                <a:cs typeface="Courier New" pitchFamily="34" charset="-120"/>
              </a:rPr>
              <a:t>· 25 MIN</a:t>
            </a:r>
            <a:endParaRPr lang="en-US" sz="1150" dirty="0"/>
          </a:p>
        </p:txBody>
      </p:sp>
      <p:sp>
        <p:nvSpPr>
          <p:cNvPr id="3" name="Text 1"/>
          <p:cNvSpPr/>
          <p:nvPr/>
        </p:nvSpPr>
        <p:spPr>
          <a:xfrm>
            <a:off x="548640" y="749808"/>
            <a:ext cx="11064240" cy="548640"/>
          </a:xfrm>
          <a:prstGeom prst="rect">
            <a:avLst/>
          </a:prstGeom>
          <a:noFill/>
          <a:ln/>
        </p:spPr>
        <p:txBody>
          <a:bodyPr wrap="square" rtlCol="0" anchor="ctr"/>
          <a:lstStyle/>
          <a:p>
            <a:pPr marL="0" indent="0">
              <a:buNone/>
            </a:pPr>
            <a:r>
              <a:rPr lang="en-US" sz="2200" b="1">
                <a:solidFill>
                  <a:srgbClr val="0F1620"/>
                </a:solidFill>
                <a:latin typeface="Cambria" pitchFamily="34" charset="0"/>
                <a:ea typeface="Cambria" pitchFamily="34" charset="-122"/>
                <a:cs typeface="Cambria" pitchFamily="34" charset="-120"/>
              </a:rPr>
              <a:t>Makmal B, Automasi </a:t>
            </a:r>
            <a:r>
              <a:rPr lang="en-US" sz="2200" b="1" dirty="0">
                <a:solidFill>
                  <a:srgbClr val="0F1620"/>
                </a:solidFill>
                <a:latin typeface="Cambria" pitchFamily="34" charset="0"/>
                <a:ea typeface="Cambria" pitchFamily="34" charset="-122"/>
                <a:cs typeface="Cambria" pitchFamily="34" charset="-120"/>
              </a:rPr>
              <a:t>UI dengan </a:t>
            </a:r>
            <a:r>
              <a:rPr lang="en-US" sz="2200" b="1" dirty="0">
                <a:solidFill>
                  <a:srgbClr val="0F1620"/>
                </a:solidFill>
                <a:latin typeface="Cambria" pitchFamily="34" charset="0"/>
                <a:ea typeface="Cambria" pitchFamily="34" charset="-122"/>
                <a:cs typeface="Cambria" pitchFamily="34" charset="-120"/>
                <a:hlinkClick r:id="rId3"/>
              </a:rPr>
              <a:t>Playwright</a:t>
            </a:r>
            <a:r>
              <a:rPr lang="en-US" sz="2200" b="1" dirty="0">
                <a:solidFill>
                  <a:srgbClr val="0F1620"/>
                </a:solidFill>
                <a:latin typeface="Cambria" pitchFamily="34" charset="0"/>
                <a:ea typeface="Cambria" pitchFamily="34" charset="-122"/>
                <a:cs typeface="Cambria" pitchFamily="34" charset="-120"/>
              </a:rPr>
              <a:t> / UI Automation with </a:t>
            </a:r>
            <a:r>
              <a:rPr lang="en-US" sz="2200" b="1" dirty="0">
                <a:solidFill>
                  <a:srgbClr val="0F1620"/>
                </a:solidFill>
                <a:latin typeface="Cambria" pitchFamily="34" charset="0"/>
                <a:ea typeface="Cambria" pitchFamily="34" charset="-122"/>
                <a:cs typeface="Cambria" pitchFamily="34" charset="-120"/>
                <a:hlinkClick r:id="rId3"/>
              </a:rPr>
              <a:t>Playwright</a:t>
            </a:r>
            <a:endParaRPr lang="en-US" sz="2200" dirty="0"/>
          </a:p>
        </p:txBody>
      </p:sp>
      <p:sp>
        <p:nvSpPr>
          <p:cNvPr id="4" name="Text 2"/>
          <p:cNvSpPr/>
          <p:nvPr/>
        </p:nvSpPr>
        <p:spPr>
          <a:xfrm>
            <a:off x="548640" y="1298448"/>
            <a:ext cx="11064240" cy="548640"/>
          </a:xfrm>
          <a:prstGeom prst="rect">
            <a:avLst/>
          </a:prstGeom>
          <a:noFill/>
          <a:ln/>
        </p:spPr>
        <p:txBody>
          <a:bodyPr wrap="square" rtlCol="0" anchor="ctr"/>
          <a:lstStyle/>
          <a:p>
            <a:pPr marL="0" indent="0">
              <a:lnSpc>
                <a:spcPct val="120000"/>
              </a:lnSpc>
              <a:buNone/>
            </a:pPr>
            <a:r>
              <a:rPr lang="en-US" sz="1200" dirty="0">
                <a:solidFill>
                  <a:srgbClr val="5A6879"/>
                </a:solidFill>
                <a:latin typeface="Calibri" pitchFamily="34" charset="0"/>
                <a:ea typeface="Calibri" pitchFamily="34" charset="-122"/>
                <a:cs typeface="Calibri" pitchFamily="34" charset="-120"/>
              </a:rPr>
              <a:t>Tulis skrip pertama yang berkelakuan seperti </a:t>
            </a:r>
            <a:r>
              <a:rPr lang="en-US" sz="1200">
                <a:solidFill>
                  <a:srgbClr val="5A6879"/>
                </a:solidFill>
                <a:latin typeface="Calibri" pitchFamily="34" charset="0"/>
                <a:ea typeface="Calibri" pitchFamily="34" charset="-122"/>
                <a:cs typeface="Calibri" pitchFamily="34" charset="-120"/>
              </a:rPr>
              <a:t>pengguna sebenar, dan </a:t>
            </a:r>
            <a:r>
              <a:rPr lang="en-US" sz="1200" dirty="0">
                <a:solidFill>
                  <a:srgbClr val="5A6879"/>
                </a:solidFill>
                <a:latin typeface="Calibri" pitchFamily="34" charset="0"/>
                <a:ea typeface="Calibri" pitchFamily="34" charset="-122"/>
                <a:cs typeface="Calibri" pitchFamily="34" charset="-120"/>
              </a:rPr>
              <a:t>buktikan ia menangkap kerosakan. / Write a script that behaves like a </a:t>
            </a:r>
            <a:r>
              <a:rPr lang="en-US" sz="1200">
                <a:solidFill>
                  <a:srgbClr val="5A6879"/>
                </a:solidFill>
                <a:latin typeface="Calibri" pitchFamily="34" charset="0"/>
                <a:ea typeface="Calibri" pitchFamily="34" charset="-122"/>
                <a:cs typeface="Calibri" pitchFamily="34" charset="-120"/>
              </a:rPr>
              <a:t>real user, and </a:t>
            </a:r>
            <a:r>
              <a:rPr lang="en-US" sz="1200" dirty="0">
                <a:solidFill>
                  <a:srgbClr val="5A6879"/>
                </a:solidFill>
                <a:latin typeface="Calibri" pitchFamily="34" charset="0"/>
                <a:ea typeface="Calibri" pitchFamily="34" charset="-122"/>
                <a:cs typeface="Calibri" pitchFamily="34" charset="-120"/>
              </a:rPr>
              <a:t>prove it catches breakage.</a:t>
            </a:r>
            <a:endParaRPr lang="en-US" sz="1200" dirty="0"/>
          </a:p>
        </p:txBody>
      </p:sp>
      <p:sp>
        <p:nvSpPr>
          <p:cNvPr id="5" name="Shape 3"/>
          <p:cNvSpPr/>
          <p:nvPr/>
        </p:nvSpPr>
        <p:spPr>
          <a:xfrm>
            <a:off x="548640" y="2057400"/>
            <a:ext cx="457200" cy="457200"/>
          </a:xfrm>
          <a:prstGeom prst="roundRect">
            <a:avLst>
              <a:gd name="adj" fmla="val 18000"/>
            </a:avLst>
          </a:prstGeom>
          <a:solidFill>
            <a:srgbClr val="E4F3EB"/>
          </a:solidFill>
          <a:ln w="12700">
            <a:solidFill>
              <a:srgbClr val="CFE9DB"/>
            </a:solidFill>
            <a:prstDash val="solid"/>
          </a:ln>
        </p:spPr>
      </p:sp>
      <p:sp>
        <p:nvSpPr>
          <p:cNvPr id="6" name="Text 4"/>
          <p:cNvSpPr/>
          <p:nvPr/>
        </p:nvSpPr>
        <p:spPr>
          <a:xfrm>
            <a:off x="548640" y="2057400"/>
            <a:ext cx="457200" cy="457200"/>
          </a:xfrm>
          <a:prstGeom prst="rect">
            <a:avLst/>
          </a:prstGeom>
          <a:noFill/>
          <a:ln/>
        </p:spPr>
        <p:txBody>
          <a:bodyPr wrap="square" rtlCol="0" anchor="ctr"/>
          <a:lstStyle/>
          <a:p>
            <a:pPr marL="0" indent="0" algn="ctr">
              <a:buNone/>
            </a:pPr>
            <a:r>
              <a:rPr lang="en-US" sz="1400" b="1" dirty="0">
                <a:solidFill>
                  <a:srgbClr val="134430"/>
                </a:solidFill>
                <a:latin typeface="Courier New" pitchFamily="34" charset="0"/>
                <a:ea typeface="Courier New" pitchFamily="34" charset="-122"/>
                <a:cs typeface="Courier New" pitchFamily="34" charset="-120"/>
              </a:rPr>
              <a:t>1</a:t>
            </a:r>
            <a:endParaRPr lang="en-US" sz="1400" dirty="0"/>
          </a:p>
        </p:txBody>
      </p:sp>
      <p:sp>
        <p:nvSpPr>
          <p:cNvPr id="7" name="Text 5"/>
          <p:cNvSpPr/>
          <p:nvPr/>
        </p:nvSpPr>
        <p:spPr>
          <a:xfrm>
            <a:off x="1188720" y="2011680"/>
            <a:ext cx="4663440" cy="777240"/>
          </a:xfrm>
          <a:prstGeom prst="rect">
            <a:avLst/>
          </a:prstGeom>
          <a:noFill/>
          <a:ln/>
        </p:spPr>
        <p:txBody>
          <a:bodyPr wrap="square" rtlCol="0" anchor="ctr"/>
          <a:lstStyle/>
          <a:p>
            <a:pPr marL="0" indent="0">
              <a:lnSpc>
                <a:spcPct val="120000"/>
              </a:lnSpc>
              <a:buNone/>
            </a:pPr>
            <a:r>
              <a:rPr lang="en-US" sz="1050" dirty="0">
                <a:solidFill>
                  <a:srgbClr val="0F1620"/>
                </a:solidFill>
                <a:latin typeface="Calibri" pitchFamily="34" charset="0"/>
                <a:ea typeface="Calibri" pitchFamily="34" charset="-122"/>
                <a:cs typeface="Calibri" pitchFamily="34" charset="-120"/>
              </a:rPr>
              <a:t>Tulis ujian </a:t>
            </a:r>
            <a:r>
              <a:rPr lang="en-US" sz="1050" dirty="0">
                <a:solidFill>
                  <a:srgbClr val="0F1620"/>
                </a:solidFill>
                <a:latin typeface="Calibri" pitchFamily="34" charset="0"/>
                <a:ea typeface="Calibri" pitchFamily="34" charset="-122"/>
                <a:cs typeface="Calibri" pitchFamily="34" charset="-120"/>
                <a:hlinkClick r:id="rId3"/>
              </a:rPr>
              <a:t>Playwright</a:t>
            </a:r>
            <a:r>
              <a:rPr lang="en-US" sz="1050" dirty="0">
                <a:solidFill>
                  <a:srgbClr val="0F1620"/>
                </a:solidFill>
                <a:latin typeface="Calibri" pitchFamily="34" charset="0"/>
                <a:ea typeface="Calibri" pitchFamily="34" charset="-122"/>
                <a:cs typeface="Calibri" pitchFamily="34" charset="-120"/>
              </a:rPr>
              <a:t> (atau </a:t>
            </a:r>
            <a:r>
              <a:rPr lang="en-US" sz="1050" dirty="0">
                <a:solidFill>
                  <a:srgbClr val="0F1620"/>
                </a:solidFill>
                <a:latin typeface="Calibri" pitchFamily="34" charset="0"/>
                <a:ea typeface="Calibri" pitchFamily="34" charset="-122"/>
                <a:cs typeface="Calibri" pitchFamily="34" charset="-120"/>
                <a:hlinkClick r:id="rId4"/>
              </a:rPr>
              <a:t>Selenium</a:t>
            </a:r>
            <a:r>
              <a:rPr lang="en-US" sz="1050" dirty="0">
                <a:solidFill>
                  <a:srgbClr val="0F1620"/>
                </a:solidFill>
                <a:latin typeface="Calibri" pitchFamily="34" charset="0"/>
                <a:ea typeface="Calibri" pitchFamily="34" charset="-122"/>
                <a:cs typeface="Calibri" pitchFamily="34" charset="-120"/>
              </a:rPr>
              <a:t> + pytest) pertama untuk </a:t>
            </a:r>
            <a:r>
              <a:rPr lang="en-US" sz="1050">
                <a:solidFill>
                  <a:srgbClr val="0F1620"/>
                </a:solidFill>
                <a:latin typeface="Calibri" pitchFamily="34" charset="0"/>
                <a:ea typeface="Calibri" pitchFamily="34" charset="-122"/>
                <a:cs typeface="Calibri" pitchFamily="34" charset="-120"/>
              </a:rPr>
              <a:t>log masuk to checkout</a:t>
            </a:r>
            <a:r>
              <a:rPr lang="en-US" sz="1050" dirty="0">
                <a:solidFill>
                  <a:srgbClr val="0F1620"/>
                </a:solidFill>
                <a:latin typeface="Calibri" pitchFamily="34" charset="0"/>
                <a:ea typeface="Calibri" pitchFamily="34" charset="-122"/>
                <a:cs typeface="Calibri" pitchFamily="34" charset="-120"/>
              </a:rPr>
              <a:t>.</a:t>
            </a:r>
            <a:endParaRPr lang="en-US" sz="1050" dirty="0"/>
          </a:p>
          <a:p>
            <a:pPr marL="0" indent="0">
              <a:lnSpc>
                <a:spcPct val="120000"/>
              </a:lnSpc>
              <a:buNone/>
            </a:pPr>
            <a:r>
              <a:rPr lang="en-US" sz="1050" dirty="0">
                <a:solidFill>
                  <a:srgbClr val="0F1620"/>
                </a:solidFill>
                <a:latin typeface="Calibri" pitchFamily="34" charset="0"/>
                <a:ea typeface="Calibri" pitchFamily="34" charset="-122"/>
                <a:cs typeface="Calibri" pitchFamily="34" charset="-120"/>
              </a:rPr>
              <a:t>Write your first </a:t>
            </a:r>
            <a:r>
              <a:rPr lang="en-US" sz="1050" dirty="0">
                <a:solidFill>
                  <a:srgbClr val="0F1620"/>
                </a:solidFill>
                <a:latin typeface="Calibri" pitchFamily="34" charset="0"/>
                <a:ea typeface="Calibri" pitchFamily="34" charset="-122"/>
                <a:cs typeface="Calibri" pitchFamily="34" charset="-120"/>
                <a:hlinkClick r:id="rId3"/>
              </a:rPr>
              <a:t>Playwright</a:t>
            </a:r>
            <a:r>
              <a:rPr lang="en-US" sz="1050" dirty="0">
                <a:solidFill>
                  <a:srgbClr val="0F1620"/>
                </a:solidFill>
                <a:latin typeface="Calibri" pitchFamily="34" charset="0"/>
                <a:ea typeface="Calibri" pitchFamily="34" charset="-122"/>
                <a:cs typeface="Calibri" pitchFamily="34" charset="-120"/>
              </a:rPr>
              <a:t> (or </a:t>
            </a:r>
            <a:r>
              <a:rPr lang="en-US" sz="1050" dirty="0">
                <a:solidFill>
                  <a:srgbClr val="0F1620"/>
                </a:solidFill>
                <a:latin typeface="Calibri" pitchFamily="34" charset="0"/>
                <a:ea typeface="Calibri" pitchFamily="34" charset="-122"/>
                <a:cs typeface="Calibri" pitchFamily="34" charset="-120"/>
                <a:hlinkClick r:id="rId4"/>
              </a:rPr>
              <a:t>Selenium</a:t>
            </a:r>
            <a:r>
              <a:rPr lang="en-US" sz="1050" dirty="0">
                <a:solidFill>
                  <a:srgbClr val="0F1620"/>
                </a:solidFill>
                <a:latin typeface="Calibri" pitchFamily="34" charset="0"/>
                <a:ea typeface="Calibri" pitchFamily="34" charset="-122"/>
                <a:cs typeface="Calibri" pitchFamily="34" charset="-120"/>
              </a:rPr>
              <a:t>+pytest) test </a:t>
            </a:r>
            <a:r>
              <a:rPr lang="en-US" sz="1050">
                <a:solidFill>
                  <a:srgbClr val="0F1620"/>
                </a:solidFill>
                <a:latin typeface="Calibri" pitchFamily="34" charset="0"/>
                <a:ea typeface="Calibri" pitchFamily="34" charset="-122"/>
                <a:cs typeface="Calibri" pitchFamily="34" charset="-120"/>
              </a:rPr>
              <a:t>for login to checkout</a:t>
            </a:r>
            <a:r>
              <a:rPr lang="en-US" sz="1050" dirty="0">
                <a:solidFill>
                  <a:srgbClr val="0F1620"/>
                </a:solidFill>
                <a:latin typeface="Calibri" pitchFamily="34" charset="0"/>
                <a:ea typeface="Calibri" pitchFamily="34" charset="-122"/>
                <a:cs typeface="Calibri" pitchFamily="34" charset="-120"/>
              </a:rPr>
              <a:t>.</a:t>
            </a:r>
            <a:endParaRPr lang="en-US" sz="1050" dirty="0"/>
          </a:p>
        </p:txBody>
      </p:sp>
      <p:sp>
        <p:nvSpPr>
          <p:cNvPr id="8" name="Shape 6"/>
          <p:cNvSpPr/>
          <p:nvPr/>
        </p:nvSpPr>
        <p:spPr>
          <a:xfrm>
            <a:off x="548640" y="2953512"/>
            <a:ext cx="457200" cy="457200"/>
          </a:xfrm>
          <a:prstGeom prst="roundRect">
            <a:avLst>
              <a:gd name="adj" fmla="val 18000"/>
            </a:avLst>
          </a:prstGeom>
          <a:solidFill>
            <a:srgbClr val="E4F3EB"/>
          </a:solidFill>
          <a:ln w="12700">
            <a:solidFill>
              <a:srgbClr val="CFE9DB"/>
            </a:solidFill>
            <a:prstDash val="solid"/>
          </a:ln>
        </p:spPr>
      </p:sp>
      <p:sp>
        <p:nvSpPr>
          <p:cNvPr id="9" name="Text 7"/>
          <p:cNvSpPr/>
          <p:nvPr/>
        </p:nvSpPr>
        <p:spPr>
          <a:xfrm>
            <a:off x="548640" y="2953512"/>
            <a:ext cx="457200" cy="457200"/>
          </a:xfrm>
          <a:prstGeom prst="rect">
            <a:avLst/>
          </a:prstGeom>
          <a:noFill/>
          <a:ln/>
        </p:spPr>
        <p:txBody>
          <a:bodyPr wrap="square" rtlCol="0" anchor="ctr"/>
          <a:lstStyle/>
          <a:p>
            <a:pPr marL="0" indent="0" algn="ctr">
              <a:buNone/>
            </a:pPr>
            <a:r>
              <a:rPr lang="en-US" sz="1400" b="1" dirty="0">
                <a:solidFill>
                  <a:srgbClr val="134430"/>
                </a:solidFill>
                <a:latin typeface="Courier New" pitchFamily="34" charset="0"/>
                <a:ea typeface="Courier New" pitchFamily="34" charset="-122"/>
                <a:cs typeface="Courier New" pitchFamily="34" charset="-120"/>
              </a:rPr>
              <a:t>2</a:t>
            </a:r>
            <a:endParaRPr lang="en-US" sz="1400" dirty="0"/>
          </a:p>
        </p:txBody>
      </p:sp>
      <p:sp>
        <p:nvSpPr>
          <p:cNvPr id="10" name="Text 8"/>
          <p:cNvSpPr/>
          <p:nvPr/>
        </p:nvSpPr>
        <p:spPr>
          <a:xfrm>
            <a:off x="1188720" y="2907792"/>
            <a:ext cx="4663440" cy="777240"/>
          </a:xfrm>
          <a:prstGeom prst="rect">
            <a:avLst/>
          </a:prstGeom>
          <a:noFill/>
          <a:ln/>
        </p:spPr>
        <p:txBody>
          <a:bodyPr wrap="square" rtlCol="0" anchor="ctr"/>
          <a:lstStyle/>
          <a:p>
            <a:pPr marL="0" indent="0">
              <a:lnSpc>
                <a:spcPct val="120000"/>
              </a:lnSpc>
              <a:buNone/>
            </a:pPr>
            <a:r>
              <a:rPr lang="en-US" sz="1050" dirty="0">
                <a:solidFill>
                  <a:srgbClr val="0F1620"/>
                </a:solidFill>
                <a:latin typeface="Calibri" pitchFamily="34" charset="0"/>
                <a:ea typeface="Calibri" pitchFamily="34" charset="-122"/>
                <a:cs typeface="Calibri" pitchFamily="34" charset="-120"/>
              </a:rPr>
              <a:t>Tambah assertion pada skrin pengesahan pesanan; pastikan ia stabil.</a:t>
            </a:r>
            <a:endParaRPr lang="en-US" sz="1050" dirty="0"/>
          </a:p>
          <a:p>
            <a:pPr marL="0" indent="0">
              <a:lnSpc>
                <a:spcPct val="120000"/>
              </a:lnSpc>
              <a:buNone/>
            </a:pPr>
            <a:r>
              <a:rPr lang="en-US" sz="1050" dirty="0">
                <a:solidFill>
                  <a:srgbClr val="0F1620"/>
                </a:solidFill>
                <a:latin typeface="Calibri" pitchFamily="34" charset="0"/>
                <a:ea typeface="Calibri" pitchFamily="34" charset="-122"/>
                <a:cs typeface="Calibri" pitchFamily="34" charset="-120"/>
              </a:rPr>
              <a:t>Add an assertion on the order-confirmation screen; make it stable.</a:t>
            </a:r>
            <a:endParaRPr lang="en-US" sz="1050" dirty="0"/>
          </a:p>
        </p:txBody>
      </p:sp>
      <p:sp>
        <p:nvSpPr>
          <p:cNvPr id="11" name="Shape 9"/>
          <p:cNvSpPr/>
          <p:nvPr/>
        </p:nvSpPr>
        <p:spPr>
          <a:xfrm>
            <a:off x="548640" y="3849624"/>
            <a:ext cx="457200" cy="457200"/>
          </a:xfrm>
          <a:prstGeom prst="roundRect">
            <a:avLst>
              <a:gd name="adj" fmla="val 18000"/>
            </a:avLst>
          </a:prstGeom>
          <a:solidFill>
            <a:srgbClr val="E4F3EB"/>
          </a:solidFill>
          <a:ln w="12700">
            <a:solidFill>
              <a:srgbClr val="CFE9DB"/>
            </a:solidFill>
            <a:prstDash val="solid"/>
          </a:ln>
        </p:spPr>
      </p:sp>
      <p:sp>
        <p:nvSpPr>
          <p:cNvPr id="12" name="Text 10"/>
          <p:cNvSpPr/>
          <p:nvPr/>
        </p:nvSpPr>
        <p:spPr>
          <a:xfrm>
            <a:off x="548640" y="3849624"/>
            <a:ext cx="457200" cy="457200"/>
          </a:xfrm>
          <a:prstGeom prst="rect">
            <a:avLst/>
          </a:prstGeom>
          <a:noFill/>
          <a:ln/>
        </p:spPr>
        <p:txBody>
          <a:bodyPr wrap="square" rtlCol="0" anchor="ctr"/>
          <a:lstStyle/>
          <a:p>
            <a:pPr marL="0" indent="0" algn="ctr">
              <a:buNone/>
            </a:pPr>
            <a:r>
              <a:rPr lang="en-US" sz="1400" b="1" dirty="0">
                <a:solidFill>
                  <a:srgbClr val="134430"/>
                </a:solidFill>
                <a:latin typeface="Courier New" pitchFamily="34" charset="0"/>
                <a:ea typeface="Courier New" pitchFamily="34" charset="-122"/>
                <a:cs typeface="Courier New" pitchFamily="34" charset="-120"/>
              </a:rPr>
              <a:t>3</a:t>
            </a:r>
            <a:endParaRPr lang="en-US" sz="1400" dirty="0"/>
          </a:p>
        </p:txBody>
      </p:sp>
      <p:sp>
        <p:nvSpPr>
          <p:cNvPr id="13" name="Text 11"/>
          <p:cNvSpPr/>
          <p:nvPr/>
        </p:nvSpPr>
        <p:spPr>
          <a:xfrm>
            <a:off x="1188720" y="3803904"/>
            <a:ext cx="4663440" cy="777240"/>
          </a:xfrm>
          <a:prstGeom prst="rect">
            <a:avLst/>
          </a:prstGeom>
          <a:noFill/>
          <a:ln/>
        </p:spPr>
        <p:txBody>
          <a:bodyPr wrap="square" rtlCol="0" anchor="ctr"/>
          <a:lstStyle/>
          <a:p>
            <a:pPr marL="0" indent="0">
              <a:lnSpc>
                <a:spcPct val="120000"/>
              </a:lnSpc>
              <a:buNone/>
            </a:pPr>
            <a:r>
              <a:rPr lang="en-US" sz="1050" dirty="0">
                <a:solidFill>
                  <a:srgbClr val="0F1620"/>
                </a:solidFill>
                <a:latin typeface="Calibri" pitchFamily="34" charset="0"/>
                <a:ea typeface="Calibri" pitchFamily="34" charset="-122"/>
                <a:cs typeface="Calibri" pitchFamily="34" charset="-120"/>
              </a:rPr>
              <a:t>Jalankan &amp; lihat </a:t>
            </a:r>
            <a:r>
              <a:rPr lang="en-US" sz="1050">
                <a:solidFill>
                  <a:srgbClr val="0F1620"/>
                </a:solidFill>
                <a:latin typeface="Calibri" pitchFamily="34" charset="0"/>
                <a:ea typeface="Calibri" pitchFamily="34" charset="-122"/>
                <a:cs typeface="Calibri" pitchFamily="34" charset="-120"/>
              </a:rPr>
              <a:t>ia lulus, kemudian </a:t>
            </a:r>
            <a:r>
              <a:rPr lang="en-US" sz="1050" dirty="0">
                <a:solidFill>
                  <a:srgbClr val="0F1620"/>
                </a:solidFill>
                <a:latin typeface="Calibri" pitchFamily="34" charset="0"/>
                <a:ea typeface="Calibri" pitchFamily="34" charset="-122"/>
                <a:cs typeface="Calibri" pitchFamily="34" charset="-120"/>
              </a:rPr>
              <a:t>rosakkan app dan lihat ia gagal dengan jelas.</a:t>
            </a:r>
            <a:endParaRPr lang="en-US" sz="1050" dirty="0"/>
          </a:p>
          <a:p>
            <a:pPr marL="0" indent="0">
              <a:lnSpc>
                <a:spcPct val="120000"/>
              </a:lnSpc>
              <a:buNone/>
            </a:pPr>
            <a:r>
              <a:rPr lang="en-US" sz="1050" dirty="0">
                <a:solidFill>
                  <a:srgbClr val="0F1620"/>
                </a:solidFill>
                <a:latin typeface="Calibri" pitchFamily="34" charset="0"/>
                <a:ea typeface="Calibri" pitchFamily="34" charset="-122"/>
                <a:cs typeface="Calibri" pitchFamily="34" charset="-120"/>
              </a:rPr>
              <a:t>Run it and watch </a:t>
            </a:r>
            <a:r>
              <a:rPr lang="en-US" sz="1050">
                <a:solidFill>
                  <a:srgbClr val="0F1620"/>
                </a:solidFill>
                <a:latin typeface="Calibri" pitchFamily="34" charset="0"/>
                <a:ea typeface="Calibri" pitchFamily="34" charset="-122"/>
                <a:cs typeface="Calibri" pitchFamily="34" charset="-120"/>
              </a:rPr>
              <a:t>it pass, then </a:t>
            </a:r>
            <a:r>
              <a:rPr lang="en-US" sz="1050" dirty="0">
                <a:solidFill>
                  <a:srgbClr val="0F1620"/>
                </a:solidFill>
                <a:latin typeface="Calibri" pitchFamily="34" charset="0"/>
                <a:ea typeface="Calibri" pitchFamily="34" charset="-122"/>
                <a:cs typeface="Calibri" pitchFamily="34" charset="-120"/>
              </a:rPr>
              <a:t>break the app and watch it fail clearly.</a:t>
            </a:r>
            <a:endParaRPr lang="en-US" sz="1050" dirty="0"/>
          </a:p>
        </p:txBody>
      </p:sp>
      <p:sp>
        <p:nvSpPr>
          <p:cNvPr id="14" name="Shape 12"/>
          <p:cNvSpPr/>
          <p:nvPr/>
        </p:nvSpPr>
        <p:spPr>
          <a:xfrm>
            <a:off x="548640" y="4892040"/>
            <a:ext cx="1508760" cy="329184"/>
          </a:xfrm>
          <a:prstGeom prst="roundRect">
            <a:avLst>
              <a:gd name="adj" fmla="val 19444"/>
            </a:avLst>
          </a:prstGeom>
          <a:solidFill>
            <a:srgbClr val="F4F7FA"/>
          </a:solidFill>
          <a:ln w="12700">
            <a:solidFill>
              <a:srgbClr val="D8E0EA"/>
            </a:solidFill>
            <a:prstDash val="solid"/>
          </a:ln>
        </p:spPr>
      </p:sp>
      <p:sp>
        <p:nvSpPr>
          <p:cNvPr id="15" name="Text 13"/>
          <p:cNvSpPr/>
          <p:nvPr/>
        </p:nvSpPr>
        <p:spPr>
          <a:xfrm>
            <a:off x="548640" y="4892040"/>
            <a:ext cx="1508760" cy="329184"/>
          </a:xfrm>
          <a:prstGeom prst="rect">
            <a:avLst/>
          </a:prstGeom>
          <a:noFill/>
          <a:ln/>
        </p:spPr>
        <p:txBody>
          <a:bodyPr wrap="square" rtlCol="0" anchor="ctr"/>
          <a:lstStyle/>
          <a:p>
            <a:pPr marL="0" indent="0" algn="ctr">
              <a:buNone/>
            </a:pPr>
            <a:r>
              <a:rPr lang="en-US" sz="950" dirty="0">
                <a:solidFill>
                  <a:srgbClr val="0F1620"/>
                </a:solidFill>
                <a:latin typeface="Courier New" pitchFamily="34" charset="0"/>
                <a:ea typeface="Courier New" pitchFamily="34" charset="-122"/>
                <a:cs typeface="Courier New" pitchFamily="34" charset="-120"/>
                <a:hlinkClick r:id="rId3"/>
              </a:rPr>
              <a:t>Playwright</a:t>
            </a:r>
            <a:endParaRPr lang="en-US" sz="950" dirty="0"/>
          </a:p>
        </p:txBody>
      </p:sp>
      <p:sp>
        <p:nvSpPr>
          <p:cNvPr id="16" name="Shape 14"/>
          <p:cNvSpPr/>
          <p:nvPr/>
        </p:nvSpPr>
        <p:spPr>
          <a:xfrm>
            <a:off x="2194560" y="4892040"/>
            <a:ext cx="1271016" cy="329184"/>
          </a:xfrm>
          <a:prstGeom prst="roundRect">
            <a:avLst>
              <a:gd name="adj" fmla="val 19444"/>
            </a:avLst>
          </a:prstGeom>
          <a:solidFill>
            <a:srgbClr val="F4F7FA"/>
          </a:solidFill>
          <a:ln w="12700">
            <a:solidFill>
              <a:srgbClr val="D8E0EA"/>
            </a:solidFill>
            <a:prstDash val="solid"/>
          </a:ln>
        </p:spPr>
      </p:sp>
      <p:sp>
        <p:nvSpPr>
          <p:cNvPr id="17" name="Text 15"/>
          <p:cNvSpPr/>
          <p:nvPr/>
        </p:nvSpPr>
        <p:spPr>
          <a:xfrm>
            <a:off x="2194560" y="4892040"/>
            <a:ext cx="1271016" cy="329184"/>
          </a:xfrm>
          <a:prstGeom prst="rect">
            <a:avLst/>
          </a:prstGeom>
          <a:noFill/>
          <a:ln/>
        </p:spPr>
        <p:txBody>
          <a:bodyPr wrap="square" rtlCol="0" anchor="ctr"/>
          <a:lstStyle/>
          <a:p>
            <a:pPr marL="0" indent="0" algn="ctr">
              <a:buNone/>
            </a:pPr>
            <a:r>
              <a:rPr lang="en-US" sz="950" dirty="0">
                <a:solidFill>
                  <a:srgbClr val="0F1620"/>
                </a:solidFill>
                <a:latin typeface="Courier New" pitchFamily="34" charset="0"/>
                <a:ea typeface="Courier New" pitchFamily="34" charset="-122"/>
                <a:cs typeface="Courier New" pitchFamily="34" charset="-120"/>
                <a:hlinkClick r:id="rId4"/>
              </a:rPr>
              <a:t>Selenium</a:t>
            </a:r>
            <a:endParaRPr lang="en-US" sz="950" dirty="0"/>
          </a:p>
        </p:txBody>
      </p:sp>
      <p:sp>
        <p:nvSpPr>
          <p:cNvPr id="18" name="Shape 16"/>
          <p:cNvSpPr/>
          <p:nvPr/>
        </p:nvSpPr>
        <p:spPr>
          <a:xfrm>
            <a:off x="3602736" y="4892040"/>
            <a:ext cx="1152144" cy="329184"/>
          </a:xfrm>
          <a:prstGeom prst="roundRect">
            <a:avLst>
              <a:gd name="adj" fmla="val 19444"/>
            </a:avLst>
          </a:prstGeom>
          <a:solidFill>
            <a:srgbClr val="F4F7FA"/>
          </a:solidFill>
          <a:ln w="12700">
            <a:solidFill>
              <a:srgbClr val="D8E0EA"/>
            </a:solidFill>
            <a:prstDash val="solid"/>
          </a:ln>
        </p:spPr>
      </p:sp>
      <p:sp>
        <p:nvSpPr>
          <p:cNvPr id="19" name="Text 17"/>
          <p:cNvSpPr/>
          <p:nvPr/>
        </p:nvSpPr>
        <p:spPr>
          <a:xfrm>
            <a:off x="3602736" y="4892040"/>
            <a:ext cx="1152144" cy="329184"/>
          </a:xfrm>
          <a:prstGeom prst="rect">
            <a:avLst/>
          </a:prstGeom>
          <a:noFill/>
          <a:ln/>
        </p:spPr>
        <p:txBody>
          <a:bodyPr wrap="square" rtlCol="0" anchor="ctr"/>
          <a:lstStyle/>
          <a:p>
            <a:pPr marL="0" indent="0" algn="ctr">
              <a:buNone/>
            </a:pPr>
            <a:r>
              <a:rPr lang="en-US" sz="950" dirty="0">
                <a:solidFill>
                  <a:srgbClr val="0F1620"/>
                </a:solidFill>
                <a:latin typeface="Courier New" pitchFamily="34" charset="0"/>
                <a:ea typeface="Courier New" pitchFamily="34" charset="-122"/>
                <a:cs typeface="Courier New" pitchFamily="34" charset="-120"/>
                <a:hlinkClick r:id="rId5"/>
              </a:rPr>
              <a:t>Cypress</a:t>
            </a:r>
            <a:endParaRPr lang="en-US" sz="950" dirty="0"/>
          </a:p>
        </p:txBody>
      </p:sp>
      <p:sp>
        <p:nvSpPr>
          <p:cNvPr id="20" name="Shape 18"/>
          <p:cNvSpPr/>
          <p:nvPr/>
        </p:nvSpPr>
        <p:spPr>
          <a:xfrm>
            <a:off x="6675120" y="2011680"/>
            <a:ext cx="4937760" cy="685800"/>
          </a:xfrm>
          <a:prstGeom prst="roundRect">
            <a:avLst>
              <a:gd name="adj" fmla="val 10667"/>
            </a:avLst>
          </a:prstGeom>
          <a:solidFill>
            <a:srgbClr val="F4F7FA"/>
          </a:solidFill>
          <a:ln w="15240">
            <a:solidFill>
              <a:srgbClr val="D8E0EA"/>
            </a:solidFill>
            <a:prstDash val="solid"/>
          </a:ln>
        </p:spPr>
      </p:sp>
      <p:sp>
        <p:nvSpPr>
          <p:cNvPr id="21" name="Text 19"/>
          <p:cNvSpPr/>
          <p:nvPr/>
        </p:nvSpPr>
        <p:spPr>
          <a:xfrm>
            <a:off x="6858000" y="2103120"/>
            <a:ext cx="4572000" cy="320040"/>
          </a:xfrm>
          <a:prstGeom prst="rect">
            <a:avLst/>
          </a:prstGeom>
          <a:noFill/>
          <a:ln/>
        </p:spPr>
        <p:txBody>
          <a:bodyPr wrap="square" rtlCol="0" anchor="ctr"/>
          <a:lstStyle/>
          <a:p>
            <a:pPr marL="0" indent="0">
              <a:buNone/>
            </a:pPr>
            <a:r>
              <a:rPr lang="en-US" sz="1250" b="1">
                <a:solidFill>
                  <a:srgbClr val="0F1620"/>
                </a:solidFill>
                <a:latin typeface="Cambria" pitchFamily="34" charset="0"/>
                <a:ea typeface="Cambria" pitchFamily="34" charset="-122"/>
                <a:cs typeface="Cambria" pitchFamily="34" charset="-120"/>
              </a:rPr>
              <a:t>Login to Checkout </a:t>
            </a:r>
            <a:r>
              <a:rPr lang="en-US" sz="1250" b="1" dirty="0">
                <a:solidFill>
                  <a:srgbClr val="0F1620"/>
                </a:solidFill>
                <a:latin typeface="Cambria" pitchFamily="34" charset="0"/>
                <a:ea typeface="Cambria" pitchFamily="34" charset="-122"/>
                <a:cs typeface="Cambria" pitchFamily="34" charset="-120"/>
              </a:rPr>
              <a:t>Script</a:t>
            </a:r>
            <a:endParaRPr lang="en-US" sz="1250" dirty="0"/>
          </a:p>
        </p:txBody>
      </p:sp>
      <p:sp>
        <p:nvSpPr>
          <p:cNvPr id="22" name="Text 20"/>
          <p:cNvSpPr/>
          <p:nvPr/>
        </p:nvSpPr>
        <p:spPr>
          <a:xfrm>
            <a:off x="6858000" y="2395728"/>
            <a:ext cx="4572000" cy="274320"/>
          </a:xfrm>
          <a:prstGeom prst="rect">
            <a:avLst/>
          </a:prstGeom>
          <a:noFill/>
          <a:ln/>
        </p:spPr>
        <p:txBody>
          <a:bodyPr wrap="square" rtlCol="0" anchor="ctr"/>
          <a:lstStyle/>
          <a:p>
            <a:pPr marL="0" indent="0">
              <a:buNone/>
            </a:pPr>
            <a:r>
              <a:rPr lang="en-US" sz="900" dirty="0">
                <a:solidFill>
                  <a:srgbClr val="5A6879"/>
                </a:solidFill>
                <a:latin typeface="Calibri" pitchFamily="34" charset="0"/>
                <a:ea typeface="Calibri" pitchFamily="34" charset="-122"/>
                <a:cs typeface="Calibri" pitchFamily="34" charset="-120"/>
                <a:hlinkClick r:id="rId3"/>
              </a:rPr>
              <a:t>Playwright</a:t>
            </a:r>
            <a:r>
              <a:rPr lang="en-US" sz="900" dirty="0">
                <a:solidFill>
                  <a:srgbClr val="5A6879"/>
                </a:solidFill>
                <a:latin typeface="Calibri" pitchFamily="34" charset="0"/>
                <a:ea typeface="Calibri" pitchFamily="34" charset="-122"/>
                <a:cs typeface="Calibri" pitchFamily="34" charset="-120"/>
              </a:rPr>
              <a:t> / </a:t>
            </a:r>
            <a:r>
              <a:rPr lang="en-US" sz="900" dirty="0">
                <a:solidFill>
                  <a:srgbClr val="5A6879"/>
                </a:solidFill>
                <a:latin typeface="Calibri" pitchFamily="34" charset="0"/>
                <a:ea typeface="Calibri" pitchFamily="34" charset="-122"/>
                <a:cs typeface="Calibri" pitchFamily="34" charset="-120"/>
                <a:hlinkClick r:id="rId4"/>
              </a:rPr>
              <a:t>Selenium</a:t>
            </a:r>
            <a:r>
              <a:rPr lang="en-US" sz="900" dirty="0">
                <a:solidFill>
                  <a:srgbClr val="5A6879"/>
                </a:solidFill>
                <a:latin typeface="Calibri" pitchFamily="34" charset="0"/>
                <a:ea typeface="Calibri" pitchFamily="34" charset="-122"/>
                <a:cs typeface="Calibri" pitchFamily="34" charset="-120"/>
              </a:rPr>
              <a:t> + pytest</a:t>
            </a:r>
            <a:endParaRPr lang="en-US" sz="900" dirty="0"/>
          </a:p>
        </p:txBody>
      </p:sp>
      <p:sp>
        <p:nvSpPr>
          <p:cNvPr id="23" name="Text 21"/>
          <p:cNvSpPr/>
          <p:nvPr/>
        </p:nvSpPr>
        <p:spPr>
          <a:xfrm>
            <a:off x="9006840" y="2715768"/>
            <a:ext cx="274320" cy="182880"/>
          </a:xfrm>
          <a:prstGeom prst="rect">
            <a:avLst/>
          </a:prstGeom>
          <a:noFill/>
          <a:ln/>
        </p:spPr>
        <p:txBody>
          <a:bodyPr wrap="square" rtlCol="0" anchor="ctr"/>
          <a:lstStyle/>
          <a:p>
            <a:pPr marL="0" indent="0" algn="ctr">
              <a:buNone/>
            </a:pPr>
            <a:r>
              <a:rPr lang="en-US" sz="1300" dirty="0">
                <a:solidFill>
                  <a:srgbClr val="8A97A8"/>
                </a:solidFill>
              </a:rPr>
              <a:t>↓</a:t>
            </a:r>
            <a:endParaRPr lang="en-US" sz="1300" dirty="0"/>
          </a:p>
        </p:txBody>
      </p:sp>
      <p:sp>
        <p:nvSpPr>
          <p:cNvPr id="24" name="Shape 22"/>
          <p:cNvSpPr/>
          <p:nvPr/>
        </p:nvSpPr>
        <p:spPr>
          <a:xfrm>
            <a:off x="6675120" y="2926080"/>
            <a:ext cx="4937760" cy="685800"/>
          </a:xfrm>
          <a:prstGeom prst="roundRect">
            <a:avLst>
              <a:gd name="adj" fmla="val 10667"/>
            </a:avLst>
          </a:prstGeom>
          <a:solidFill>
            <a:srgbClr val="F4F7FA"/>
          </a:solidFill>
          <a:ln w="15240">
            <a:solidFill>
              <a:srgbClr val="D8E0EA"/>
            </a:solidFill>
            <a:prstDash val="solid"/>
          </a:ln>
        </p:spPr>
      </p:sp>
      <p:sp>
        <p:nvSpPr>
          <p:cNvPr id="25" name="Text 23"/>
          <p:cNvSpPr/>
          <p:nvPr/>
        </p:nvSpPr>
        <p:spPr>
          <a:xfrm>
            <a:off x="6858000" y="3017520"/>
            <a:ext cx="4572000" cy="320040"/>
          </a:xfrm>
          <a:prstGeom prst="rect">
            <a:avLst/>
          </a:prstGeom>
          <a:noFill/>
          <a:ln/>
        </p:spPr>
        <p:txBody>
          <a:bodyPr wrap="square" rtlCol="0" anchor="ctr"/>
          <a:lstStyle/>
          <a:p>
            <a:pPr marL="0" indent="0">
              <a:buNone/>
            </a:pPr>
            <a:r>
              <a:rPr lang="en-US" sz="1250" b="1" dirty="0">
                <a:solidFill>
                  <a:srgbClr val="0F1620"/>
                </a:solidFill>
                <a:latin typeface="Cambria" pitchFamily="34" charset="0"/>
                <a:ea typeface="Cambria" pitchFamily="34" charset="-122"/>
                <a:cs typeface="Cambria" pitchFamily="34" charset="-120"/>
              </a:rPr>
              <a:t>Assertion pada pengesahan</a:t>
            </a:r>
            <a:endParaRPr lang="en-US" sz="1250" dirty="0"/>
          </a:p>
        </p:txBody>
      </p:sp>
      <p:sp>
        <p:nvSpPr>
          <p:cNvPr id="26" name="Text 24"/>
          <p:cNvSpPr/>
          <p:nvPr/>
        </p:nvSpPr>
        <p:spPr>
          <a:xfrm>
            <a:off x="6858000" y="3310128"/>
            <a:ext cx="4572000" cy="274320"/>
          </a:xfrm>
          <a:prstGeom prst="rect">
            <a:avLst/>
          </a:prstGeom>
          <a:noFill/>
          <a:ln/>
        </p:spPr>
        <p:txBody>
          <a:bodyPr wrap="square" rtlCol="0" anchor="ctr"/>
          <a:lstStyle/>
          <a:p>
            <a:pPr marL="0" indent="0">
              <a:buNone/>
            </a:pPr>
            <a:r>
              <a:rPr lang="en-US" sz="900" dirty="0">
                <a:solidFill>
                  <a:srgbClr val="5A6879"/>
                </a:solidFill>
                <a:latin typeface="Calibri" pitchFamily="34" charset="0"/>
                <a:ea typeface="Calibri" pitchFamily="34" charset="-122"/>
                <a:cs typeface="Calibri" pitchFamily="34" charset="-120"/>
              </a:rPr>
              <a:t>Order-confirmation screen</a:t>
            </a:r>
            <a:endParaRPr lang="en-US" sz="900" dirty="0"/>
          </a:p>
        </p:txBody>
      </p:sp>
      <p:sp>
        <p:nvSpPr>
          <p:cNvPr id="27" name="Text 25"/>
          <p:cNvSpPr/>
          <p:nvPr/>
        </p:nvSpPr>
        <p:spPr>
          <a:xfrm>
            <a:off x="9006840" y="3630168"/>
            <a:ext cx="274320" cy="182880"/>
          </a:xfrm>
          <a:prstGeom prst="rect">
            <a:avLst/>
          </a:prstGeom>
          <a:noFill/>
          <a:ln/>
        </p:spPr>
        <p:txBody>
          <a:bodyPr wrap="square" rtlCol="0" anchor="ctr"/>
          <a:lstStyle/>
          <a:p>
            <a:pPr marL="0" indent="0" algn="ctr">
              <a:buNone/>
            </a:pPr>
            <a:r>
              <a:rPr lang="en-US" sz="1300" dirty="0">
                <a:solidFill>
                  <a:srgbClr val="8A97A8"/>
                </a:solidFill>
              </a:rPr>
              <a:t>↓</a:t>
            </a:r>
            <a:endParaRPr lang="en-US" sz="1300" dirty="0"/>
          </a:p>
        </p:txBody>
      </p:sp>
      <p:sp>
        <p:nvSpPr>
          <p:cNvPr id="28" name="Shape 26"/>
          <p:cNvSpPr/>
          <p:nvPr/>
        </p:nvSpPr>
        <p:spPr>
          <a:xfrm>
            <a:off x="6675120" y="3840480"/>
            <a:ext cx="2377440" cy="822960"/>
          </a:xfrm>
          <a:prstGeom prst="roundRect">
            <a:avLst>
              <a:gd name="adj" fmla="val 8889"/>
            </a:avLst>
          </a:prstGeom>
          <a:solidFill>
            <a:srgbClr val="26805A"/>
          </a:solidFill>
          <a:ln/>
        </p:spPr>
      </p:sp>
      <p:sp>
        <p:nvSpPr>
          <p:cNvPr id="29" name="Text 27"/>
          <p:cNvSpPr/>
          <p:nvPr/>
        </p:nvSpPr>
        <p:spPr>
          <a:xfrm>
            <a:off x="6766560" y="3950208"/>
            <a:ext cx="2194560" cy="320040"/>
          </a:xfrm>
          <a:prstGeom prst="rect">
            <a:avLst/>
          </a:prstGeom>
          <a:noFill/>
          <a:ln/>
        </p:spPr>
        <p:txBody>
          <a:bodyPr wrap="square" rtlCol="0" anchor="ctr"/>
          <a:lstStyle/>
          <a:p>
            <a:pPr marL="0" indent="0" algn="ctr">
              <a:buNone/>
            </a:pPr>
            <a:r>
              <a:rPr lang="en-US" sz="1100" b="1">
                <a:solidFill>
                  <a:srgbClr val="FFFFFF"/>
                </a:solidFill>
                <a:latin typeface="Cambria" pitchFamily="34" charset="0"/>
                <a:ea typeface="Cambria" pitchFamily="34" charset="-122"/>
                <a:cs typeface="Cambria" pitchFamily="34" charset="-120"/>
              </a:rPr>
              <a:t>✓ RUN, LULUS </a:t>
            </a:r>
            <a:r>
              <a:rPr lang="en-US" sz="1100" b="1" dirty="0">
                <a:solidFill>
                  <a:srgbClr val="FFFFFF"/>
                </a:solidFill>
                <a:latin typeface="Cambria" pitchFamily="34" charset="0"/>
                <a:ea typeface="Cambria" pitchFamily="34" charset="-122"/>
                <a:cs typeface="Cambria" pitchFamily="34" charset="-120"/>
              </a:rPr>
              <a:t>/ PASS</a:t>
            </a:r>
            <a:endParaRPr lang="en-US" sz="1100" dirty="0"/>
          </a:p>
        </p:txBody>
      </p:sp>
      <p:sp>
        <p:nvSpPr>
          <p:cNvPr id="30" name="Text 28"/>
          <p:cNvSpPr/>
          <p:nvPr/>
        </p:nvSpPr>
        <p:spPr>
          <a:xfrm>
            <a:off x="6766560" y="4224528"/>
            <a:ext cx="2194560" cy="274320"/>
          </a:xfrm>
          <a:prstGeom prst="rect">
            <a:avLst/>
          </a:prstGeom>
          <a:noFill/>
          <a:ln/>
        </p:spPr>
        <p:txBody>
          <a:bodyPr wrap="square" rtlCol="0" anchor="ctr"/>
          <a:lstStyle/>
          <a:p>
            <a:pPr marL="0" indent="0" algn="ctr">
              <a:buNone/>
            </a:pPr>
            <a:r>
              <a:rPr lang="en-US" sz="900" dirty="0">
                <a:solidFill>
                  <a:srgbClr val="DFF5E8"/>
                </a:solidFill>
                <a:latin typeface="Calibri" pitchFamily="34" charset="0"/>
                <a:ea typeface="Calibri" pitchFamily="34" charset="-122"/>
                <a:cs typeface="Calibri" pitchFamily="34" charset="-120"/>
              </a:rPr>
              <a:t>App stabil / App stable</a:t>
            </a:r>
            <a:endParaRPr lang="en-US" sz="900" dirty="0"/>
          </a:p>
        </p:txBody>
      </p:sp>
      <p:sp>
        <p:nvSpPr>
          <p:cNvPr id="31" name="Shape 29"/>
          <p:cNvSpPr/>
          <p:nvPr/>
        </p:nvSpPr>
        <p:spPr>
          <a:xfrm>
            <a:off x="9235440" y="3840480"/>
            <a:ext cx="2377440" cy="822960"/>
          </a:xfrm>
          <a:prstGeom prst="roundRect">
            <a:avLst>
              <a:gd name="adj" fmla="val 8889"/>
            </a:avLst>
          </a:prstGeom>
          <a:solidFill>
            <a:srgbClr val="B4423D"/>
          </a:solidFill>
          <a:ln/>
        </p:spPr>
      </p:sp>
      <p:sp>
        <p:nvSpPr>
          <p:cNvPr id="32" name="Text 30"/>
          <p:cNvSpPr/>
          <p:nvPr/>
        </p:nvSpPr>
        <p:spPr>
          <a:xfrm>
            <a:off x="9326880" y="3950208"/>
            <a:ext cx="2194560" cy="320040"/>
          </a:xfrm>
          <a:prstGeom prst="rect">
            <a:avLst/>
          </a:prstGeom>
          <a:noFill/>
          <a:ln/>
        </p:spPr>
        <p:txBody>
          <a:bodyPr wrap="square" rtlCol="0" anchor="ctr"/>
          <a:lstStyle/>
          <a:p>
            <a:pPr marL="0" indent="0" algn="ctr">
              <a:buNone/>
            </a:pPr>
            <a:r>
              <a:rPr lang="en-US" sz="1100" b="1" dirty="0">
                <a:solidFill>
                  <a:srgbClr val="FFFFFF"/>
                </a:solidFill>
                <a:latin typeface="Cambria" pitchFamily="34" charset="0"/>
                <a:ea typeface="Cambria" pitchFamily="34" charset="-122"/>
                <a:cs typeface="Cambria" pitchFamily="34" charset="-120"/>
              </a:rPr>
              <a:t>✕ APP ROSAK / BROKEN</a:t>
            </a:r>
            <a:endParaRPr lang="en-US" sz="1100" dirty="0"/>
          </a:p>
        </p:txBody>
      </p:sp>
      <p:sp>
        <p:nvSpPr>
          <p:cNvPr id="33" name="Text 31"/>
          <p:cNvSpPr/>
          <p:nvPr/>
        </p:nvSpPr>
        <p:spPr>
          <a:xfrm>
            <a:off x="9326880" y="4224528"/>
            <a:ext cx="2194560" cy="274320"/>
          </a:xfrm>
          <a:prstGeom prst="rect">
            <a:avLst/>
          </a:prstGeom>
          <a:noFill/>
          <a:ln/>
        </p:spPr>
        <p:txBody>
          <a:bodyPr wrap="square" rtlCol="0" anchor="ctr"/>
          <a:lstStyle/>
          <a:p>
            <a:pPr marL="0" indent="0" algn="ctr">
              <a:buNone/>
            </a:pPr>
            <a:r>
              <a:rPr lang="en-US" sz="900" dirty="0">
                <a:solidFill>
                  <a:srgbClr val="FBE1DF"/>
                </a:solidFill>
                <a:latin typeface="Calibri" pitchFamily="34" charset="0"/>
                <a:ea typeface="Calibri" pitchFamily="34" charset="-122"/>
                <a:cs typeface="Calibri" pitchFamily="34" charset="-120"/>
              </a:rPr>
              <a:t>Ujian gagal jelas / Fails clearly</a:t>
            </a:r>
            <a:endParaRPr lang="en-US" sz="900" dirty="0"/>
          </a:p>
        </p:txBody>
      </p:sp>
      <p:sp>
        <p:nvSpPr>
          <p:cNvPr id="34" name="Text 32"/>
          <p:cNvSpPr/>
          <p:nvPr/>
        </p:nvSpPr>
        <p:spPr>
          <a:xfrm>
            <a:off x="6675120" y="4800600"/>
            <a:ext cx="4937760" cy="274320"/>
          </a:xfrm>
          <a:prstGeom prst="rect">
            <a:avLst/>
          </a:prstGeom>
          <a:noFill/>
          <a:ln/>
        </p:spPr>
        <p:txBody>
          <a:bodyPr wrap="square" rtlCol="0" anchor="ctr"/>
          <a:lstStyle/>
          <a:p>
            <a:pPr marL="0" indent="0" algn="ctr">
              <a:buNone/>
            </a:pPr>
            <a:r>
              <a:rPr lang="en-US" sz="850" dirty="0">
                <a:solidFill>
                  <a:srgbClr val="5A6879"/>
                </a:solidFill>
                <a:latin typeface="Courier New" pitchFamily="34" charset="0"/>
                <a:ea typeface="Courier New" pitchFamily="34" charset="-122"/>
                <a:cs typeface="Courier New" pitchFamily="34" charset="-120"/>
              </a:rPr>
              <a:t>Bukti: ujian menangkap kerosakan sebenar / Proof the test catches real breakage</a:t>
            </a:r>
            <a:endParaRPr lang="en-US" sz="850" dirty="0"/>
          </a:p>
        </p:txBody>
      </p:sp>
      <p:sp>
        <p:nvSpPr>
          <p:cNvPr id="35" name="Shape 33"/>
          <p:cNvSpPr/>
          <p:nvPr/>
        </p:nvSpPr>
        <p:spPr>
          <a:xfrm>
            <a:off x="548640" y="5989320"/>
            <a:ext cx="11064240" cy="502920"/>
          </a:xfrm>
          <a:prstGeom prst="roundRect">
            <a:avLst>
              <a:gd name="adj" fmla="val 14545"/>
            </a:avLst>
          </a:prstGeom>
          <a:solidFill>
            <a:srgbClr val="E4F3EB"/>
          </a:solidFill>
          <a:ln w="12700">
            <a:solidFill>
              <a:srgbClr val="CFE9DB"/>
            </a:solidFill>
            <a:prstDash val="solid"/>
          </a:ln>
        </p:spPr>
      </p:sp>
      <p:sp>
        <p:nvSpPr>
          <p:cNvPr id="36" name="Text 34"/>
          <p:cNvSpPr/>
          <p:nvPr/>
        </p:nvSpPr>
        <p:spPr>
          <a:xfrm>
            <a:off x="777240" y="5989320"/>
            <a:ext cx="10607040" cy="502920"/>
          </a:xfrm>
          <a:prstGeom prst="rect">
            <a:avLst/>
          </a:prstGeom>
          <a:noFill/>
          <a:ln/>
        </p:spPr>
        <p:txBody>
          <a:bodyPr wrap="square" rtlCol="0" anchor="ctr"/>
          <a:lstStyle/>
          <a:p>
            <a:pPr marL="0" indent="0">
              <a:buNone/>
            </a:pPr>
            <a:r>
              <a:rPr lang="en-US" sz="1000" dirty="0">
                <a:solidFill>
                  <a:srgbClr val="134430"/>
                </a:solidFill>
                <a:latin typeface="Calibri" pitchFamily="34" charset="0"/>
                <a:ea typeface="Calibri" pitchFamily="34" charset="-122"/>
                <a:cs typeface="Calibri" pitchFamily="34" charset="-120"/>
              </a:rPr>
              <a:t>OUTPUT:  Satu skrip automasi UI </a:t>
            </a:r>
            <a:r>
              <a:rPr lang="en-US" sz="1000">
                <a:solidFill>
                  <a:srgbClr val="134430"/>
                </a:solidFill>
                <a:latin typeface="Calibri" pitchFamily="34" charset="0"/>
                <a:ea typeface="Calibri" pitchFamily="34" charset="-122"/>
                <a:cs typeface="Calibri" pitchFamily="34" charset="-120"/>
              </a:rPr>
              <a:t>yang lulus, bukti </a:t>
            </a:r>
            <a:r>
              <a:rPr lang="en-US" sz="1000" dirty="0">
                <a:solidFill>
                  <a:srgbClr val="134430"/>
                </a:solidFill>
                <a:latin typeface="Calibri" pitchFamily="34" charset="0"/>
                <a:ea typeface="Calibri" pitchFamily="34" charset="-122"/>
                <a:cs typeface="Calibri" pitchFamily="34" charset="-120"/>
              </a:rPr>
              <a:t>ujian anda menguji sesuatu yang penting. / One passing UI automation script.</a:t>
            </a:r>
            <a:endParaRPr lang="en-US" sz="1000" dirty="0"/>
          </a:p>
        </p:txBody>
      </p:sp>
      <p:sp>
        <p:nvSpPr>
          <p:cNvPr id="37" name="Text 35"/>
          <p:cNvSpPr/>
          <p:nvPr/>
        </p:nvSpPr>
        <p:spPr>
          <a:xfrm>
            <a:off x="10362895" y="6355080"/>
            <a:ext cx="1463040" cy="320040"/>
          </a:xfrm>
          <a:prstGeom prst="rect">
            <a:avLst/>
          </a:prstGeom>
          <a:noFill/>
          <a:ln/>
        </p:spPr>
        <p:txBody>
          <a:bodyPr wrap="square" rtlCol="0" anchor="ctr"/>
          <a:lstStyle/>
          <a:p>
            <a:pPr marL="0" indent="0" algn="r">
              <a:buNone/>
            </a:pPr>
            <a:r>
              <a:rPr lang="en-US" sz="1000" dirty="0">
                <a:solidFill>
                  <a:srgbClr val="8A97A8"/>
                </a:solidFill>
                <a:latin typeface="Courier New" pitchFamily="34" charset="0"/>
                <a:ea typeface="Courier New" pitchFamily="34" charset="-122"/>
                <a:cs typeface="Courier New" pitchFamily="34" charset="-120"/>
              </a:rPr>
              <a:t>09 / 12</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F1620"/>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5977B38-0A6E-47A7-8AFD-5C1E8473FD8C}"/>
              </a:ext>
            </a:extLst>
          </p:cNvPr>
          <p:cNvSpPr txBox="1"/>
          <p:nvPr/>
        </p:nvSpPr>
        <p:spPr>
          <a:xfrm>
            <a:off x="457200" y="228600"/>
            <a:ext cx="11176000" cy="381000"/>
          </a:xfrm>
          <a:prstGeom prst="rect">
            <a:avLst/>
          </a:prstGeom>
          <a:noFill/>
        </p:spPr>
        <p:txBody>
          <a:bodyPr vert="horz" wrap="square" lIns="50800" tIns="25400" rIns="50800" bIns="25400" rtlCol="0">
            <a:noAutofit/>
          </a:bodyPr>
          <a:lstStyle/>
          <a:p>
            <a:r>
              <a:rPr lang="en-US" sz="2200" b="1">
                <a:solidFill>
                  <a:srgbClr val="FFFFFF"/>
                </a:solidFill>
                <a:latin typeface="Calibri" panose="020F0502020204030204" pitchFamily="34" charset="0"/>
              </a:rPr>
              <a:t>Real run: Playwright UI tests</a:t>
            </a:r>
            <a:endParaRPr lang="en-MY" sz="2200" b="1">
              <a:solidFill>
                <a:srgbClr val="FFFFFF"/>
              </a:solidFill>
              <a:latin typeface="Calibri" panose="020F0502020204030204" pitchFamily="34" charset="0"/>
            </a:endParaRPr>
          </a:p>
        </p:txBody>
      </p:sp>
      <p:sp>
        <p:nvSpPr>
          <p:cNvPr id="3" name="TextBox 2">
            <a:extLst>
              <a:ext uri="{FF2B5EF4-FFF2-40B4-BE49-F238E27FC236}">
                <a16:creationId xmlns:a16="http://schemas.microsoft.com/office/drawing/2014/main" id="{4CD0ECCE-E539-4AB2-92B7-21FBA481D953}"/>
              </a:ext>
            </a:extLst>
          </p:cNvPr>
          <p:cNvSpPr txBox="1"/>
          <p:nvPr/>
        </p:nvSpPr>
        <p:spPr>
          <a:xfrm>
            <a:off x="457200" y="609600"/>
            <a:ext cx="11176000" cy="369332"/>
          </a:xfrm>
          <a:prstGeom prst="rect">
            <a:avLst/>
          </a:prstGeom>
          <a:noFill/>
        </p:spPr>
        <p:txBody>
          <a:bodyPr vert="horz" wrap="square" lIns="50800" tIns="25400" rIns="50800" bIns="25400" rtlCol="0">
            <a:noAutofit/>
          </a:bodyPr>
          <a:lstStyle/>
          <a:p>
            <a:r>
              <a:rPr lang="en-US" sz="1200">
                <a:solidFill>
                  <a:srgbClr val="C3CEDC"/>
                </a:solidFill>
                <a:latin typeface="Calibri" panose="020F0502020204030204" pitchFamily="34" charset="0"/>
              </a:rPr>
              <a:t>Captured on the lab PC: npx playwright test in lab/shopfast</a:t>
            </a:r>
            <a:endParaRPr lang="en-MY" sz="1200">
              <a:solidFill>
                <a:srgbClr val="C3CEDC"/>
              </a:solidFill>
              <a:latin typeface="Calibri" panose="020F0502020204030204" pitchFamily="34" charset="0"/>
            </a:endParaRPr>
          </a:p>
        </p:txBody>
      </p:sp>
      <p:pic>
        <p:nvPicPr>
          <p:cNvPr id="5" name="Picture 4" descr="Real run: Playwright UI tests">
            <a:extLst>
              <a:ext uri="{FF2B5EF4-FFF2-40B4-BE49-F238E27FC236}">
                <a16:creationId xmlns:a16="http://schemas.microsoft.com/office/drawing/2014/main" id="{FF318B4A-F647-4298-BE3F-CBC07B645AB2}"/>
              </a:ext>
            </a:extLst>
          </p:cNvPr>
          <p:cNvPicPr>
            <a:picLocks/>
          </p:cNvPicPr>
          <p:nvPr/>
        </p:nvPicPr>
        <p:blipFill>
          <a:blip r:embed="rId3"/>
          <a:stretch>
            <a:fillRect/>
          </a:stretch>
        </p:blipFill>
        <p:spPr>
          <a:xfrm>
            <a:off x="457200" y="1729804"/>
            <a:ext cx="11277600" cy="4160392"/>
          </a:xfrm>
          <a:prstGeom prst="rect">
            <a:avLst/>
          </a:prstGeom>
          <a:ln w="12700">
            <a:solidFill>
              <a:srgbClr val="5A6879"/>
            </a:solidFill>
          </a:ln>
        </p:spPr>
      </p:pic>
      <p:sp>
        <p:nvSpPr>
          <p:cNvPr id="6" name="Rectangle: Rounded Corners 5">
            <a:hlinkClick r:id="rId4"/>
            <a:extLst>
              <a:ext uri="{FF2B5EF4-FFF2-40B4-BE49-F238E27FC236}">
                <a16:creationId xmlns:a16="http://schemas.microsoft.com/office/drawing/2014/main" id="{CE54241C-B767-471E-936C-A89F4D1A6650}"/>
              </a:ext>
            </a:extLst>
          </p:cNvPr>
          <p:cNvSpPr/>
          <p:nvPr/>
        </p:nvSpPr>
        <p:spPr>
          <a:xfrm>
            <a:off x="10414000" y="6477000"/>
            <a:ext cx="1524000" cy="2540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Module hub</a:t>
            </a:r>
          </a:p>
        </p:txBody>
      </p:sp>
    </p:spTree>
    <p:extLst>
      <p:ext uri="{BB962C8B-B14F-4D97-AF65-F5344CB8AC3E}">
        <p14:creationId xmlns:p14="http://schemas.microsoft.com/office/powerpoint/2010/main" val="844908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48640" y="384048"/>
            <a:ext cx="10515600" cy="320040"/>
          </a:xfrm>
          <a:prstGeom prst="rect">
            <a:avLst/>
          </a:prstGeom>
          <a:noFill/>
          <a:ln/>
        </p:spPr>
        <p:txBody>
          <a:bodyPr wrap="square" rtlCol="0" anchor="ctr"/>
          <a:lstStyle/>
          <a:p>
            <a:pPr marL="0" indent="0" algn="l">
              <a:buNone/>
            </a:pPr>
            <a:r>
              <a:rPr lang="en-US" sz="1150" b="1">
                <a:solidFill>
                  <a:srgbClr val="26805A"/>
                </a:solidFill>
                <a:latin typeface="Courier New" pitchFamily="34" charset="0"/>
                <a:ea typeface="Courier New" pitchFamily="34" charset="-122"/>
                <a:cs typeface="Courier New" pitchFamily="34" charset="-120"/>
              </a:rPr>
              <a:t>: </a:t>
            </a:r>
            <a:r>
              <a:rPr lang="en-US" sz="1150" b="1" kern="0" spc="200">
                <a:solidFill>
                  <a:srgbClr val="26805A"/>
                </a:solidFill>
                <a:latin typeface="Courier New" pitchFamily="34" charset="0"/>
                <a:ea typeface="Courier New" pitchFamily="34" charset="-122"/>
                <a:cs typeface="Courier New" pitchFamily="34" charset="-120"/>
              </a:rPr>
              <a:t>ALATAN </a:t>
            </a:r>
            <a:r>
              <a:rPr lang="en-US" sz="1150" b="1" kern="0" spc="200" dirty="0">
                <a:solidFill>
                  <a:srgbClr val="26805A"/>
                </a:solidFill>
                <a:latin typeface="Courier New" pitchFamily="34" charset="0"/>
                <a:ea typeface="Courier New" pitchFamily="34" charset="-122"/>
                <a:cs typeface="Courier New" pitchFamily="34" charset="-120"/>
              </a:rPr>
              <a:t>MODUL INI / THIS MODULE'S TOOLKIT</a:t>
            </a:r>
            <a:endParaRPr lang="en-US" sz="1150" dirty="0"/>
          </a:p>
        </p:txBody>
      </p:sp>
      <p:sp>
        <p:nvSpPr>
          <p:cNvPr id="3" name="Text 1"/>
          <p:cNvSpPr/>
          <p:nvPr/>
        </p:nvSpPr>
        <p:spPr>
          <a:xfrm>
            <a:off x="548640" y="749808"/>
            <a:ext cx="11064240" cy="548640"/>
          </a:xfrm>
          <a:prstGeom prst="rect">
            <a:avLst/>
          </a:prstGeom>
          <a:noFill/>
          <a:ln/>
        </p:spPr>
        <p:txBody>
          <a:bodyPr wrap="square" rtlCol="0" anchor="ctr"/>
          <a:lstStyle/>
          <a:p>
            <a:pPr marL="0" indent="0">
              <a:buNone/>
            </a:pPr>
            <a:r>
              <a:rPr lang="en-US" sz="2200" b="1" dirty="0">
                <a:solidFill>
                  <a:srgbClr val="0F1620"/>
                </a:solidFill>
                <a:latin typeface="Cambria" pitchFamily="34" charset="0"/>
                <a:ea typeface="Cambria" pitchFamily="34" charset="-122"/>
                <a:cs typeface="Cambria" pitchFamily="34" charset="-120"/>
              </a:rPr>
              <a:t>Sampel </a:t>
            </a:r>
            <a:r>
              <a:rPr lang="en-US" sz="2200" b="1">
                <a:solidFill>
                  <a:srgbClr val="0F1620"/>
                </a:solidFill>
                <a:latin typeface="Cambria" pitchFamily="34" charset="0"/>
                <a:ea typeface="Cambria" pitchFamily="34" charset="-122"/>
                <a:cs typeface="Cambria" pitchFamily="34" charset="-120"/>
              </a:rPr>
              <a:t>alatan rujukan, semua </a:t>
            </a:r>
            <a:r>
              <a:rPr lang="en-US" sz="2200" b="1" dirty="0">
                <a:solidFill>
                  <a:srgbClr val="0F1620"/>
                </a:solidFill>
                <a:latin typeface="Cambria" pitchFamily="34" charset="0"/>
                <a:ea typeface="Cambria" pitchFamily="34" charset="-122"/>
                <a:cs typeface="Cambria" pitchFamily="34" charset="-120"/>
              </a:rPr>
              <a:t>bertaraf industri / Sample tool references</a:t>
            </a:r>
            <a:endParaRPr lang="en-US" sz="2200" dirty="0"/>
          </a:p>
        </p:txBody>
      </p:sp>
      <p:sp>
        <p:nvSpPr>
          <p:cNvPr id="4" name="Text 2"/>
          <p:cNvSpPr/>
          <p:nvPr/>
        </p:nvSpPr>
        <p:spPr>
          <a:xfrm>
            <a:off x="548640" y="1298448"/>
            <a:ext cx="11064240" cy="457200"/>
          </a:xfrm>
          <a:prstGeom prst="rect">
            <a:avLst/>
          </a:prstGeom>
          <a:noFill/>
          <a:ln/>
        </p:spPr>
        <p:txBody>
          <a:bodyPr wrap="square" rtlCol="0" anchor="ctr"/>
          <a:lstStyle/>
          <a:p>
            <a:pPr marL="0" indent="0">
              <a:buNone/>
            </a:pPr>
            <a:r>
              <a:rPr lang="en-US" sz="1200" dirty="0">
                <a:solidFill>
                  <a:srgbClr val="5A6879"/>
                </a:solidFill>
                <a:latin typeface="Calibri" pitchFamily="34" charset="0"/>
                <a:ea typeface="Calibri" pitchFamily="34" charset="-122"/>
                <a:cs typeface="Calibri" pitchFamily="34" charset="-120"/>
              </a:rPr>
              <a:t>Boleh ditukar mengikut stack </a:t>
            </a:r>
            <a:r>
              <a:rPr lang="en-US" sz="1200">
                <a:solidFill>
                  <a:srgbClr val="5A6879"/>
                </a:solidFill>
                <a:latin typeface="Calibri" pitchFamily="34" charset="0"/>
                <a:ea typeface="Calibri" pitchFamily="34" charset="-122"/>
                <a:cs typeface="Calibri" pitchFamily="34" charset="-120"/>
              </a:rPr>
              <a:t>pasukan anda, konsepnya </a:t>
            </a:r>
            <a:r>
              <a:rPr lang="en-US" sz="1200" dirty="0">
                <a:solidFill>
                  <a:srgbClr val="5A6879"/>
                </a:solidFill>
                <a:latin typeface="Calibri" pitchFamily="34" charset="0"/>
                <a:ea typeface="Calibri" pitchFamily="34" charset="-122"/>
                <a:cs typeface="Calibri" pitchFamily="34" charset="-120"/>
              </a:rPr>
              <a:t>yang penting, bukan jenama. / Swappable to match </a:t>
            </a:r>
            <a:r>
              <a:rPr lang="en-US" sz="1200">
                <a:solidFill>
                  <a:srgbClr val="5A6879"/>
                </a:solidFill>
                <a:latin typeface="Calibri" pitchFamily="34" charset="0"/>
                <a:ea typeface="Calibri" pitchFamily="34" charset="-122"/>
                <a:cs typeface="Calibri" pitchFamily="34" charset="-120"/>
              </a:rPr>
              <a:t>your stack, the </a:t>
            </a:r>
            <a:r>
              <a:rPr lang="en-US" sz="1200" dirty="0">
                <a:solidFill>
                  <a:srgbClr val="5A6879"/>
                </a:solidFill>
                <a:latin typeface="Calibri" pitchFamily="34" charset="0"/>
                <a:ea typeface="Calibri" pitchFamily="34" charset="-122"/>
                <a:cs typeface="Calibri" pitchFamily="34" charset="-120"/>
              </a:rPr>
              <a:t>concept matters, not the brand.</a:t>
            </a:r>
            <a:endParaRPr lang="en-US" sz="1200" dirty="0"/>
          </a:p>
        </p:txBody>
      </p:sp>
      <p:sp>
        <p:nvSpPr>
          <p:cNvPr id="5" name="Shape 3"/>
          <p:cNvSpPr/>
          <p:nvPr/>
        </p:nvSpPr>
        <p:spPr>
          <a:xfrm>
            <a:off x="548640" y="1965960"/>
            <a:ext cx="3505200" cy="1417320"/>
          </a:xfrm>
          <a:prstGeom prst="roundRect">
            <a:avLst>
              <a:gd name="adj" fmla="val 580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6" name="Text 4"/>
          <p:cNvSpPr/>
          <p:nvPr/>
        </p:nvSpPr>
        <p:spPr>
          <a:xfrm>
            <a:off x="731520" y="2093976"/>
            <a:ext cx="3139440" cy="365760"/>
          </a:xfrm>
          <a:prstGeom prst="rect">
            <a:avLst/>
          </a:prstGeom>
          <a:noFill/>
          <a:ln/>
        </p:spPr>
        <p:txBody>
          <a:bodyPr wrap="square" rtlCol="0" anchor="ctr"/>
          <a:lstStyle/>
          <a:p>
            <a:pPr marL="0" indent="0">
              <a:buNone/>
            </a:pPr>
            <a:r>
              <a:rPr lang="en-US" sz="1300" b="1" dirty="0">
                <a:solidFill>
                  <a:srgbClr val="0F1620"/>
                </a:solidFill>
                <a:latin typeface="Cambria" pitchFamily="34" charset="0"/>
                <a:ea typeface="Cambria" pitchFamily="34" charset="-122"/>
                <a:cs typeface="Cambria" pitchFamily="34" charset="-120"/>
                <a:hlinkClick r:id="rId3"/>
              </a:rPr>
              <a:t>Postman</a:t>
            </a:r>
            <a:r>
              <a:rPr lang="en-US" sz="1300" b="1" dirty="0">
                <a:solidFill>
                  <a:srgbClr val="0F1620"/>
                </a:solidFill>
                <a:latin typeface="Cambria" pitchFamily="34" charset="0"/>
                <a:ea typeface="Cambria" pitchFamily="34" charset="-122"/>
                <a:cs typeface="Cambria" pitchFamily="34" charset="-120"/>
              </a:rPr>
              <a:t> + </a:t>
            </a:r>
            <a:r>
              <a:rPr lang="en-US" sz="1300" b="1" dirty="0">
                <a:solidFill>
                  <a:srgbClr val="0F1620"/>
                </a:solidFill>
                <a:latin typeface="Cambria" pitchFamily="34" charset="0"/>
                <a:ea typeface="Cambria" pitchFamily="34" charset="-122"/>
                <a:cs typeface="Cambria" pitchFamily="34" charset="-120"/>
                <a:hlinkClick r:id="rId4"/>
              </a:rPr>
              <a:t>Newman</a:t>
            </a:r>
            <a:endParaRPr lang="en-US" sz="1300" dirty="0"/>
          </a:p>
        </p:txBody>
      </p:sp>
      <p:sp>
        <p:nvSpPr>
          <p:cNvPr id="7" name="Text 5"/>
          <p:cNvSpPr/>
          <p:nvPr/>
        </p:nvSpPr>
        <p:spPr>
          <a:xfrm>
            <a:off x="731520" y="2478024"/>
            <a:ext cx="3139440" cy="822960"/>
          </a:xfrm>
          <a:prstGeom prst="rect">
            <a:avLst/>
          </a:prstGeom>
          <a:noFill/>
          <a:ln/>
        </p:spPr>
        <p:txBody>
          <a:bodyPr wrap="square" rtlCol="0" anchor="ctr"/>
          <a:lstStyle/>
          <a:p>
            <a:pPr marL="0" indent="0">
              <a:lnSpc>
                <a:spcPct val="120000"/>
              </a:lnSpc>
              <a:buNone/>
            </a:pPr>
            <a:r>
              <a:rPr lang="en-US" sz="950" dirty="0">
                <a:solidFill>
                  <a:srgbClr val="5A6879"/>
                </a:solidFill>
                <a:latin typeface="Calibri" pitchFamily="34" charset="0"/>
                <a:ea typeface="Calibri" pitchFamily="34" charset="-122"/>
                <a:cs typeface="Calibri" pitchFamily="34" charset="-120"/>
              </a:rPr>
              <a:t>Bina &amp; jalankan koleksi ujian API tanpa UI.</a:t>
            </a:r>
            <a:endParaRPr lang="en-US" sz="950" dirty="0"/>
          </a:p>
          <a:p>
            <a:pPr marL="0" indent="0">
              <a:lnSpc>
                <a:spcPct val="120000"/>
              </a:lnSpc>
              <a:buNone/>
            </a:pPr>
            <a:r>
              <a:rPr lang="en-US" sz="950" dirty="0">
                <a:solidFill>
                  <a:srgbClr val="5A6879"/>
                </a:solidFill>
                <a:latin typeface="Calibri" pitchFamily="34" charset="0"/>
                <a:ea typeface="Calibri" pitchFamily="34" charset="-122"/>
                <a:cs typeface="Calibri" pitchFamily="34" charset="-120"/>
              </a:rPr>
              <a:t>Build &amp; run headless API test collections.</a:t>
            </a:r>
            <a:endParaRPr lang="en-US" sz="950" dirty="0"/>
          </a:p>
        </p:txBody>
      </p:sp>
      <p:sp>
        <p:nvSpPr>
          <p:cNvPr id="8" name="Shape 6"/>
          <p:cNvSpPr/>
          <p:nvPr/>
        </p:nvSpPr>
        <p:spPr>
          <a:xfrm>
            <a:off x="4328160" y="1965960"/>
            <a:ext cx="3505200" cy="1417320"/>
          </a:xfrm>
          <a:prstGeom prst="roundRect">
            <a:avLst>
              <a:gd name="adj" fmla="val 580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9" name="Text 7"/>
          <p:cNvSpPr/>
          <p:nvPr/>
        </p:nvSpPr>
        <p:spPr>
          <a:xfrm>
            <a:off x="4511040" y="2093976"/>
            <a:ext cx="3139440" cy="365760"/>
          </a:xfrm>
          <a:prstGeom prst="rect">
            <a:avLst/>
          </a:prstGeom>
          <a:noFill/>
          <a:ln/>
        </p:spPr>
        <p:txBody>
          <a:bodyPr wrap="square" rtlCol="0" anchor="ctr"/>
          <a:lstStyle/>
          <a:p>
            <a:pPr marL="0" indent="0">
              <a:buNone/>
            </a:pPr>
            <a:r>
              <a:rPr lang="en-US" sz="1300" b="1" dirty="0">
                <a:solidFill>
                  <a:srgbClr val="0F1620"/>
                </a:solidFill>
                <a:latin typeface="Cambria" pitchFamily="34" charset="0"/>
                <a:ea typeface="Cambria" pitchFamily="34" charset="-122"/>
                <a:cs typeface="Cambria" pitchFamily="34" charset="-120"/>
                <a:hlinkClick r:id="rId5"/>
              </a:rPr>
              <a:t>Playwright</a:t>
            </a:r>
            <a:endParaRPr lang="en-US" sz="1300" dirty="0"/>
          </a:p>
        </p:txBody>
      </p:sp>
      <p:sp>
        <p:nvSpPr>
          <p:cNvPr id="10" name="Text 8"/>
          <p:cNvSpPr/>
          <p:nvPr/>
        </p:nvSpPr>
        <p:spPr>
          <a:xfrm>
            <a:off x="4511040" y="2478024"/>
            <a:ext cx="3139440" cy="822960"/>
          </a:xfrm>
          <a:prstGeom prst="rect">
            <a:avLst/>
          </a:prstGeom>
          <a:noFill/>
          <a:ln/>
        </p:spPr>
        <p:txBody>
          <a:bodyPr wrap="square" rtlCol="0" anchor="ctr"/>
          <a:lstStyle/>
          <a:p>
            <a:pPr marL="0" indent="0">
              <a:lnSpc>
                <a:spcPct val="120000"/>
              </a:lnSpc>
              <a:buNone/>
            </a:pPr>
            <a:r>
              <a:rPr lang="en-US" sz="950" dirty="0">
                <a:solidFill>
                  <a:srgbClr val="5A6879"/>
                </a:solidFill>
                <a:latin typeface="Calibri" pitchFamily="34" charset="0"/>
                <a:ea typeface="Calibri" pitchFamily="34" charset="-122"/>
                <a:cs typeface="Calibri" pitchFamily="34" charset="-120"/>
              </a:rPr>
              <a:t>Automasi pelayar rentas-platform, stabil &amp; pantas.</a:t>
            </a:r>
            <a:endParaRPr lang="en-US" sz="950" dirty="0"/>
          </a:p>
          <a:p>
            <a:pPr marL="0" indent="0">
              <a:lnSpc>
                <a:spcPct val="120000"/>
              </a:lnSpc>
              <a:buNone/>
            </a:pPr>
            <a:r>
              <a:rPr lang="en-US" sz="950" dirty="0">
                <a:solidFill>
                  <a:srgbClr val="5A6879"/>
                </a:solidFill>
                <a:latin typeface="Calibri" pitchFamily="34" charset="0"/>
                <a:ea typeface="Calibri" pitchFamily="34" charset="-122"/>
                <a:cs typeface="Calibri" pitchFamily="34" charset="-120"/>
              </a:rPr>
              <a:t>Cross-browser automation, stable &amp; fast.</a:t>
            </a:r>
            <a:endParaRPr lang="en-US" sz="950" dirty="0"/>
          </a:p>
        </p:txBody>
      </p:sp>
      <p:sp>
        <p:nvSpPr>
          <p:cNvPr id="11" name="Shape 9"/>
          <p:cNvSpPr/>
          <p:nvPr/>
        </p:nvSpPr>
        <p:spPr>
          <a:xfrm>
            <a:off x="8107680" y="1965960"/>
            <a:ext cx="3505200" cy="1417320"/>
          </a:xfrm>
          <a:prstGeom prst="roundRect">
            <a:avLst>
              <a:gd name="adj" fmla="val 580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12" name="Text 10"/>
          <p:cNvSpPr/>
          <p:nvPr/>
        </p:nvSpPr>
        <p:spPr>
          <a:xfrm>
            <a:off x="8290560" y="2093976"/>
            <a:ext cx="3139440" cy="365760"/>
          </a:xfrm>
          <a:prstGeom prst="rect">
            <a:avLst/>
          </a:prstGeom>
          <a:noFill/>
          <a:ln/>
        </p:spPr>
        <p:txBody>
          <a:bodyPr wrap="square" rtlCol="0" anchor="ctr"/>
          <a:lstStyle/>
          <a:p>
            <a:pPr marL="0" indent="0">
              <a:buNone/>
            </a:pPr>
            <a:r>
              <a:rPr lang="en-US" sz="1300" b="1" dirty="0">
                <a:solidFill>
                  <a:srgbClr val="0F1620"/>
                </a:solidFill>
                <a:latin typeface="Cambria" pitchFamily="34" charset="0"/>
                <a:ea typeface="Cambria" pitchFamily="34" charset="-122"/>
                <a:cs typeface="Cambria" pitchFamily="34" charset="-120"/>
                <a:hlinkClick r:id="rId6"/>
              </a:rPr>
              <a:t>Selenium</a:t>
            </a:r>
            <a:r>
              <a:rPr lang="en-US" sz="1300" b="1" dirty="0">
                <a:solidFill>
                  <a:srgbClr val="0F1620"/>
                </a:solidFill>
                <a:latin typeface="Cambria" pitchFamily="34" charset="0"/>
                <a:ea typeface="Cambria" pitchFamily="34" charset="-122"/>
                <a:cs typeface="Cambria" pitchFamily="34" charset="-120"/>
              </a:rPr>
              <a:t> / </a:t>
            </a:r>
            <a:r>
              <a:rPr lang="en-US" sz="1300" b="1" dirty="0">
                <a:solidFill>
                  <a:srgbClr val="0F1620"/>
                </a:solidFill>
                <a:latin typeface="Cambria" pitchFamily="34" charset="0"/>
                <a:ea typeface="Cambria" pitchFamily="34" charset="-122"/>
                <a:cs typeface="Cambria" pitchFamily="34" charset="-120"/>
                <a:hlinkClick r:id="rId7"/>
              </a:rPr>
              <a:t>Cypress</a:t>
            </a:r>
            <a:endParaRPr lang="en-US" sz="1300" dirty="0"/>
          </a:p>
        </p:txBody>
      </p:sp>
      <p:sp>
        <p:nvSpPr>
          <p:cNvPr id="13" name="Text 11"/>
          <p:cNvSpPr/>
          <p:nvPr/>
        </p:nvSpPr>
        <p:spPr>
          <a:xfrm>
            <a:off x="8290560" y="2478024"/>
            <a:ext cx="3139440" cy="822960"/>
          </a:xfrm>
          <a:prstGeom prst="rect">
            <a:avLst/>
          </a:prstGeom>
          <a:noFill/>
          <a:ln/>
        </p:spPr>
        <p:txBody>
          <a:bodyPr wrap="square" rtlCol="0" anchor="ctr"/>
          <a:lstStyle/>
          <a:p>
            <a:pPr marL="0" indent="0">
              <a:lnSpc>
                <a:spcPct val="120000"/>
              </a:lnSpc>
              <a:buNone/>
            </a:pPr>
            <a:r>
              <a:rPr lang="en-US" sz="950" dirty="0">
                <a:solidFill>
                  <a:srgbClr val="5A6879"/>
                </a:solidFill>
                <a:latin typeface="Calibri" pitchFamily="34" charset="0"/>
                <a:ea typeface="Calibri" pitchFamily="34" charset="-122"/>
                <a:cs typeface="Calibri" pitchFamily="34" charset="-120"/>
              </a:rPr>
              <a:t>Alternatif automasi </a:t>
            </a:r>
            <a:r>
              <a:rPr lang="en-US" sz="950">
                <a:solidFill>
                  <a:srgbClr val="5A6879"/>
                </a:solidFill>
                <a:latin typeface="Calibri" pitchFamily="34" charset="0"/>
                <a:ea typeface="Calibri" pitchFamily="34" charset="-122"/>
                <a:cs typeface="Calibri" pitchFamily="34" charset="-120"/>
              </a:rPr>
              <a:t>UI popular, konsep </a:t>
            </a:r>
            <a:r>
              <a:rPr lang="en-US" sz="950" dirty="0">
                <a:solidFill>
                  <a:srgbClr val="5A6879"/>
                </a:solidFill>
                <a:latin typeface="Calibri" pitchFamily="34" charset="0"/>
                <a:ea typeface="Calibri" pitchFamily="34" charset="-122"/>
                <a:cs typeface="Calibri" pitchFamily="34" charset="-120"/>
              </a:rPr>
              <a:t>sama.</a:t>
            </a:r>
            <a:endParaRPr lang="en-US" sz="950" dirty="0"/>
          </a:p>
          <a:p>
            <a:pPr marL="0" indent="0">
              <a:lnSpc>
                <a:spcPct val="120000"/>
              </a:lnSpc>
              <a:buNone/>
            </a:pPr>
            <a:r>
              <a:rPr lang="en-US" sz="950" dirty="0">
                <a:solidFill>
                  <a:srgbClr val="5A6879"/>
                </a:solidFill>
                <a:latin typeface="Calibri" pitchFamily="34" charset="0"/>
                <a:ea typeface="Calibri" pitchFamily="34" charset="-122"/>
                <a:cs typeface="Calibri" pitchFamily="34" charset="-120"/>
              </a:rPr>
              <a:t>Popular UI automation alternatives.</a:t>
            </a:r>
            <a:endParaRPr lang="en-US" sz="950" dirty="0"/>
          </a:p>
        </p:txBody>
      </p:sp>
      <p:sp>
        <p:nvSpPr>
          <p:cNvPr id="14" name="Shape 12"/>
          <p:cNvSpPr/>
          <p:nvPr/>
        </p:nvSpPr>
        <p:spPr>
          <a:xfrm>
            <a:off x="548640" y="3611880"/>
            <a:ext cx="3505200" cy="1417320"/>
          </a:xfrm>
          <a:prstGeom prst="roundRect">
            <a:avLst>
              <a:gd name="adj" fmla="val 580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15" name="Text 13"/>
          <p:cNvSpPr/>
          <p:nvPr/>
        </p:nvSpPr>
        <p:spPr>
          <a:xfrm>
            <a:off x="731520" y="3739896"/>
            <a:ext cx="3139440" cy="365760"/>
          </a:xfrm>
          <a:prstGeom prst="rect">
            <a:avLst/>
          </a:prstGeom>
          <a:noFill/>
          <a:ln/>
        </p:spPr>
        <p:txBody>
          <a:bodyPr wrap="square" rtlCol="0" anchor="ctr"/>
          <a:lstStyle/>
          <a:p>
            <a:pPr marL="0" indent="0">
              <a:buNone/>
            </a:pPr>
            <a:r>
              <a:rPr lang="en-US" sz="1300" b="1" dirty="0">
                <a:solidFill>
                  <a:srgbClr val="0F1620"/>
                </a:solidFill>
                <a:latin typeface="Cambria" pitchFamily="34" charset="0"/>
                <a:ea typeface="Cambria" pitchFamily="34" charset="-122"/>
                <a:cs typeface="Cambria" pitchFamily="34" charset="-120"/>
                <a:hlinkClick r:id="rId8"/>
              </a:rPr>
              <a:t>JMeter</a:t>
            </a:r>
            <a:r>
              <a:rPr lang="en-US" sz="1300" b="1" dirty="0">
                <a:solidFill>
                  <a:srgbClr val="0F1620"/>
                </a:solidFill>
                <a:latin typeface="Cambria" pitchFamily="34" charset="0"/>
                <a:ea typeface="Cambria" pitchFamily="34" charset="-122"/>
                <a:cs typeface="Cambria" pitchFamily="34" charset="-120"/>
              </a:rPr>
              <a:t> / </a:t>
            </a:r>
            <a:r>
              <a:rPr lang="en-US" sz="1300" b="1" dirty="0">
                <a:solidFill>
                  <a:srgbClr val="0F1620"/>
                </a:solidFill>
                <a:latin typeface="Cambria" pitchFamily="34" charset="0"/>
                <a:ea typeface="Cambria" pitchFamily="34" charset="-122"/>
                <a:cs typeface="Cambria" pitchFamily="34" charset="-120"/>
                <a:hlinkClick r:id="rId9"/>
              </a:rPr>
              <a:t>k6</a:t>
            </a:r>
            <a:r>
              <a:rPr lang="en-US" sz="1300" b="1" dirty="0">
                <a:solidFill>
                  <a:srgbClr val="0F1620"/>
                </a:solidFill>
                <a:latin typeface="Cambria" pitchFamily="34" charset="0"/>
                <a:ea typeface="Cambria" pitchFamily="34" charset="-122"/>
                <a:cs typeface="Cambria" pitchFamily="34" charset="-120"/>
              </a:rPr>
              <a:t> (demo)</a:t>
            </a:r>
            <a:endParaRPr lang="en-US" sz="1300" dirty="0"/>
          </a:p>
        </p:txBody>
      </p:sp>
      <p:sp>
        <p:nvSpPr>
          <p:cNvPr id="16" name="Text 14"/>
          <p:cNvSpPr/>
          <p:nvPr/>
        </p:nvSpPr>
        <p:spPr>
          <a:xfrm>
            <a:off x="731520" y="4123944"/>
            <a:ext cx="3139440" cy="822960"/>
          </a:xfrm>
          <a:prstGeom prst="rect">
            <a:avLst/>
          </a:prstGeom>
          <a:noFill/>
          <a:ln/>
        </p:spPr>
        <p:txBody>
          <a:bodyPr wrap="square" rtlCol="0" anchor="ctr"/>
          <a:lstStyle/>
          <a:p>
            <a:pPr marL="0" indent="0">
              <a:lnSpc>
                <a:spcPct val="120000"/>
              </a:lnSpc>
              <a:buNone/>
            </a:pPr>
            <a:r>
              <a:rPr lang="en-US" sz="950" dirty="0">
                <a:solidFill>
                  <a:srgbClr val="5A6879"/>
                </a:solidFill>
                <a:latin typeface="Calibri" pitchFamily="34" charset="0"/>
                <a:ea typeface="Calibri" pitchFamily="34" charset="-122"/>
                <a:cs typeface="Calibri" pitchFamily="34" charset="-120"/>
              </a:rPr>
              <a:t>Simulasi beban &amp; tekanan pada API checkout.</a:t>
            </a:r>
            <a:endParaRPr lang="en-US" sz="950" dirty="0"/>
          </a:p>
          <a:p>
            <a:pPr marL="0" indent="0">
              <a:lnSpc>
                <a:spcPct val="120000"/>
              </a:lnSpc>
              <a:buNone/>
            </a:pPr>
            <a:r>
              <a:rPr lang="en-US" sz="950" dirty="0">
                <a:solidFill>
                  <a:srgbClr val="5A6879"/>
                </a:solidFill>
                <a:latin typeface="Calibri" pitchFamily="34" charset="0"/>
                <a:ea typeface="Calibri" pitchFamily="34" charset="-122"/>
                <a:cs typeface="Calibri" pitchFamily="34" charset="-120"/>
              </a:rPr>
              <a:t>Simulate load &amp; stress on the checkout API.</a:t>
            </a:r>
            <a:endParaRPr lang="en-US" sz="950" dirty="0"/>
          </a:p>
        </p:txBody>
      </p:sp>
      <p:sp>
        <p:nvSpPr>
          <p:cNvPr id="17" name="Shape 15"/>
          <p:cNvSpPr/>
          <p:nvPr/>
        </p:nvSpPr>
        <p:spPr>
          <a:xfrm>
            <a:off x="4328160" y="3611880"/>
            <a:ext cx="3505200" cy="1417320"/>
          </a:xfrm>
          <a:prstGeom prst="roundRect">
            <a:avLst>
              <a:gd name="adj" fmla="val 580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18" name="Text 16"/>
          <p:cNvSpPr/>
          <p:nvPr/>
        </p:nvSpPr>
        <p:spPr>
          <a:xfrm>
            <a:off x="4511040" y="3739896"/>
            <a:ext cx="3139440" cy="365760"/>
          </a:xfrm>
          <a:prstGeom prst="rect">
            <a:avLst/>
          </a:prstGeom>
          <a:noFill/>
          <a:ln/>
        </p:spPr>
        <p:txBody>
          <a:bodyPr wrap="square" rtlCol="0" anchor="ctr"/>
          <a:lstStyle/>
          <a:p>
            <a:pPr marL="0" indent="0">
              <a:buNone/>
            </a:pPr>
            <a:r>
              <a:rPr lang="en-US" sz="1300" b="1" dirty="0">
                <a:solidFill>
                  <a:srgbClr val="0F1620"/>
                </a:solidFill>
                <a:latin typeface="Cambria" pitchFamily="34" charset="0"/>
                <a:ea typeface="Cambria" pitchFamily="34" charset="-122"/>
                <a:cs typeface="Cambria" pitchFamily="34" charset="-120"/>
                <a:hlinkClick r:id="rId10"/>
              </a:rPr>
              <a:t>OWASP ZAP</a:t>
            </a:r>
            <a:r>
              <a:rPr lang="en-US" sz="1300" b="1" dirty="0">
                <a:solidFill>
                  <a:srgbClr val="0F1620"/>
                </a:solidFill>
                <a:latin typeface="Cambria" pitchFamily="34" charset="0"/>
                <a:ea typeface="Cambria" pitchFamily="34" charset="-122"/>
                <a:cs typeface="Cambria" pitchFamily="34" charset="-120"/>
              </a:rPr>
              <a:t> (demo)</a:t>
            </a:r>
            <a:endParaRPr lang="en-US" sz="1300" dirty="0"/>
          </a:p>
        </p:txBody>
      </p:sp>
      <p:sp>
        <p:nvSpPr>
          <p:cNvPr id="19" name="Text 17"/>
          <p:cNvSpPr/>
          <p:nvPr/>
        </p:nvSpPr>
        <p:spPr>
          <a:xfrm>
            <a:off x="4511040" y="4123944"/>
            <a:ext cx="3139440" cy="822960"/>
          </a:xfrm>
          <a:prstGeom prst="rect">
            <a:avLst/>
          </a:prstGeom>
          <a:noFill/>
          <a:ln/>
        </p:spPr>
        <p:txBody>
          <a:bodyPr wrap="square" rtlCol="0" anchor="ctr"/>
          <a:lstStyle/>
          <a:p>
            <a:pPr marL="0" indent="0">
              <a:lnSpc>
                <a:spcPct val="120000"/>
              </a:lnSpc>
              <a:buNone/>
            </a:pPr>
            <a:r>
              <a:rPr lang="en-US" sz="950" dirty="0">
                <a:solidFill>
                  <a:srgbClr val="5A6879"/>
                </a:solidFill>
                <a:latin typeface="Calibri" pitchFamily="34" charset="0"/>
                <a:ea typeface="Calibri" pitchFamily="34" charset="-122"/>
                <a:cs typeface="Calibri" pitchFamily="34" charset="-120"/>
              </a:rPr>
              <a:t>Imbasan kelemahan keselamatan automatik.</a:t>
            </a:r>
            <a:endParaRPr lang="en-US" sz="950" dirty="0"/>
          </a:p>
          <a:p>
            <a:pPr marL="0" indent="0">
              <a:lnSpc>
                <a:spcPct val="120000"/>
              </a:lnSpc>
              <a:buNone/>
            </a:pPr>
            <a:r>
              <a:rPr lang="en-US" sz="950" dirty="0">
                <a:solidFill>
                  <a:srgbClr val="5A6879"/>
                </a:solidFill>
                <a:latin typeface="Calibri" pitchFamily="34" charset="0"/>
                <a:ea typeface="Calibri" pitchFamily="34" charset="-122"/>
                <a:cs typeface="Calibri" pitchFamily="34" charset="-120"/>
              </a:rPr>
              <a:t>Automated security vulnerability scanning.</a:t>
            </a:r>
            <a:endParaRPr lang="en-US" sz="950" dirty="0"/>
          </a:p>
        </p:txBody>
      </p:sp>
      <p:sp>
        <p:nvSpPr>
          <p:cNvPr id="20" name="Shape 18"/>
          <p:cNvSpPr/>
          <p:nvPr/>
        </p:nvSpPr>
        <p:spPr>
          <a:xfrm>
            <a:off x="8107680" y="3611880"/>
            <a:ext cx="3505200" cy="1417320"/>
          </a:xfrm>
          <a:prstGeom prst="roundRect">
            <a:avLst>
              <a:gd name="adj" fmla="val 580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21" name="Text 19"/>
          <p:cNvSpPr/>
          <p:nvPr/>
        </p:nvSpPr>
        <p:spPr>
          <a:xfrm>
            <a:off x="8290560" y="3739896"/>
            <a:ext cx="3139440" cy="365760"/>
          </a:xfrm>
          <a:prstGeom prst="rect">
            <a:avLst/>
          </a:prstGeom>
          <a:noFill/>
          <a:ln/>
        </p:spPr>
        <p:txBody>
          <a:bodyPr wrap="square" rtlCol="0" anchor="ctr"/>
          <a:lstStyle/>
          <a:p>
            <a:pPr marL="0" indent="0">
              <a:buNone/>
            </a:pPr>
            <a:r>
              <a:rPr lang="en-US" sz="1300" b="1" dirty="0">
                <a:solidFill>
                  <a:srgbClr val="0F1620"/>
                </a:solidFill>
                <a:latin typeface="Cambria" pitchFamily="34" charset="0"/>
                <a:ea typeface="Cambria" pitchFamily="34" charset="-122"/>
                <a:cs typeface="Cambria" pitchFamily="34" charset="-120"/>
                <a:hlinkClick r:id="rId11"/>
              </a:rPr>
              <a:t>GitHub Actions</a:t>
            </a:r>
            <a:r>
              <a:rPr lang="en-US" sz="1300" b="1" dirty="0">
                <a:solidFill>
                  <a:srgbClr val="0F1620"/>
                </a:solidFill>
                <a:latin typeface="Cambria" pitchFamily="34" charset="0"/>
                <a:ea typeface="Cambria" pitchFamily="34" charset="-122"/>
                <a:cs typeface="Cambria" pitchFamily="34" charset="-120"/>
              </a:rPr>
              <a:t> (pratonton)</a:t>
            </a:r>
            <a:endParaRPr lang="en-US" sz="1300" dirty="0"/>
          </a:p>
        </p:txBody>
      </p:sp>
      <p:sp>
        <p:nvSpPr>
          <p:cNvPr id="22" name="Text 20"/>
          <p:cNvSpPr/>
          <p:nvPr/>
        </p:nvSpPr>
        <p:spPr>
          <a:xfrm>
            <a:off x="8290560" y="4123944"/>
            <a:ext cx="3139440" cy="822960"/>
          </a:xfrm>
          <a:prstGeom prst="rect">
            <a:avLst/>
          </a:prstGeom>
          <a:noFill/>
          <a:ln/>
        </p:spPr>
        <p:txBody>
          <a:bodyPr wrap="square" rtlCol="0" anchor="ctr"/>
          <a:lstStyle/>
          <a:p>
            <a:pPr marL="0" indent="0">
              <a:lnSpc>
                <a:spcPct val="120000"/>
              </a:lnSpc>
              <a:buNone/>
            </a:pPr>
            <a:r>
              <a:rPr lang="en-US" sz="950" dirty="0">
                <a:solidFill>
                  <a:srgbClr val="5A6879"/>
                </a:solidFill>
                <a:latin typeface="Calibri" pitchFamily="34" charset="0"/>
                <a:ea typeface="Calibri" pitchFamily="34" charset="-122"/>
                <a:cs typeface="Calibri" pitchFamily="34" charset="-120"/>
              </a:rPr>
              <a:t>Rumah untuk Quality Gate automasi di Modul 8.</a:t>
            </a:r>
            <a:endParaRPr lang="en-US" sz="950" dirty="0"/>
          </a:p>
          <a:p>
            <a:pPr marL="0" indent="0">
              <a:lnSpc>
                <a:spcPct val="120000"/>
              </a:lnSpc>
              <a:buNone/>
            </a:pPr>
            <a:r>
              <a:rPr lang="en-US" sz="950" dirty="0">
                <a:solidFill>
                  <a:srgbClr val="5A6879"/>
                </a:solidFill>
                <a:latin typeface="Calibri" pitchFamily="34" charset="0"/>
                <a:ea typeface="Calibri" pitchFamily="34" charset="-122"/>
                <a:cs typeface="Calibri" pitchFamily="34" charset="-120"/>
              </a:rPr>
              <a:t>Home for the automation Quality Gate (Module 8).</a:t>
            </a:r>
            <a:endParaRPr lang="en-US" sz="950" dirty="0"/>
          </a:p>
        </p:txBody>
      </p:sp>
      <p:sp>
        <p:nvSpPr>
          <p:cNvPr id="23" name="Text 21"/>
          <p:cNvSpPr/>
          <p:nvPr/>
        </p:nvSpPr>
        <p:spPr>
          <a:xfrm>
            <a:off x="10362895" y="6355080"/>
            <a:ext cx="1463040" cy="320040"/>
          </a:xfrm>
          <a:prstGeom prst="rect">
            <a:avLst/>
          </a:prstGeom>
          <a:noFill/>
          <a:ln/>
        </p:spPr>
        <p:txBody>
          <a:bodyPr wrap="square" rtlCol="0" anchor="ctr"/>
          <a:lstStyle/>
          <a:p>
            <a:pPr marL="0" indent="0" algn="r">
              <a:buNone/>
            </a:pPr>
            <a:r>
              <a:rPr lang="en-US" sz="1000" dirty="0">
                <a:solidFill>
                  <a:srgbClr val="8A97A8"/>
                </a:solidFill>
                <a:latin typeface="Courier New" pitchFamily="34" charset="0"/>
                <a:ea typeface="Courier New" pitchFamily="34" charset="-122"/>
                <a:cs typeface="Courier New" pitchFamily="34" charset="-120"/>
              </a:rPr>
              <a:t>10 / 12</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48640" y="384048"/>
            <a:ext cx="10515600" cy="320040"/>
          </a:xfrm>
          <a:prstGeom prst="rect">
            <a:avLst/>
          </a:prstGeom>
          <a:noFill/>
          <a:ln/>
        </p:spPr>
        <p:txBody>
          <a:bodyPr wrap="square" rtlCol="0" anchor="ctr"/>
          <a:lstStyle/>
          <a:p>
            <a:pPr marL="0" indent="0" algn="l">
              <a:buNone/>
            </a:pPr>
            <a:r>
              <a:rPr lang="en-US" sz="1150" b="1">
                <a:solidFill>
                  <a:srgbClr val="26805A"/>
                </a:solidFill>
                <a:latin typeface="Courier New" pitchFamily="34" charset="0"/>
                <a:ea typeface="Courier New" pitchFamily="34" charset="-122"/>
                <a:cs typeface="Courier New" pitchFamily="34" charset="-120"/>
              </a:rPr>
              <a:t>: </a:t>
            </a:r>
            <a:r>
              <a:rPr lang="en-US" sz="1150" b="1" kern="0" spc="200">
                <a:solidFill>
                  <a:srgbClr val="26805A"/>
                </a:solidFill>
                <a:latin typeface="Courier New" pitchFamily="34" charset="0"/>
                <a:ea typeface="Courier New" pitchFamily="34" charset="-122"/>
                <a:cs typeface="Courier New" pitchFamily="34" charset="-120"/>
              </a:rPr>
              <a:t>HASIL </a:t>
            </a:r>
            <a:r>
              <a:rPr lang="en-US" sz="1150" b="1" kern="0" spc="200" dirty="0">
                <a:solidFill>
                  <a:srgbClr val="26805A"/>
                </a:solidFill>
                <a:latin typeface="Courier New" pitchFamily="34" charset="0"/>
                <a:ea typeface="Courier New" pitchFamily="34" charset="-122"/>
                <a:cs typeface="Courier New" pitchFamily="34" charset="-120"/>
              </a:rPr>
              <a:t>KERJA / DELIVERABLES</a:t>
            </a:r>
            <a:endParaRPr lang="en-US" sz="1150" dirty="0"/>
          </a:p>
        </p:txBody>
      </p:sp>
      <p:sp>
        <p:nvSpPr>
          <p:cNvPr id="3" name="Text 1"/>
          <p:cNvSpPr/>
          <p:nvPr/>
        </p:nvSpPr>
        <p:spPr>
          <a:xfrm>
            <a:off x="548640" y="749808"/>
            <a:ext cx="11064240" cy="548640"/>
          </a:xfrm>
          <a:prstGeom prst="rect">
            <a:avLst/>
          </a:prstGeom>
          <a:noFill/>
          <a:ln/>
        </p:spPr>
        <p:txBody>
          <a:bodyPr wrap="square" rtlCol="0" anchor="ctr"/>
          <a:lstStyle/>
          <a:p>
            <a:pPr marL="0" indent="0">
              <a:buNone/>
            </a:pPr>
            <a:r>
              <a:rPr lang="en-US" sz="2200" b="1" dirty="0">
                <a:solidFill>
                  <a:srgbClr val="0F1620"/>
                </a:solidFill>
                <a:latin typeface="Cambria" pitchFamily="34" charset="0"/>
                <a:ea typeface="Cambria" pitchFamily="34" charset="-122"/>
                <a:cs typeface="Cambria" pitchFamily="34" charset="-120"/>
              </a:rPr>
              <a:t>Apa yang anda bawa keluar dari modul ini / What you carry out of this module</a:t>
            </a:r>
            <a:endParaRPr lang="en-US" sz="2200" dirty="0"/>
          </a:p>
        </p:txBody>
      </p:sp>
      <p:sp>
        <p:nvSpPr>
          <p:cNvPr id="4" name="Text 2"/>
          <p:cNvSpPr/>
          <p:nvPr/>
        </p:nvSpPr>
        <p:spPr>
          <a:xfrm>
            <a:off x="548640" y="1298448"/>
            <a:ext cx="11064240" cy="457200"/>
          </a:xfrm>
          <a:prstGeom prst="rect">
            <a:avLst/>
          </a:prstGeom>
          <a:noFill/>
          <a:ln/>
        </p:spPr>
        <p:txBody>
          <a:bodyPr wrap="square" rtlCol="0" anchor="ctr"/>
          <a:lstStyle/>
          <a:p>
            <a:pPr marL="0" indent="0">
              <a:buNone/>
            </a:pPr>
            <a:r>
              <a:rPr lang="en-US" sz="1200" dirty="0">
                <a:solidFill>
                  <a:srgbClr val="5A6879"/>
                </a:solidFill>
                <a:latin typeface="Calibri" pitchFamily="34" charset="0"/>
                <a:ea typeface="Calibri" pitchFamily="34" charset="-122"/>
                <a:cs typeface="Calibri" pitchFamily="34" charset="-120"/>
              </a:rPr>
              <a:t>Dua </a:t>
            </a:r>
            <a:r>
              <a:rPr lang="en-US" sz="1200">
                <a:solidFill>
                  <a:srgbClr val="5A6879"/>
                </a:solidFill>
                <a:latin typeface="Calibri" pitchFamily="34" charset="0"/>
                <a:ea typeface="Calibri" pitchFamily="34" charset="-122"/>
                <a:cs typeface="Calibri" pitchFamily="34" charset="-120"/>
              </a:rPr>
              <a:t>artifak konkrit, bukan </a:t>
            </a:r>
            <a:r>
              <a:rPr lang="en-US" sz="1200" dirty="0">
                <a:solidFill>
                  <a:srgbClr val="5A6879"/>
                </a:solidFill>
                <a:latin typeface="Calibri" pitchFamily="34" charset="0"/>
                <a:ea typeface="Calibri" pitchFamily="34" charset="-122"/>
                <a:cs typeface="Calibri" pitchFamily="34" charset="-120"/>
              </a:rPr>
              <a:t>nota, tetapi kod &amp; koleksi yang boleh dijalankan semula. / Two concrete, rerunnable artifacts.</a:t>
            </a:r>
            <a:endParaRPr lang="en-US" sz="1200" dirty="0"/>
          </a:p>
        </p:txBody>
      </p:sp>
      <p:sp>
        <p:nvSpPr>
          <p:cNvPr id="5" name="Shape 3"/>
          <p:cNvSpPr/>
          <p:nvPr/>
        </p:nvSpPr>
        <p:spPr>
          <a:xfrm>
            <a:off x="548640" y="1920240"/>
            <a:ext cx="5394960" cy="2194560"/>
          </a:xfrm>
          <a:prstGeom prst="roundRect">
            <a:avLst>
              <a:gd name="adj" fmla="val 3750"/>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6" name="Shape 4"/>
          <p:cNvSpPr/>
          <p:nvPr/>
        </p:nvSpPr>
        <p:spPr>
          <a:xfrm>
            <a:off x="548640" y="1920240"/>
            <a:ext cx="54864" cy="2194560"/>
          </a:xfrm>
          <a:prstGeom prst="rect">
            <a:avLst/>
          </a:prstGeom>
          <a:solidFill>
            <a:srgbClr val="26805A"/>
          </a:solidFill>
          <a:ln/>
        </p:spPr>
      </p:sp>
      <p:sp>
        <p:nvSpPr>
          <p:cNvPr id="7" name="Text 5"/>
          <p:cNvSpPr/>
          <p:nvPr/>
        </p:nvSpPr>
        <p:spPr>
          <a:xfrm>
            <a:off x="777240" y="2066544"/>
            <a:ext cx="4937760" cy="685800"/>
          </a:xfrm>
          <a:prstGeom prst="rect">
            <a:avLst/>
          </a:prstGeom>
          <a:noFill/>
          <a:ln/>
        </p:spPr>
        <p:txBody>
          <a:bodyPr wrap="square" rtlCol="0" anchor="ctr"/>
          <a:lstStyle/>
          <a:p>
            <a:pPr marL="0" indent="0">
              <a:lnSpc>
                <a:spcPct val="110000"/>
              </a:lnSpc>
              <a:buNone/>
            </a:pPr>
            <a:r>
              <a:rPr lang="en-US" sz="1400" b="1" dirty="0">
                <a:solidFill>
                  <a:srgbClr val="0F1620"/>
                </a:solidFill>
                <a:latin typeface="Cambria" pitchFamily="34" charset="0"/>
                <a:ea typeface="Cambria" pitchFamily="34" charset="-122"/>
                <a:cs typeface="Cambria" pitchFamily="34" charset="-120"/>
              </a:rPr>
              <a:t>Koleksi </a:t>
            </a:r>
            <a:r>
              <a:rPr lang="en-US" sz="1400" b="1" dirty="0">
                <a:solidFill>
                  <a:srgbClr val="0F1620"/>
                </a:solidFill>
                <a:latin typeface="Cambria" pitchFamily="34" charset="0"/>
                <a:ea typeface="Cambria" pitchFamily="34" charset="-122"/>
                <a:cs typeface="Cambria" pitchFamily="34" charset="-120"/>
                <a:hlinkClick r:id="rId3"/>
              </a:rPr>
              <a:t>Postman</a:t>
            </a:r>
            <a:r>
              <a:rPr lang="en-US" sz="1400" b="1" dirty="0">
                <a:solidFill>
                  <a:srgbClr val="0F1620"/>
                </a:solidFill>
                <a:latin typeface="Cambria" pitchFamily="34" charset="0"/>
                <a:ea typeface="Cambria" pitchFamily="34" charset="-122"/>
                <a:cs typeface="Cambria" pitchFamily="34" charset="-120"/>
              </a:rPr>
              <a:t> + skrip UI</a:t>
            </a:r>
            <a:endParaRPr lang="en-US" sz="1400" dirty="0"/>
          </a:p>
          <a:p>
            <a:pPr marL="0" indent="0">
              <a:lnSpc>
                <a:spcPct val="110000"/>
              </a:lnSpc>
              <a:buNone/>
            </a:pPr>
            <a:r>
              <a:rPr lang="en-US" sz="1400" b="1" dirty="0">
                <a:solidFill>
                  <a:srgbClr val="0F1620"/>
                </a:solidFill>
                <a:latin typeface="Cambria" pitchFamily="34" charset="0"/>
                <a:ea typeface="Cambria" pitchFamily="34" charset="-122"/>
                <a:cs typeface="Cambria" pitchFamily="34" charset="-120"/>
                <a:hlinkClick r:id="rId3"/>
              </a:rPr>
              <a:t>Postman</a:t>
            </a:r>
            <a:r>
              <a:rPr lang="en-US" sz="1400" b="1" dirty="0">
                <a:solidFill>
                  <a:srgbClr val="0F1620"/>
                </a:solidFill>
                <a:latin typeface="Cambria" pitchFamily="34" charset="0"/>
                <a:ea typeface="Cambria" pitchFamily="34" charset="-122"/>
                <a:cs typeface="Cambria" pitchFamily="34" charset="-120"/>
              </a:rPr>
              <a:t> collection + UI script</a:t>
            </a:r>
            <a:endParaRPr lang="en-US" sz="1400" dirty="0"/>
          </a:p>
        </p:txBody>
      </p:sp>
      <p:sp>
        <p:nvSpPr>
          <p:cNvPr id="8" name="Text 6"/>
          <p:cNvSpPr/>
          <p:nvPr/>
        </p:nvSpPr>
        <p:spPr>
          <a:xfrm>
            <a:off x="777240" y="2834640"/>
            <a:ext cx="4937760" cy="1188720"/>
          </a:xfrm>
          <a:prstGeom prst="rect">
            <a:avLst/>
          </a:prstGeom>
          <a:noFill/>
          <a:ln/>
        </p:spPr>
        <p:txBody>
          <a:bodyPr wrap="square" rtlCol="0" anchor="ctr"/>
          <a:lstStyle/>
          <a:p>
            <a:pPr marL="0" indent="0">
              <a:lnSpc>
                <a:spcPct val="125000"/>
              </a:lnSpc>
              <a:buNone/>
            </a:pPr>
            <a:r>
              <a:rPr lang="en-US" sz="1050" dirty="0">
                <a:solidFill>
                  <a:srgbClr val="5A6879"/>
                </a:solidFill>
                <a:latin typeface="Calibri" pitchFamily="34" charset="0"/>
                <a:ea typeface="Calibri" pitchFamily="34" charset="-122"/>
                <a:cs typeface="Calibri" pitchFamily="34" charset="-120"/>
              </a:rPr>
              <a:t>Koleksi </a:t>
            </a:r>
            <a:r>
              <a:rPr lang="en-US" sz="1050" dirty="0">
                <a:solidFill>
                  <a:srgbClr val="5A6879"/>
                </a:solidFill>
                <a:latin typeface="Calibri" pitchFamily="34" charset="0"/>
                <a:ea typeface="Calibri" pitchFamily="34" charset="-122"/>
                <a:cs typeface="Calibri" pitchFamily="34" charset="-120"/>
                <a:hlinkClick r:id="rId3"/>
              </a:rPr>
              <a:t>Postman</a:t>
            </a:r>
            <a:r>
              <a:rPr lang="en-US" sz="1050" dirty="0">
                <a:solidFill>
                  <a:srgbClr val="5A6879"/>
                </a:solidFill>
                <a:latin typeface="Calibri" pitchFamily="34" charset="0"/>
                <a:ea typeface="Calibri" pitchFamily="34" charset="-122"/>
                <a:cs typeface="Calibri" pitchFamily="34" charset="-120"/>
              </a:rPr>
              <a:t> dengan ujian penuh, dan satu skrip automasi UI </a:t>
            </a:r>
            <a:r>
              <a:rPr lang="en-US" sz="1050">
                <a:solidFill>
                  <a:srgbClr val="5A6879"/>
                </a:solidFill>
                <a:latin typeface="Calibri" pitchFamily="34" charset="0"/>
                <a:ea typeface="Calibri" pitchFamily="34" charset="-122"/>
                <a:cs typeface="Calibri" pitchFamily="34" charset="-120"/>
              </a:rPr>
              <a:t>yang lulus, kedua-duanya </a:t>
            </a:r>
            <a:r>
              <a:rPr lang="en-US" sz="1050" dirty="0">
                <a:solidFill>
                  <a:srgbClr val="5A6879"/>
                </a:solidFill>
                <a:latin typeface="Calibri" pitchFamily="34" charset="0"/>
                <a:ea typeface="Calibri" pitchFamily="34" charset="-122"/>
                <a:cs typeface="Calibri" pitchFamily="34" charset="-120"/>
              </a:rPr>
              <a:t>boleh dijalankan semula pada bila-bila masa.</a:t>
            </a:r>
            <a:endParaRPr lang="en-US" sz="1050" dirty="0"/>
          </a:p>
          <a:p>
            <a:pPr marL="0" indent="0">
              <a:lnSpc>
                <a:spcPct val="125000"/>
              </a:lnSpc>
              <a:buNone/>
            </a:pPr>
            <a:r>
              <a:rPr lang="en-US" sz="1050" dirty="0">
                <a:solidFill>
                  <a:srgbClr val="5A6879"/>
                </a:solidFill>
                <a:latin typeface="Calibri" pitchFamily="34" charset="0"/>
                <a:ea typeface="Calibri" pitchFamily="34" charset="-122"/>
                <a:cs typeface="Calibri" pitchFamily="34" charset="-120"/>
              </a:rPr>
              <a:t>A </a:t>
            </a:r>
            <a:r>
              <a:rPr lang="en-US" sz="1050" dirty="0">
                <a:solidFill>
                  <a:srgbClr val="5A6879"/>
                </a:solidFill>
                <a:latin typeface="Calibri" pitchFamily="34" charset="0"/>
                <a:ea typeface="Calibri" pitchFamily="34" charset="-122"/>
                <a:cs typeface="Calibri" pitchFamily="34" charset="-120"/>
                <a:hlinkClick r:id="rId3"/>
              </a:rPr>
              <a:t>Postman</a:t>
            </a:r>
            <a:r>
              <a:rPr lang="en-US" sz="1050" dirty="0">
                <a:solidFill>
                  <a:srgbClr val="5A6879"/>
                </a:solidFill>
                <a:latin typeface="Calibri" pitchFamily="34" charset="0"/>
                <a:ea typeface="Calibri" pitchFamily="34" charset="-122"/>
                <a:cs typeface="Calibri" pitchFamily="34" charset="-120"/>
              </a:rPr>
              <a:t> collection with full tests, and one passing </a:t>
            </a:r>
            <a:r>
              <a:rPr lang="en-US" sz="1050">
                <a:solidFill>
                  <a:srgbClr val="5A6879"/>
                </a:solidFill>
                <a:latin typeface="Calibri" pitchFamily="34" charset="0"/>
                <a:ea typeface="Calibri" pitchFamily="34" charset="-122"/>
                <a:cs typeface="Calibri" pitchFamily="34" charset="-120"/>
              </a:rPr>
              <a:t>UI script, both </a:t>
            </a:r>
            <a:r>
              <a:rPr lang="en-US" sz="1050" dirty="0">
                <a:solidFill>
                  <a:srgbClr val="5A6879"/>
                </a:solidFill>
                <a:latin typeface="Calibri" pitchFamily="34" charset="0"/>
                <a:ea typeface="Calibri" pitchFamily="34" charset="-122"/>
                <a:cs typeface="Calibri" pitchFamily="34" charset="-120"/>
              </a:rPr>
              <a:t>rerunnable at will.</a:t>
            </a:r>
            <a:endParaRPr lang="en-US" sz="1050" dirty="0"/>
          </a:p>
        </p:txBody>
      </p:sp>
      <p:sp>
        <p:nvSpPr>
          <p:cNvPr id="9" name="Shape 7"/>
          <p:cNvSpPr/>
          <p:nvPr/>
        </p:nvSpPr>
        <p:spPr>
          <a:xfrm>
            <a:off x="6217920" y="1920240"/>
            <a:ext cx="5394960" cy="2194560"/>
          </a:xfrm>
          <a:prstGeom prst="roundRect">
            <a:avLst>
              <a:gd name="adj" fmla="val 3750"/>
            </a:avLst>
          </a:prstGeom>
          <a:solidFill>
            <a:srgbClr val="E9F0FA"/>
          </a:solidFill>
          <a:ln w="12700">
            <a:solidFill>
              <a:srgbClr val="D5E2F3"/>
            </a:solidFill>
            <a:prstDash val="solid"/>
          </a:ln>
          <a:effectLst>
            <a:outerShdw blurRad="76200" dist="25400" dir="5400000" algn="bl" rotWithShape="0">
              <a:srgbClr val="1B3B73">
                <a:alpha val="10000"/>
              </a:srgbClr>
            </a:outerShdw>
          </a:effectLst>
        </p:spPr>
      </p:sp>
      <p:sp>
        <p:nvSpPr>
          <p:cNvPr id="10" name="Shape 8"/>
          <p:cNvSpPr/>
          <p:nvPr/>
        </p:nvSpPr>
        <p:spPr>
          <a:xfrm>
            <a:off x="6217920" y="1920240"/>
            <a:ext cx="54864" cy="2194560"/>
          </a:xfrm>
          <a:prstGeom prst="rect">
            <a:avLst/>
          </a:prstGeom>
          <a:solidFill>
            <a:srgbClr val="1B3B73"/>
          </a:solidFill>
          <a:ln/>
        </p:spPr>
      </p:sp>
      <p:sp>
        <p:nvSpPr>
          <p:cNvPr id="11" name="Text 9"/>
          <p:cNvSpPr/>
          <p:nvPr/>
        </p:nvSpPr>
        <p:spPr>
          <a:xfrm>
            <a:off x="6446520" y="2066544"/>
            <a:ext cx="4937760" cy="685800"/>
          </a:xfrm>
          <a:prstGeom prst="rect">
            <a:avLst/>
          </a:prstGeom>
          <a:noFill/>
          <a:ln/>
        </p:spPr>
        <p:txBody>
          <a:bodyPr wrap="square" rtlCol="0" anchor="ctr"/>
          <a:lstStyle/>
          <a:p>
            <a:pPr marL="0" indent="0">
              <a:lnSpc>
                <a:spcPct val="110000"/>
              </a:lnSpc>
              <a:buNone/>
            </a:pPr>
            <a:r>
              <a:rPr lang="en-US" sz="1400" b="1" dirty="0">
                <a:solidFill>
                  <a:srgbClr val="1B3B73"/>
                </a:solidFill>
                <a:latin typeface="Cambria" pitchFamily="34" charset="0"/>
                <a:ea typeface="Cambria" pitchFamily="34" charset="-122"/>
                <a:cs typeface="Cambria" pitchFamily="34" charset="-120"/>
              </a:rPr>
              <a:t>Menyokong Laporan Ujian Sistem</a:t>
            </a:r>
            <a:endParaRPr lang="en-US" sz="1400" dirty="0"/>
          </a:p>
          <a:p>
            <a:pPr marL="0" indent="0">
              <a:lnSpc>
                <a:spcPct val="110000"/>
              </a:lnSpc>
              <a:buNone/>
            </a:pPr>
            <a:r>
              <a:rPr lang="en-US" sz="1400" b="1" dirty="0">
                <a:solidFill>
                  <a:srgbClr val="1B3B73"/>
                </a:solidFill>
                <a:latin typeface="Cambria" pitchFamily="34" charset="0"/>
                <a:ea typeface="Cambria" pitchFamily="34" charset="-122"/>
                <a:cs typeface="Cambria" pitchFamily="34" charset="-120"/>
              </a:rPr>
              <a:t>Feeds the System Test Report</a:t>
            </a:r>
            <a:endParaRPr lang="en-US" sz="1400" dirty="0"/>
          </a:p>
        </p:txBody>
      </p:sp>
      <p:sp>
        <p:nvSpPr>
          <p:cNvPr id="12" name="Text 10"/>
          <p:cNvSpPr/>
          <p:nvPr/>
        </p:nvSpPr>
        <p:spPr>
          <a:xfrm>
            <a:off x="6446520" y="2834640"/>
            <a:ext cx="4937760" cy="1188720"/>
          </a:xfrm>
          <a:prstGeom prst="rect">
            <a:avLst/>
          </a:prstGeom>
          <a:noFill/>
          <a:ln/>
        </p:spPr>
        <p:txBody>
          <a:bodyPr wrap="square" rtlCol="0" anchor="ctr"/>
          <a:lstStyle/>
          <a:p>
            <a:pPr marL="0" indent="0">
              <a:lnSpc>
                <a:spcPct val="125000"/>
              </a:lnSpc>
              <a:buNone/>
            </a:pPr>
            <a:r>
              <a:rPr lang="en-US" sz="1050" dirty="0">
                <a:solidFill>
                  <a:srgbClr val="2C3E5C"/>
                </a:solidFill>
                <a:latin typeface="Calibri" pitchFamily="34" charset="0"/>
                <a:ea typeface="Calibri" pitchFamily="34" charset="-122"/>
                <a:cs typeface="Calibri" pitchFamily="34" charset="-120"/>
              </a:rPr>
              <a:t>Bukti ujian pagi ini menjadi input kepada Laporan Ujian Sistem &amp; keterjejakan RTM yang disemak di Modul 7 (Audit).</a:t>
            </a:r>
            <a:endParaRPr lang="en-US" sz="1050" dirty="0"/>
          </a:p>
          <a:p>
            <a:pPr marL="0" indent="0">
              <a:lnSpc>
                <a:spcPct val="125000"/>
              </a:lnSpc>
              <a:buNone/>
            </a:pPr>
            <a:r>
              <a:rPr lang="en-US" sz="1050" dirty="0">
                <a:solidFill>
                  <a:srgbClr val="2C3E5C"/>
                </a:solidFill>
                <a:latin typeface="Calibri" pitchFamily="34" charset="0"/>
                <a:ea typeface="Calibri" pitchFamily="34" charset="-122"/>
                <a:cs typeface="Calibri" pitchFamily="34" charset="-120"/>
              </a:rPr>
              <a:t>This evidence feeds the System Test Report &amp; RTM traceability reviewed in Module 7 (Audit).</a:t>
            </a:r>
            <a:endParaRPr lang="en-US" sz="1050" dirty="0"/>
          </a:p>
        </p:txBody>
      </p:sp>
      <p:sp>
        <p:nvSpPr>
          <p:cNvPr id="13" name="Shape 11"/>
          <p:cNvSpPr/>
          <p:nvPr/>
        </p:nvSpPr>
        <p:spPr>
          <a:xfrm>
            <a:off x="548640" y="4343400"/>
            <a:ext cx="11064240" cy="1463040"/>
          </a:xfrm>
          <a:prstGeom prst="roundRect">
            <a:avLst>
              <a:gd name="adj" fmla="val 5000"/>
            </a:avLst>
          </a:prstGeom>
          <a:solidFill>
            <a:srgbClr val="E9F0FA"/>
          </a:solidFill>
          <a:ln w="12700">
            <a:solidFill>
              <a:srgbClr val="D5E2F3"/>
            </a:solidFill>
            <a:prstDash val="solid"/>
          </a:ln>
        </p:spPr>
      </p:sp>
      <p:sp>
        <p:nvSpPr>
          <p:cNvPr id="14" name="Text 12"/>
          <p:cNvSpPr/>
          <p:nvPr/>
        </p:nvSpPr>
        <p:spPr>
          <a:xfrm>
            <a:off x="777240" y="4480560"/>
            <a:ext cx="10607040" cy="365760"/>
          </a:xfrm>
          <a:prstGeom prst="rect">
            <a:avLst/>
          </a:prstGeom>
          <a:noFill/>
          <a:ln/>
        </p:spPr>
        <p:txBody>
          <a:bodyPr wrap="square" rtlCol="0" anchor="ctr"/>
          <a:lstStyle/>
          <a:p>
            <a:pPr marL="0" indent="0">
              <a:buNone/>
            </a:pPr>
            <a:r>
              <a:rPr lang="en-US" sz="1400" b="1" dirty="0">
                <a:solidFill>
                  <a:srgbClr val="1B3B73"/>
                </a:solidFill>
                <a:latin typeface="Cambria" pitchFamily="34" charset="0"/>
                <a:ea typeface="Cambria" pitchFamily="34" charset="-122"/>
                <a:cs typeface="Cambria" pitchFamily="34" charset="-120"/>
              </a:rPr>
              <a:t>Selaras KRISA 2.0 (JDN)  /  KRISA 2.0 Alignment (JDN)</a:t>
            </a:r>
            <a:endParaRPr lang="en-US" sz="1400" dirty="0"/>
          </a:p>
        </p:txBody>
      </p:sp>
      <p:sp>
        <p:nvSpPr>
          <p:cNvPr id="15" name="Text 13"/>
          <p:cNvSpPr/>
          <p:nvPr/>
        </p:nvSpPr>
        <p:spPr>
          <a:xfrm>
            <a:off x="777240" y="4864608"/>
            <a:ext cx="10607040" cy="868680"/>
          </a:xfrm>
          <a:prstGeom prst="rect">
            <a:avLst/>
          </a:prstGeom>
          <a:noFill/>
          <a:ln/>
        </p:spPr>
        <p:txBody>
          <a:bodyPr wrap="square" rtlCol="0" anchor="ctr"/>
          <a:lstStyle/>
          <a:p>
            <a:pPr marL="0" indent="0">
              <a:lnSpc>
                <a:spcPct val="125000"/>
              </a:lnSpc>
              <a:buNone/>
            </a:pPr>
            <a:r>
              <a:rPr lang="en-US" sz="1050" dirty="0">
                <a:solidFill>
                  <a:srgbClr val="2C3E5C"/>
                </a:solidFill>
                <a:latin typeface="Calibri" pitchFamily="34" charset="0"/>
                <a:ea typeface="Calibri" pitchFamily="34" charset="-122"/>
                <a:cs typeface="Calibri" pitchFamily="34" charset="-120"/>
                <a:hlinkClick r:id="rId4"/>
              </a:rPr>
              <a:t>Bab 5</a:t>
            </a:r>
            <a:r>
              <a:rPr lang="en-US" sz="1050" dirty="0">
                <a:solidFill>
                  <a:srgbClr val="2C3E5C"/>
                </a:solidFill>
                <a:latin typeface="Calibri" pitchFamily="34" charset="0"/>
                <a:ea typeface="Calibri" pitchFamily="34" charset="-122"/>
                <a:cs typeface="Calibri" pitchFamily="34" charset="-120"/>
              </a:rPr>
              <a:t> </a:t>
            </a:r>
            <a:r>
              <a:rPr lang="en-US" sz="1050">
                <a:solidFill>
                  <a:srgbClr val="2C3E5C"/>
                </a:solidFill>
                <a:latin typeface="Calibri" pitchFamily="34" charset="0"/>
                <a:ea typeface="Calibri" pitchFamily="34" charset="-122"/>
                <a:cs typeface="Calibri" pitchFamily="34" charset="-120"/>
              </a:rPr>
              <a:t>· Pembangunan, pengujian </a:t>
            </a:r>
            <a:r>
              <a:rPr lang="en-US" sz="1050" dirty="0">
                <a:solidFill>
                  <a:srgbClr val="2C3E5C"/>
                </a:solidFill>
                <a:latin typeface="Calibri" pitchFamily="34" charset="0"/>
                <a:ea typeface="Calibri" pitchFamily="34" charset="-122"/>
                <a:cs typeface="Calibri" pitchFamily="34" charset="-120"/>
              </a:rPr>
              <a:t>sistem menghasilkan Laporan Ujian Sistem. </a:t>
            </a:r>
            <a:r>
              <a:rPr lang="en-US" sz="1050" dirty="0">
                <a:solidFill>
                  <a:srgbClr val="2C3E5C"/>
                </a:solidFill>
                <a:latin typeface="Calibri" pitchFamily="34" charset="0"/>
                <a:ea typeface="Calibri" pitchFamily="34" charset="-122"/>
                <a:cs typeface="Calibri" pitchFamily="34" charset="-120"/>
                <a:hlinkClick r:id="rId5"/>
              </a:rPr>
              <a:t>Bab 8</a:t>
            </a:r>
            <a:r>
              <a:rPr lang="en-US" sz="1050" dirty="0">
                <a:solidFill>
                  <a:srgbClr val="2C3E5C"/>
                </a:solidFill>
                <a:latin typeface="Calibri" pitchFamily="34" charset="0"/>
                <a:ea typeface="Calibri" pitchFamily="34" charset="-122"/>
                <a:cs typeface="Calibri" pitchFamily="34" charset="-120"/>
              </a:rPr>
              <a:t> · </a:t>
            </a:r>
            <a:r>
              <a:rPr lang="en-US" sz="1050">
                <a:solidFill>
                  <a:srgbClr val="2C3E5C"/>
                </a:solidFill>
                <a:latin typeface="Calibri" pitchFamily="34" charset="0"/>
                <a:ea typeface="Calibri" pitchFamily="34" charset="-122"/>
                <a:cs typeface="Calibri" pitchFamily="34" charset="-120"/>
              </a:rPr>
              <a:t>Penyelarasan DevOps, automasi </a:t>
            </a:r>
            <a:r>
              <a:rPr lang="en-US" sz="1050" dirty="0">
                <a:solidFill>
                  <a:srgbClr val="2C3E5C"/>
                </a:solidFill>
                <a:latin typeface="Calibri" pitchFamily="34" charset="0"/>
                <a:ea typeface="Calibri" pitchFamily="34" charset="-122"/>
                <a:cs typeface="Calibri" pitchFamily="34" charset="-120"/>
              </a:rPr>
              <a:t>ujian ialah asas kepada pipeline kualiti berterusan.</a:t>
            </a:r>
            <a:endParaRPr lang="en-US" sz="1050" dirty="0"/>
          </a:p>
          <a:p>
            <a:pPr marL="0" indent="0">
              <a:lnSpc>
                <a:spcPct val="125000"/>
              </a:lnSpc>
              <a:buNone/>
            </a:pPr>
            <a:r>
              <a:rPr lang="en-US" sz="1050" dirty="0">
                <a:solidFill>
                  <a:srgbClr val="2C3E5C"/>
                </a:solidFill>
                <a:latin typeface="Calibri" pitchFamily="34" charset="0"/>
                <a:ea typeface="Calibri" pitchFamily="34" charset="-122"/>
                <a:cs typeface="Calibri" pitchFamily="34" charset="-120"/>
                <a:hlinkClick r:id="rId4"/>
              </a:rPr>
              <a:t>Ch.</a:t>
            </a:r>
            <a:r>
              <a:rPr lang="en-US" sz="1050">
                <a:solidFill>
                  <a:srgbClr val="2C3E5C"/>
                </a:solidFill>
                <a:latin typeface="Calibri" pitchFamily="34" charset="0"/>
                <a:ea typeface="Calibri" pitchFamily="34" charset="-122"/>
                <a:cs typeface="Calibri" pitchFamily="34" charset="-120"/>
                <a:hlinkClick r:id="rId4"/>
              </a:rPr>
              <a:t>5</a:t>
            </a:r>
            <a:r>
              <a:rPr lang="en-US" sz="1050">
                <a:solidFill>
                  <a:srgbClr val="2C3E5C"/>
                </a:solidFill>
                <a:latin typeface="Calibri" pitchFamily="34" charset="0"/>
                <a:ea typeface="Calibri" pitchFamily="34" charset="-122"/>
                <a:cs typeface="Calibri" pitchFamily="34" charset="-120"/>
              </a:rPr>
              <a:t> Development, system </a:t>
            </a:r>
            <a:r>
              <a:rPr lang="en-US" sz="1050" dirty="0">
                <a:solidFill>
                  <a:srgbClr val="2C3E5C"/>
                </a:solidFill>
                <a:latin typeface="Calibri" pitchFamily="34" charset="0"/>
                <a:ea typeface="Calibri" pitchFamily="34" charset="-122"/>
                <a:cs typeface="Calibri" pitchFamily="34" charset="-120"/>
              </a:rPr>
              <a:t>testing produces the System Test Report. </a:t>
            </a:r>
            <a:r>
              <a:rPr lang="en-US" sz="1050" dirty="0">
                <a:solidFill>
                  <a:srgbClr val="2C3E5C"/>
                </a:solidFill>
                <a:latin typeface="Calibri" pitchFamily="34" charset="0"/>
                <a:ea typeface="Calibri" pitchFamily="34" charset="-122"/>
                <a:cs typeface="Calibri" pitchFamily="34" charset="-120"/>
                <a:hlinkClick r:id="rId5"/>
              </a:rPr>
              <a:t>Ch.8</a:t>
            </a:r>
            <a:r>
              <a:rPr lang="en-US" sz="1050" dirty="0">
                <a:solidFill>
                  <a:srgbClr val="2C3E5C"/>
                </a:solidFill>
                <a:latin typeface="Calibri" pitchFamily="34" charset="0"/>
                <a:ea typeface="Calibri" pitchFamily="34" charset="-122"/>
                <a:cs typeface="Calibri" pitchFamily="34" charset="-120"/>
              </a:rPr>
              <a:t> </a:t>
            </a:r>
            <a:r>
              <a:rPr lang="en-US" sz="1050">
                <a:solidFill>
                  <a:srgbClr val="2C3E5C"/>
                </a:solidFill>
                <a:latin typeface="Calibri" pitchFamily="34" charset="0"/>
                <a:ea typeface="Calibri" pitchFamily="34" charset="-122"/>
                <a:cs typeface="Calibri" pitchFamily="34" charset="-120"/>
              </a:rPr>
              <a:t>DevOps Alignment, test </a:t>
            </a:r>
            <a:r>
              <a:rPr lang="en-US" sz="1050" dirty="0">
                <a:solidFill>
                  <a:srgbClr val="2C3E5C"/>
                </a:solidFill>
                <a:latin typeface="Calibri" pitchFamily="34" charset="0"/>
                <a:ea typeface="Calibri" pitchFamily="34" charset="-122"/>
                <a:cs typeface="Calibri" pitchFamily="34" charset="-120"/>
              </a:rPr>
              <a:t>automation is the foundation of the continuous quality pipeline.</a:t>
            </a:r>
            <a:endParaRPr lang="en-US" sz="1050" dirty="0"/>
          </a:p>
        </p:txBody>
      </p:sp>
      <p:sp>
        <p:nvSpPr>
          <p:cNvPr id="16" name="Text 14"/>
          <p:cNvSpPr/>
          <p:nvPr/>
        </p:nvSpPr>
        <p:spPr>
          <a:xfrm>
            <a:off x="10362895" y="6355080"/>
            <a:ext cx="1463040" cy="320040"/>
          </a:xfrm>
          <a:prstGeom prst="rect">
            <a:avLst/>
          </a:prstGeom>
          <a:noFill/>
          <a:ln/>
        </p:spPr>
        <p:txBody>
          <a:bodyPr wrap="square" rtlCol="0" anchor="ctr"/>
          <a:lstStyle/>
          <a:p>
            <a:pPr marL="0" indent="0" algn="r">
              <a:buNone/>
            </a:pPr>
            <a:r>
              <a:rPr lang="en-US" sz="1000" dirty="0">
                <a:solidFill>
                  <a:srgbClr val="8A97A8"/>
                </a:solidFill>
                <a:latin typeface="Courier New" pitchFamily="34" charset="0"/>
                <a:ea typeface="Courier New" pitchFamily="34" charset="-122"/>
                <a:cs typeface="Courier New" pitchFamily="34" charset="-120"/>
              </a:rPr>
              <a:t>11 / 12</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C99CB5-4B44-4E37-B40C-BB305CF343AD}"/>
              </a:ext>
            </a:extLst>
          </p:cNvPr>
          <p:cNvSpPr/>
          <p:nvPr/>
        </p:nvSpPr>
        <p:spPr>
          <a:xfrm>
            <a:off x="0" y="0"/>
            <a:ext cx="12192000" cy="76200"/>
          </a:xfrm>
          <a:prstGeom prst="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TextBox 2">
            <a:extLst>
              <a:ext uri="{FF2B5EF4-FFF2-40B4-BE49-F238E27FC236}">
                <a16:creationId xmlns:a16="http://schemas.microsoft.com/office/drawing/2014/main" id="{4BA910BF-011F-4272-BF06-1A648F1C2D9F}"/>
              </a:ext>
            </a:extLst>
          </p:cNvPr>
          <p:cNvSpPr txBox="1"/>
          <p:nvPr/>
        </p:nvSpPr>
        <p:spPr>
          <a:xfrm>
            <a:off x="457200" y="254000"/>
            <a:ext cx="8890000" cy="369332"/>
          </a:xfrm>
          <a:prstGeom prst="rect">
            <a:avLst/>
          </a:prstGeom>
          <a:noFill/>
        </p:spPr>
        <p:txBody>
          <a:bodyPr vert="horz" wrap="square" lIns="50800" tIns="25400" rIns="50800" bIns="25400" rtlCol="0">
            <a:noAutofit/>
          </a:bodyPr>
          <a:lstStyle/>
          <a:p>
            <a:r>
              <a:rPr lang="en-MY" sz="1100" b="1">
                <a:solidFill>
                  <a:srgbClr val="26805A"/>
                </a:solidFill>
                <a:latin typeface="Calibri" panose="020F0502020204030204" pitchFamily="34" charset="0"/>
              </a:rPr>
              <a:t>M05 · KRISAv2 BETA 2026 · PPrISA 2.0 · CLICK ANY LINE</a:t>
            </a:r>
          </a:p>
        </p:txBody>
      </p:sp>
      <p:sp>
        <p:nvSpPr>
          <p:cNvPr id="4" name="TextBox 3">
            <a:extLst>
              <a:ext uri="{FF2B5EF4-FFF2-40B4-BE49-F238E27FC236}">
                <a16:creationId xmlns:a16="http://schemas.microsoft.com/office/drawing/2014/main" id="{95A6AB59-1E69-4CAE-8F48-00652F31134B}"/>
              </a:ext>
            </a:extLst>
          </p:cNvPr>
          <p:cNvSpPr txBox="1"/>
          <p:nvPr/>
        </p:nvSpPr>
        <p:spPr>
          <a:xfrm>
            <a:off x="457200" y="482600"/>
            <a:ext cx="11277600" cy="369332"/>
          </a:xfrm>
          <a:prstGeom prst="rect">
            <a:avLst/>
          </a:prstGeom>
          <a:noFill/>
        </p:spPr>
        <p:txBody>
          <a:bodyPr vert="horz" wrap="square" lIns="50800" tIns="25400" rIns="50800" bIns="25400" rtlCol="0">
            <a:noAutofit/>
          </a:bodyPr>
          <a:lstStyle/>
          <a:p>
            <a:r>
              <a:rPr lang="en-US" sz="2800" b="1">
                <a:solidFill>
                  <a:srgbClr val="0F1620"/>
                </a:solidFill>
                <a:latin typeface="Calibri" panose="020F0502020204030204" pitchFamily="34" charset="0"/>
              </a:rPr>
              <a:t>References and templates for this module</a:t>
            </a:r>
            <a:endParaRPr lang="en-MY" sz="2800" b="1">
              <a:solidFill>
                <a:srgbClr val="0F1620"/>
              </a:solidFill>
              <a:latin typeface="Calibri" panose="020F0502020204030204" pitchFamily="34" charset="0"/>
            </a:endParaRPr>
          </a:p>
        </p:txBody>
      </p:sp>
      <p:sp>
        <p:nvSpPr>
          <p:cNvPr id="5" name="TextBox 4">
            <a:extLst>
              <a:ext uri="{FF2B5EF4-FFF2-40B4-BE49-F238E27FC236}">
                <a16:creationId xmlns:a16="http://schemas.microsoft.com/office/drawing/2014/main" id="{B3E40001-E394-47FD-A41C-499CFF07B3E0}"/>
              </a:ext>
            </a:extLst>
          </p:cNvPr>
          <p:cNvSpPr txBox="1"/>
          <p:nvPr/>
        </p:nvSpPr>
        <p:spPr>
          <a:xfrm>
            <a:off x="457200" y="1016000"/>
            <a:ext cx="11277600" cy="369332"/>
          </a:xfrm>
          <a:prstGeom prst="rect">
            <a:avLst/>
          </a:prstGeom>
          <a:noFill/>
        </p:spPr>
        <p:txBody>
          <a:bodyPr vert="horz" wrap="square" lIns="50800" tIns="25400" rIns="50800" bIns="25400" rtlCol="0">
            <a:noAutofit/>
          </a:bodyPr>
          <a:lstStyle/>
          <a:p>
            <a:r>
              <a:rPr lang="en-US" sz="1300">
                <a:solidFill>
                  <a:srgbClr val="5A6879"/>
                </a:solidFill>
                <a:latin typeface="Calibri" panose="020F0502020204030204" pitchFamily="34" charset="0"/>
              </a:rPr>
              <a:t>Every line opens the official JDN document at the exact page. Templates download as Word or PDF.</a:t>
            </a:r>
            <a:endParaRPr lang="en-MY" sz="1300">
              <a:solidFill>
                <a:srgbClr val="5A6879"/>
              </a:solidFill>
              <a:latin typeface="Calibri" panose="020F0502020204030204" pitchFamily="34" charset="0"/>
            </a:endParaRPr>
          </a:p>
        </p:txBody>
      </p:sp>
      <p:sp>
        <p:nvSpPr>
          <p:cNvPr id="6" name="TextBox 5">
            <a:extLst>
              <a:ext uri="{FF2B5EF4-FFF2-40B4-BE49-F238E27FC236}">
                <a16:creationId xmlns:a16="http://schemas.microsoft.com/office/drawing/2014/main" id="{ACBD96E6-F43C-4950-BAE7-799D902843C7}"/>
              </a:ext>
            </a:extLst>
          </p:cNvPr>
          <p:cNvSpPr txBox="1"/>
          <p:nvPr/>
        </p:nvSpPr>
        <p:spPr>
          <a:xfrm>
            <a:off x="457200" y="1422400"/>
            <a:ext cx="6604000" cy="369332"/>
          </a:xfrm>
          <a:prstGeom prst="rect">
            <a:avLst/>
          </a:prstGeom>
          <a:noFill/>
        </p:spPr>
        <p:txBody>
          <a:bodyPr vert="horz" wrap="square" lIns="50800" tIns="25400" rIns="50800" bIns="25400" rtlCol="0">
            <a:noAutofit/>
          </a:bodyPr>
          <a:lstStyle/>
          <a:p>
            <a:r>
              <a:rPr lang="en-US" sz="1100" b="1">
                <a:solidFill>
                  <a:srgbClr val="5A6879"/>
                </a:solidFill>
                <a:latin typeface="Calibri" panose="020F0502020204030204" pitchFamily="34" charset="0"/>
              </a:rPr>
              <a:t>WHERE IT IS IN THE GUIDES</a:t>
            </a:r>
            <a:endParaRPr lang="en-MY" sz="1100" b="1">
              <a:solidFill>
                <a:srgbClr val="5A6879"/>
              </a:solidFill>
              <a:latin typeface="Calibri" panose="020F0502020204030204" pitchFamily="34" charset="0"/>
            </a:endParaRPr>
          </a:p>
        </p:txBody>
      </p:sp>
      <p:sp>
        <p:nvSpPr>
          <p:cNvPr id="7" name="Rectangle: Rounded Corners 6">
            <a:hlinkClick r:id="rId3"/>
            <a:extLst>
              <a:ext uri="{FF2B5EF4-FFF2-40B4-BE49-F238E27FC236}">
                <a16:creationId xmlns:a16="http://schemas.microsoft.com/office/drawing/2014/main" id="{C9D7F64A-2321-4DF8-8E97-73B5697651A0}"/>
              </a:ext>
            </a:extLst>
          </p:cNvPr>
          <p:cNvSpPr/>
          <p:nvPr/>
        </p:nvSpPr>
        <p:spPr>
          <a:xfrm>
            <a:off x="457200" y="1701800"/>
            <a:ext cx="6604000" cy="558800"/>
          </a:xfrm>
          <a:prstGeom prst="roundRect">
            <a:avLst/>
          </a:prstGeom>
          <a:solidFill>
            <a:srgbClr val="F3F6FA"/>
          </a:solidFill>
          <a:ln w="12700">
            <a:solidFill>
              <a:srgbClr val="D8E0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TextBox 7">
            <a:hlinkClick r:id="rId3"/>
            <a:extLst>
              <a:ext uri="{FF2B5EF4-FFF2-40B4-BE49-F238E27FC236}">
                <a16:creationId xmlns:a16="http://schemas.microsoft.com/office/drawing/2014/main" id="{23C80A5C-BF45-4E03-B56C-4174D5A87E0A}"/>
              </a:ext>
            </a:extLst>
          </p:cNvPr>
          <p:cNvSpPr txBox="1"/>
          <p:nvPr/>
        </p:nvSpPr>
        <p:spPr>
          <a:xfrm>
            <a:off x="584200" y="1739900"/>
            <a:ext cx="6350000" cy="369332"/>
          </a:xfrm>
          <a:prstGeom prst="rect">
            <a:avLst/>
          </a:prstGeom>
          <a:noFill/>
        </p:spPr>
        <p:txBody>
          <a:bodyPr vert="horz" wrap="square" lIns="50800" tIns="25400" rIns="50800" bIns="25400" rtlCol="0">
            <a:noAutofit/>
          </a:bodyPr>
          <a:lstStyle/>
          <a:p>
            <a:r>
              <a:rPr lang="en-MY" sz="1300">
                <a:solidFill>
                  <a:srgbClr val="0F1620"/>
                </a:solidFill>
                <a:latin typeface="Calibri" panose="020F0502020204030204" pitchFamily="34" charset="0"/>
              </a:rPr>
              <a:t>Bab 5, 5.7 Pengujian Sistem F4.3
page 33  ·  KRISAv2 Bab 5 Fasa Pembangunan</a:t>
            </a:r>
          </a:p>
        </p:txBody>
      </p:sp>
      <p:sp>
        <p:nvSpPr>
          <p:cNvPr id="9" name="Rectangle: Rounded Corners 8">
            <a:hlinkClick r:id="rId4"/>
            <a:extLst>
              <a:ext uri="{FF2B5EF4-FFF2-40B4-BE49-F238E27FC236}">
                <a16:creationId xmlns:a16="http://schemas.microsoft.com/office/drawing/2014/main" id="{ED09A747-1EF5-4744-A2EC-CC38E15F46D1}"/>
              </a:ext>
            </a:extLst>
          </p:cNvPr>
          <p:cNvSpPr/>
          <p:nvPr/>
        </p:nvSpPr>
        <p:spPr>
          <a:xfrm>
            <a:off x="457200" y="2336800"/>
            <a:ext cx="6604000" cy="558800"/>
          </a:xfrm>
          <a:prstGeom prst="roundRect">
            <a:avLst/>
          </a:prstGeom>
          <a:solidFill>
            <a:srgbClr val="F3F6FA"/>
          </a:solidFill>
          <a:ln w="12700">
            <a:solidFill>
              <a:srgbClr val="D8E0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hlinkClick r:id="rId4"/>
            <a:extLst>
              <a:ext uri="{FF2B5EF4-FFF2-40B4-BE49-F238E27FC236}">
                <a16:creationId xmlns:a16="http://schemas.microsoft.com/office/drawing/2014/main" id="{75C2777A-8F36-42CD-9999-182F69F91DE3}"/>
              </a:ext>
            </a:extLst>
          </p:cNvPr>
          <p:cNvSpPr txBox="1"/>
          <p:nvPr/>
        </p:nvSpPr>
        <p:spPr>
          <a:xfrm>
            <a:off x="584200" y="2374900"/>
            <a:ext cx="6350000" cy="369332"/>
          </a:xfrm>
          <a:prstGeom prst="rect">
            <a:avLst/>
          </a:prstGeom>
          <a:noFill/>
        </p:spPr>
        <p:txBody>
          <a:bodyPr vert="horz" wrap="square" lIns="50800" tIns="25400" rIns="50800" bIns="25400" rtlCol="0">
            <a:noAutofit/>
          </a:bodyPr>
          <a:lstStyle/>
          <a:p>
            <a:r>
              <a:rPr lang="en-MY" sz="1300">
                <a:solidFill>
                  <a:srgbClr val="0F1620"/>
                </a:solidFill>
                <a:latin typeface="Calibri" panose="020F0502020204030204" pitchFamily="34" charset="0"/>
              </a:rPr>
              <a:t>Bab 5, Langkah 5 Laporan Ujian Sistem (Jadual 5.6)
page 39  ·  KRISAv2 Bab 5 Fasa Pembangunan</a:t>
            </a:r>
          </a:p>
        </p:txBody>
      </p:sp>
      <p:sp>
        <p:nvSpPr>
          <p:cNvPr id="11" name="Rectangle: Rounded Corners 10">
            <a:hlinkClick r:id="rId5"/>
            <a:extLst>
              <a:ext uri="{FF2B5EF4-FFF2-40B4-BE49-F238E27FC236}">
                <a16:creationId xmlns:a16="http://schemas.microsoft.com/office/drawing/2014/main" id="{7C081F7C-9CB4-4FAF-87D3-631333C1F4EA}"/>
              </a:ext>
            </a:extLst>
          </p:cNvPr>
          <p:cNvSpPr/>
          <p:nvPr/>
        </p:nvSpPr>
        <p:spPr>
          <a:xfrm>
            <a:off x="457200" y="2971800"/>
            <a:ext cx="6604000" cy="558800"/>
          </a:xfrm>
          <a:prstGeom prst="roundRect">
            <a:avLst/>
          </a:prstGeom>
          <a:solidFill>
            <a:srgbClr val="F3F6FA"/>
          </a:solidFill>
          <a:ln w="12700">
            <a:solidFill>
              <a:srgbClr val="D8E0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2" name="TextBox 11">
            <a:hlinkClick r:id="rId5"/>
            <a:extLst>
              <a:ext uri="{FF2B5EF4-FFF2-40B4-BE49-F238E27FC236}">
                <a16:creationId xmlns:a16="http://schemas.microsoft.com/office/drawing/2014/main" id="{7F54635F-97CA-4571-A389-56E52F3CDF87}"/>
              </a:ext>
            </a:extLst>
          </p:cNvPr>
          <p:cNvSpPr txBox="1"/>
          <p:nvPr/>
        </p:nvSpPr>
        <p:spPr>
          <a:xfrm>
            <a:off x="584200" y="3009900"/>
            <a:ext cx="6350000" cy="369332"/>
          </a:xfrm>
          <a:prstGeom prst="rect">
            <a:avLst/>
          </a:prstGeom>
          <a:noFill/>
        </p:spPr>
        <p:txBody>
          <a:bodyPr vert="horz" wrap="square" lIns="50800" tIns="25400" rIns="50800" bIns="25400" rtlCol="0">
            <a:noAutofit/>
          </a:bodyPr>
          <a:lstStyle/>
          <a:p>
            <a:r>
              <a:rPr lang="en-MY" sz="1300">
                <a:solidFill>
                  <a:srgbClr val="0F1620"/>
                </a:solidFill>
                <a:latin typeface="Calibri" panose="020F0502020204030204" pitchFamily="34" charset="0"/>
              </a:rPr>
              <a:t>Bab 5, 5.6.7 Amalan terbaik (Git, piawaian kod)
page 28  ·  KRISAv2 Bab 5 Fasa Pembangunan</a:t>
            </a:r>
          </a:p>
        </p:txBody>
      </p:sp>
      <p:sp>
        <p:nvSpPr>
          <p:cNvPr id="13" name="Rectangle: Rounded Corners 12">
            <a:hlinkClick r:id="rId6"/>
            <a:extLst>
              <a:ext uri="{FF2B5EF4-FFF2-40B4-BE49-F238E27FC236}">
                <a16:creationId xmlns:a16="http://schemas.microsoft.com/office/drawing/2014/main" id="{30288C73-E8E8-4EC3-A5A9-101115E40043}"/>
              </a:ext>
            </a:extLst>
          </p:cNvPr>
          <p:cNvSpPr/>
          <p:nvPr/>
        </p:nvSpPr>
        <p:spPr>
          <a:xfrm>
            <a:off x="457200" y="3606800"/>
            <a:ext cx="6604000" cy="558800"/>
          </a:xfrm>
          <a:prstGeom prst="roundRect">
            <a:avLst/>
          </a:prstGeom>
          <a:solidFill>
            <a:srgbClr val="F3F6FA"/>
          </a:solidFill>
          <a:ln w="12700">
            <a:solidFill>
              <a:srgbClr val="D8E0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TextBox 13">
            <a:hlinkClick r:id="rId6"/>
            <a:extLst>
              <a:ext uri="{FF2B5EF4-FFF2-40B4-BE49-F238E27FC236}">
                <a16:creationId xmlns:a16="http://schemas.microsoft.com/office/drawing/2014/main" id="{B5F86D66-6AF0-46C9-B431-9D775151EEE7}"/>
              </a:ext>
            </a:extLst>
          </p:cNvPr>
          <p:cNvSpPr txBox="1"/>
          <p:nvPr/>
        </p:nvSpPr>
        <p:spPr>
          <a:xfrm>
            <a:off x="584200" y="3644900"/>
            <a:ext cx="6350000" cy="369332"/>
          </a:xfrm>
          <a:prstGeom prst="rect">
            <a:avLst/>
          </a:prstGeom>
          <a:noFill/>
        </p:spPr>
        <p:txBody>
          <a:bodyPr vert="horz" wrap="square" lIns="50800" tIns="25400" rIns="50800" bIns="25400" rtlCol="0">
            <a:noAutofit/>
          </a:bodyPr>
          <a:lstStyle/>
          <a:p>
            <a:r>
              <a:rPr lang="en-MY" sz="1300">
                <a:solidFill>
                  <a:srgbClr val="0F1620"/>
                </a:solidFill>
                <a:latin typeface="Calibri" panose="020F0502020204030204" pitchFamily="34" charset="0"/>
              </a:rPr>
              <a:t>Bab 6, 6.9 PAT (prestasi, bebanan, keselamatan)
page 23  ·  KRISAv2 Bab 6 Fasa Pengujian Penerimaan</a:t>
            </a:r>
          </a:p>
        </p:txBody>
      </p:sp>
      <p:sp>
        <p:nvSpPr>
          <p:cNvPr id="15" name="Rectangle: Rounded Corners 14">
            <a:hlinkClick r:id="rId7"/>
            <a:extLst>
              <a:ext uri="{FF2B5EF4-FFF2-40B4-BE49-F238E27FC236}">
                <a16:creationId xmlns:a16="http://schemas.microsoft.com/office/drawing/2014/main" id="{E462D81E-8578-41D4-942D-AB20F8471C26}"/>
              </a:ext>
            </a:extLst>
          </p:cNvPr>
          <p:cNvSpPr/>
          <p:nvPr/>
        </p:nvSpPr>
        <p:spPr>
          <a:xfrm>
            <a:off x="457200" y="4241800"/>
            <a:ext cx="6604000" cy="558800"/>
          </a:xfrm>
          <a:prstGeom prst="roundRect">
            <a:avLst/>
          </a:prstGeom>
          <a:solidFill>
            <a:srgbClr val="F3F6FA"/>
          </a:solidFill>
          <a:ln w="12700">
            <a:solidFill>
              <a:srgbClr val="D8E0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6" name="TextBox 15">
            <a:hlinkClick r:id="rId7"/>
            <a:extLst>
              <a:ext uri="{FF2B5EF4-FFF2-40B4-BE49-F238E27FC236}">
                <a16:creationId xmlns:a16="http://schemas.microsoft.com/office/drawing/2014/main" id="{A38C575C-9927-463F-A871-AF0FA396E551}"/>
              </a:ext>
            </a:extLst>
          </p:cNvPr>
          <p:cNvSpPr txBox="1"/>
          <p:nvPr/>
        </p:nvSpPr>
        <p:spPr>
          <a:xfrm>
            <a:off x="584200" y="4279900"/>
            <a:ext cx="6350000" cy="369332"/>
          </a:xfrm>
          <a:prstGeom prst="rect">
            <a:avLst/>
          </a:prstGeom>
          <a:noFill/>
        </p:spPr>
        <p:txBody>
          <a:bodyPr vert="horz" wrap="square" lIns="50800" tIns="25400" rIns="50800" bIns="25400" rtlCol="0">
            <a:noAutofit/>
          </a:bodyPr>
          <a:lstStyle/>
          <a:p>
            <a:r>
              <a:rPr lang="en-MY" sz="1300">
                <a:solidFill>
                  <a:srgbClr val="0F1620"/>
                </a:solidFill>
                <a:latin typeface="Calibri" panose="020F0502020204030204" pitchFamily="34" charset="0"/>
              </a:rPr>
              <a:t>Bab 7, 7.10 Persekitaran Pembangunan (Dev, Staging, Prod)
page 19  ·  KRISAv2 Bab 7 Fasa Pelaksanaan</a:t>
            </a:r>
          </a:p>
        </p:txBody>
      </p:sp>
      <p:sp>
        <p:nvSpPr>
          <p:cNvPr id="17" name="Rectangle: Rounded Corners 16">
            <a:hlinkClick r:id="rId8"/>
            <a:extLst>
              <a:ext uri="{FF2B5EF4-FFF2-40B4-BE49-F238E27FC236}">
                <a16:creationId xmlns:a16="http://schemas.microsoft.com/office/drawing/2014/main" id="{6EC5527F-29C1-48FA-84E9-7D436D2ED288}"/>
              </a:ext>
            </a:extLst>
          </p:cNvPr>
          <p:cNvSpPr/>
          <p:nvPr/>
        </p:nvSpPr>
        <p:spPr>
          <a:xfrm>
            <a:off x="457200" y="4876800"/>
            <a:ext cx="6604000" cy="558800"/>
          </a:xfrm>
          <a:prstGeom prst="roundRect">
            <a:avLst/>
          </a:prstGeom>
          <a:solidFill>
            <a:srgbClr val="F3F6FA"/>
          </a:solidFill>
          <a:ln w="12700">
            <a:solidFill>
              <a:srgbClr val="D8E0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8" name="TextBox 17">
            <a:hlinkClick r:id="rId8"/>
            <a:extLst>
              <a:ext uri="{FF2B5EF4-FFF2-40B4-BE49-F238E27FC236}">
                <a16:creationId xmlns:a16="http://schemas.microsoft.com/office/drawing/2014/main" id="{0B371D62-F544-4A59-B5E9-D29003308CEC}"/>
              </a:ext>
            </a:extLst>
          </p:cNvPr>
          <p:cNvSpPr txBox="1"/>
          <p:nvPr/>
        </p:nvSpPr>
        <p:spPr>
          <a:xfrm>
            <a:off x="584200" y="4914900"/>
            <a:ext cx="6350000" cy="369332"/>
          </a:xfrm>
          <a:prstGeom prst="rect">
            <a:avLst/>
          </a:prstGeom>
          <a:noFill/>
        </p:spPr>
        <p:txBody>
          <a:bodyPr vert="horz" wrap="square" lIns="50800" tIns="25400" rIns="50800" bIns="25400" rtlCol="0">
            <a:noAutofit/>
          </a:bodyPr>
          <a:lstStyle/>
          <a:p>
            <a:r>
              <a:rPr lang="en-MY" sz="1300">
                <a:solidFill>
                  <a:srgbClr val="0F1620"/>
                </a:solidFill>
                <a:latin typeface="Calibri" panose="020F0502020204030204" pitchFamily="34" charset="0"/>
              </a:rPr>
              <a:t>Bab 8, 8.2.2 Pendekatan DevOps dan CI/CD
page 3  ·  KRISAv2 Bab 8 Penyelarasan DevOps</a:t>
            </a:r>
          </a:p>
        </p:txBody>
      </p:sp>
      <p:sp>
        <p:nvSpPr>
          <p:cNvPr id="19" name="TextBox 18">
            <a:extLst>
              <a:ext uri="{FF2B5EF4-FFF2-40B4-BE49-F238E27FC236}">
                <a16:creationId xmlns:a16="http://schemas.microsoft.com/office/drawing/2014/main" id="{3B62F3EE-C2AB-4836-8B73-F5D245642176}"/>
              </a:ext>
            </a:extLst>
          </p:cNvPr>
          <p:cNvSpPr txBox="1"/>
          <p:nvPr/>
        </p:nvSpPr>
        <p:spPr>
          <a:xfrm>
            <a:off x="7366000" y="1422400"/>
            <a:ext cx="4445000" cy="369332"/>
          </a:xfrm>
          <a:prstGeom prst="rect">
            <a:avLst/>
          </a:prstGeom>
          <a:noFill/>
        </p:spPr>
        <p:txBody>
          <a:bodyPr vert="horz" wrap="square" lIns="50800" tIns="25400" rIns="50800" bIns="25400" rtlCol="0">
            <a:noAutofit/>
          </a:bodyPr>
          <a:lstStyle/>
          <a:p>
            <a:r>
              <a:rPr lang="en-MY" sz="1100" b="1">
                <a:solidFill>
                  <a:srgbClr val="5A6879"/>
                </a:solidFill>
                <a:latin typeface="Calibri" panose="020F0502020204030204" pitchFamily="34" charset="0"/>
              </a:rPr>
              <a:t>TEMPLATES TO USE</a:t>
            </a:r>
          </a:p>
        </p:txBody>
      </p:sp>
      <p:sp>
        <p:nvSpPr>
          <p:cNvPr id="20" name="Rectangle: Rounded Corners 19">
            <a:extLst>
              <a:ext uri="{FF2B5EF4-FFF2-40B4-BE49-F238E27FC236}">
                <a16:creationId xmlns:a16="http://schemas.microsoft.com/office/drawing/2014/main" id="{75324F80-BE13-447B-9B14-6168BCB7F849}"/>
              </a:ext>
            </a:extLst>
          </p:cNvPr>
          <p:cNvSpPr/>
          <p:nvPr/>
        </p:nvSpPr>
        <p:spPr>
          <a:xfrm>
            <a:off x="7366000" y="1701800"/>
            <a:ext cx="4368800" cy="508000"/>
          </a:xfrm>
          <a:prstGeom prst="roundRect">
            <a:avLst/>
          </a:prstGeom>
          <a:solidFill>
            <a:srgbClr val="FFFFFF"/>
          </a:solidFill>
          <a:ln w="12700">
            <a:solidFill>
              <a:srgbClr val="C3CE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1" name="Rectangle 20">
            <a:extLst>
              <a:ext uri="{FF2B5EF4-FFF2-40B4-BE49-F238E27FC236}">
                <a16:creationId xmlns:a16="http://schemas.microsoft.com/office/drawing/2014/main" id="{250E70FC-615B-486C-A27F-927C5DB3D8CE}"/>
              </a:ext>
            </a:extLst>
          </p:cNvPr>
          <p:cNvSpPr/>
          <p:nvPr/>
        </p:nvSpPr>
        <p:spPr>
          <a:xfrm>
            <a:off x="7366000" y="1701800"/>
            <a:ext cx="76200" cy="508000"/>
          </a:xfrm>
          <a:prstGeom prst="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2" name="TextBox 21">
            <a:extLst>
              <a:ext uri="{FF2B5EF4-FFF2-40B4-BE49-F238E27FC236}">
                <a16:creationId xmlns:a16="http://schemas.microsoft.com/office/drawing/2014/main" id="{3503D2F1-8F23-4B5F-B514-3A7240302EDC}"/>
              </a:ext>
            </a:extLst>
          </p:cNvPr>
          <p:cNvSpPr txBox="1"/>
          <p:nvPr/>
        </p:nvSpPr>
        <p:spPr>
          <a:xfrm>
            <a:off x="7518400" y="1739900"/>
            <a:ext cx="2921000" cy="369332"/>
          </a:xfrm>
          <a:prstGeom prst="rect">
            <a:avLst/>
          </a:prstGeom>
          <a:noFill/>
        </p:spPr>
        <p:txBody>
          <a:bodyPr vert="horz" wrap="square" lIns="50800" tIns="25400" rIns="50800" bIns="25400" rtlCol="0">
            <a:noAutofit/>
          </a:bodyPr>
          <a:lstStyle/>
          <a:p>
            <a:r>
              <a:rPr lang="en-MY" sz="1200" b="1">
                <a:solidFill>
                  <a:srgbClr val="0F1620"/>
                </a:solidFill>
                <a:latin typeface="Calibri" panose="020F0502020204030204" pitchFamily="34" charset="0"/>
              </a:rPr>
              <a:t>D10
Dokumentasi Kod Sumber</a:t>
            </a:r>
          </a:p>
        </p:txBody>
      </p:sp>
      <p:sp>
        <p:nvSpPr>
          <p:cNvPr id="23" name="Rectangle: Rounded Corners 22">
            <a:hlinkClick r:id="rId9"/>
            <a:extLst>
              <a:ext uri="{FF2B5EF4-FFF2-40B4-BE49-F238E27FC236}">
                <a16:creationId xmlns:a16="http://schemas.microsoft.com/office/drawing/2014/main" id="{E2BE0AA6-DEBB-42BA-A2FE-EFA42E9FDB9A}"/>
              </a:ext>
            </a:extLst>
          </p:cNvPr>
          <p:cNvSpPr/>
          <p:nvPr/>
        </p:nvSpPr>
        <p:spPr>
          <a:xfrm>
            <a:off x="10490200" y="1816100"/>
            <a:ext cx="558800" cy="2794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WORD</a:t>
            </a:r>
          </a:p>
        </p:txBody>
      </p:sp>
      <p:sp>
        <p:nvSpPr>
          <p:cNvPr id="24" name="Rectangle: Rounded Corners 23">
            <a:hlinkClick r:id="rId10"/>
            <a:extLst>
              <a:ext uri="{FF2B5EF4-FFF2-40B4-BE49-F238E27FC236}">
                <a16:creationId xmlns:a16="http://schemas.microsoft.com/office/drawing/2014/main" id="{00E4F1F9-97E2-4A9F-8AA5-B38CB3BD5578}"/>
              </a:ext>
            </a:extLst>
          </p:cNvPr>
          <p:cNvSpPr/>
          <p:nvPr/>
        </p:nvSpPr>
        <p:spPr>
          <a:xfrm>
            <a:off x="11099800" y="1816100"/>
            <a:ext cx="558800" cy="279400"/>
          </a:xfrm>
          <a:prstGeom prst="roundRect">
            <a:avLst/>
          </a:prstGeom>
          <a:solidFill>
            <a:srgbClr val="5A6879"/>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PDF</a:t>
            </a:r>
          </a:p>
        </p:txBody>
      </p:sp>
      <p:sp>
        <p:nvSpPr>
          <p:cNvPr id="25" name="Rectangle: Rounded Corners 24">
            <a:extLst>
              <a:ext uri="{FF2B5EF4-FFF2-40B4-BE49-F238E27FC236}">
                <a16:creationId xmlns:a16="http://schemas.microsoft.com/office/drawing/2014/main" id="{00877498-B628-4B10-85A9-52973191CA60}"/>
              </a:ext>
            </a:extLst>
          </p:cNvPr>
          <p:cNvSpPr/>
          <p:nvPr/>
        </p:nvSpPr>
        <p:spPr>
          <a:xfrm>
            <a:off x="7366000" y="2286000"/>
            <a:ext cx="4368800" cy="508000"/>
          </a:xfrm>
          <a:prstGeom prst="roundRect">
            <a:avLst/>
          </a:prstGeom>
          <a:solidFill>
            <a:srgbClr val="FFFFFF"/>
          </a:solidFill>
          <a:ln w="12700">
            <a:solidFill>
              <a:srgbClr val="C3CE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6" name="Rectangle 25">
            <a:extLst>
              <a:ext uri="{FF2B5EF4-FFF2-40B4-BE49-F238E27FC236}">
                <a16:creationId xmlns:a16="http://schemas.microsoft.com/office/drawing/2014/main" id="{FF07A291-598F-4E7E-AEFE-9DC17F09426F}"/>
              </a:ext>
            </a:extLst>
          </p:cNvPr>
          <p:cNvSpPr/>
          <p:nvPr/>
        </p:nvSpPr>
        <p:spPr>
          <a:xfrm>
            <a:off x="7366000" y="2286000"/>
            <a:ext cx="76200" cy="508000"/>
          </a:xfrm>
          <a:prstGeom prst="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7" name="TextBox 26">
            <a:extLst>
              <a:ext uri="{FF2B5EF4-FFF2-40B4-BE49-F238E27FC236}">
                <a16:creationId xmlns:a16="http://schemas.microsoft.com/office/drawing/2014/main" id="{80571C55-5B59-4AAC-B28A-2C75FB5DF8E1}"/>
              </a:ext>
            </a:extLst>
          </p:cNvPr>
          <p:cNvSpPr txBox="1"/>
          <p:nvPr/>
        </p:nvSpPr>
        <p:spPr>
          <a:xfrm>
            <a:off x="7518400" y="2324100"/>
            <a:ext cx="2921000" cy="369332"/>
          </a:xfrm>
          <a:prstGeom prst="rect">
            <a:avLst/>
          </a:prstGeom>
          <a:noFill/>
        </p:spPr>
        <p:txBody>
          <a:bodyPr vert="horz" wrap="square" lIns="50800" tIns="25400" rIns="50800" bIns="25400" rtlCol="0">
            <a:noAutofit/>
          </a:bodyPr>
          <a:lstStyle/>
          <a:p>
            <a:r>
              <a:rPr lang="en-MY" sz="1200" b="1">
                <a:solidFill>
                  <a:srgbClr val="0F1620"/>
                </a:solidFill>
                <a:latin typeface="Calibri" panose="020F0502020204030204" pitchFamily="34" charset="0"/>
              </a:rPr>
              <a:t>D11
Laporan Ujian Sistem</a:t>
            </a:r>
          </a:p>
        </p:txBody>
      </p:sp>
      <p:sp>
        <p:nvSpPr>
          <p:cNvPr id="28" name="Rectangle: Rounded Corners 27">
            <a:hlinkClick r:id="rId11"/>
            <a:extLst>
              <a:ext uri="{FF2B5EF4-FFF2-40B4-BE49-F238E27FC236}">
                <a16:creationId xmlns:a16="http://schemas.microsoft.com/office/drawing/2014/main" id="{D337080F-5AB1-4B3F-A4F0-104F69130A66}"/>
              </a:ext>
            </a:extLst>
          </p:cNvPr>
          <p:cNvSpPr/>
          <p:nvPr/>
        </p:nvSpPr>
        <p:spPr>
          <a:xfrm>
            <a:off x="10490200" y="2400300"/>
            <a:ext cx="558800" cy="2794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WORD</a:t>
            </a:r>
          </a:p>
        </p:txBody>
      </p:sp>
      <p:sp>
        <p:nvSpPr>
          <p:cNvPr id="29" name="Rectangle: Rounded Corners 28">
            <a:hlinkClick r:id="rId12"/>
            <a:extLst>
              <a:ext uri="{FF2B5EF4-FFF2-40B4-BE49-F238E27FC236}">
                <a16:creationId xmlns:a16="http://schemas.microsoft.com/office/drawing/2014/main" id="{EB42D3AF-1404-4420-80BD-4A7E3999EBCD}"/>
              </a:ext>
            </a:extLst>
          </p:cNvPr>
          <p:cNvSpPr/>
          <p:nvPr/>
        </p:nvSpPr>
        <p:spPr>
          <a:xfrm>
            <a:off x="11099800" y="2400300"/>
            <a:ext cx="558800" cy="279400"/>
          </a:xfrm>
          <a:prstGeom prst="roundRect">
            <a:avLst/>
          </a:prstGeom>
          <a:solidFill>
            <a:srgbClr val="5A6879"/>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PDF</a:t>
            </a:r>
          </a:p>
        </p:txBody>
      </p:sp>
      <p:sp>
        <p:nvSpPr>
          <p:cNvPr id="30" name="Rectangle: Rounded Corners 29">
            <a:hlinkClick r:id="rId13"/>
            <a:extLst>
              <a:ext uri="{FF2B5EF4-FFF2-40B4-BE49-F238E27FC236}">
                <a16:creationId xmlns:a16="http://schemas.microsoft.com/office/drawing/2014/main" id="{229C4F7E-D6B6-41D4-BA55-7EA5842176ED}"/>
              </a:ext>
            </a:extLst>
          </p:cNvPr>
          <p:cNvSpPr/>
          <p:nvPr/>
        </p:nvSpPr>
        <p:spPr>
          <a:xfrm>
            <a:off x="457200" y="6350000"/>
            <a:ext cx="1905000" cy="3048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sqa.jdn.gov.my portal</a:t>
            </a:r>
          </a:p>
        </p:txBody>
      </p:sp>
      <p:sp>
        <p:nvSpPr>
          <p:cNvPr id="31" name="Rectangle: Rounded Corners 30">
            <a:hlinkClick r:id="rId14"/>
            <a:extLst>
              <a:ext uri="{FF2B5EF4-FFF2-40B4-BE49-F238E27FC236}">
                <a16:creationId xmlns:a16="http://schemas.microsoft.com/office/drawing/2014/main" id="{2051BF17-05CF-4538-8CC0-07477052A894}"/>
              </a:ext>
            </a:extLst>
          </p:cNvPr>
          <p:cNvSpPr/>
          <p:nvPr/>
        </p:nvSpPr>
        <p:spPr>
          <a:xfrm>
            <a:off x="2463800" y="6350000"/>
            <a:ext cx="1905000" cy="3048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All references (repo)</a:t>
            </a:r>
          </a:p>
        </p:txBody>
      </p:sp>
      <p:sp>
        <p:nvSpPr>
          <p:cNvPr id="32" name="Rectangle: Rounded Corners 31">
            <a:hlinkClick r:id="rId15"/>
            <a:extLst>
              <a:ext uri="{FF2B5EF4-FFF2-40B4-BE49-F238E27FC236}">
                <a16:creationId xmlns:a16="http://schemas.microsoft.com/office/drawing/2014/main" id="{140AC938-9130-4E57-A083-8EBB9DE89FF9}"/>
              </a:ext>
            </a:extLst>
          </p:cNvPr>
          <p:cNvSpPr/>
          <p:nvPr/>
        </p:nvSpPr>
        <p:spPr>
          <a:xfrm>
            <a:off x="4470400" y="6350000"/>
            <a:ext cx="1524000" cy="3048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Module hub</a:t>
            </a:r>
          </a:p>
        </p:txBody>
      </p:sp>
      <p:sp>
        <p:nvSpPr>
          <p:cNvPr id="33" name="TextBox 32">
            <a:extLst>
              <a:ext uri="{FF2B5EF4-FFF2-40B4-BE49-F238E27FC236}">
                <a16:creationId xmlns:a16="http://schemas.microsoft.com/office/drawing/2014/main" id="{6ECC65B7-4D1A-4FBC-8965-8B6799361AC8}"/>
              </a:ext>
            </a:extLst>
          </p:cNvPr>
          <p:cNvSpPr txBox="1"/>
          <p:nvPr/>
        </p:nvSpPr>
        <p:spPr>
          <a:xfrm>
            <a:off x="6096000" y="6375400"/>
            <a:ext cx="5715000" cy="369332"/>
          </a:xfrm>
          <a:prstGeom prst="rect">
            <a:avLst/>
          </a:prstGeom>
          <a:noFill/>
        </p:spPr>
        <p:txBody>
          <a:bodyPr vert="horz" wrap="square" lIns="50800" tIns="25400" rIns="50800" bIns="25400" rtlCol="0">
            <a:noAutofit/>
          </a:bodyPr>
          <a:lstStyle/>
          <a:p>
            <a:r>
              <a:rPr lang="en-US" sz="900">
                <a:solidFill>
                  <a:srgbClr val="8A97A8"/>
                </a:solidFill>
                <a:latin typeface="Calibri" panose="020F0502020204030204" pitchFamily="34" charset="0"/>
              </a:rPr>
              <a:t>Note: KRISAv2 Beta renumbers deliverables in its chapters; links follow the published D01 to D18 template files.</a:t>
            </a:r>
            <a:endParaRPr lang="en-MY" sz="900">
              <a:solidFill>
                <a:srgbClr val="8A97A8"/>
              </a:solidFill>
              <a:latin typeface="Calibri" panose="020F0502020204030204" pitchFamily="34" charset="0"/>
            </a:endParaRPr>
          </a:p>
        </p:txBody>
      </p:sp>
    </p:spTree>
    <p:extLst>
      <p:ext uri="{BB962C8B-B14F-4D97-AF65-F5344CB8AC3E}">
        <p14:creationId xmlns:p14="http://schemas.microsoft.com/office/powerpoint/2010/main" val="3568563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2">
    <p:bg>
      <p:bgPr>
        <a:solidFill>
          <a:srgbClr val="0F234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F2340"/>
          </a:solidFill>
          <a:ln/>
        </p:spPr>
      </p:sp>
      <p:sp>
        <p:nvSpPr>
          <p:cNvPr id="3" name="Shape 1"/>
          <p:cNvSpPr/>
          <p:nvPr/>
        </p:nvSpPr>
        <p:spPr>
          <a:xfrm>
            <a:off x="0" y="4114800"/>
            <a:ext cx="12191695" cy="2743200"/>
          </a:xfrm>
          <a:prstGeom prst="rect">
            <a:avLst/>
          </a:prstGeom>
          <a:solidFill>
            <a:srgbClr val="143A2C">
              <a:alpha val="65000"/>
            </a:srgbClr>
          </a:solidFill>
          <a:ln/>
        </p:spPr>
      </p:sp>
      <p:sp>
        <p:nvSpPr>
          <p:cNvPr id="4" name="Text 2"/>
          <p:cNvSpPr/>
          <p:nvPr/>
        </p:nvSpPr>
        <p:spPr>
          <a:xfrm>
            <a:off x="548640" y="384048"/>
            <a:ext cx="10515600" cy="320040"/>
          </a:xfrm>
          <a:prstGeom prst="rect">
            <a:avLst/>
          </a:prstGeom>
          <a:noFill/>
          <a:ln/>
        </p:spPr>
        <p:txBody>
          <a:bodyPr wrap="square" rtlCol="0" anchor="ctr"/>
          <a:lstStyle/>
          <a:p>
            <a:pPr marL="0" indent="0" algn="l">
              <a:buNone/>
            </a:pPr>
            <a:r>
              <a:rPr lang="en-US" sz="1150" b="1">
                <a:solidFill>
                  <a:srgbClr val="7BE0AB"/>
                </a:solidFill>
                <a:latin typeface="Courier New" pitchFamily="34" charset="0"/>
                <a:ea typeface="Courier New" pitchFamily="34" charset="-122"/>
                <a:cs typeface="Courier New" pitchFamily="34" charset="-120"/>
              </a:rPr>
              <a:t>: </a:t>
            </a:r>
            <a:r>
              <a:rPr lang="en-US" sz="1150" b="1" kern="0" spc="200">
                <a:solidFill>
                  <a:srgbClr val="7BE0AB"/>
                </a:solidFill>
                <a:latin typeface="Courier New" pitchFamily="34" charset="0"/>
                <a:ea typeface="Courier New" pitchFamily="34" charset="-122"/>
                <a:cs typeface="Courier New" pitchFamily="34" charset="-120"/>
              </a:rPr>
              <a:t>RINGKASAN </a:t>
            </a:r>
            <a:r>
              <a:rPr lang="en-US" sz="1150" b="1" kern="0" spc="200" dirty="0">
                <a:solidFill>
                  <a:srgbClr val="7BE0AB"/>
                </a:solidFill>
                <a:latin typeface="Courier New" pitchFamily="34" charset="0"/>
                <a:ea typeface="Courier New" pitchFamily="34" charset="-122"/>
                <a:cs typeface="Courier New" pitchFamily="34" charset="-120"/>
              </a:rPr>
              <a:t>/ RECAP</a:t>
            </a:r>
            <a:endParaRPr lang="en-US" sz="1150" dirty="0"/>
          </a:p>
        </p:txBody>
      </p:sp>
      <p:sp>
        <p:nvSpPr>
          <p:cNvPr id="5" name="Text 3"/>
          <p:cNvSpPr/>
          <p:nvPr/>
        </p:nvSpPr>
        <p:spPr>
          <a:xfrm>
            <a:off x="548640" y="777240"/>
            <a:ext cx="10789920" cy="1371600"/>
          </a:xfrm>
          <a:prstGeom prst="rect">
            <a:avLst/>
          </a:prstGeom>
          <a:noFill/>
          <a:ln/>
        </p:spPr>
        <p:txBody>
          <a:bodyPr wrap="square" rtlCol="0" anchor="ctr"/>
          <a:lstStyle/>
          <a:p>
            <a:pPr marL="0" indent="0">
              <a:lnSpc>
                <a:spcPct val="115000"/>
              </a:lnSpc>
              <a:buNone/>
            </a:pPr>
            <a:r>
              <a:rPr lang="en-US" sz="3000" b="1" dirty="0">
                <a:solidFill>
                  <a:srgbClr val="FFFFFF"/>
                </a:solidFill>
                <a:latin typeface="Cambria" pitchFamily="34" charset="0"/>
                <a:ea typeface="Cambria" pitchFamily="34" charset="-122"/>
                <a:cs typeface="Cambria" pitchFamily="34" charset="-120"/>
              </a:rPr>
              <a:t>Anda kini tahu </a:t>
            </a:r>
            <a:r>
              <a:rPr lang="en-US" sz="3000" b="1" i="1" dirty="0">
                <a:solidFill>
                  <a:srgbClr val="FFFFFF"/>
                </a:solidFill>
                <a:latin typeface="Cambria" pitchFamily="34" charset="0"/>
                <a:ea typeface="Cambria" pitchFamily="34" charset="-122"/>
                <a:cs typeface="Cambria" pitchFamily="34" charset="-120"/>
              </a:rPr>
              <a:t>apa</a:t>
            </a:r>
            <a:r>
              <a:rPr lang="en-US" sz="3000" b="1" dirty="0">
                <a:solidFill>
                  <a:srgbClr val="FFFFFF"/>
                </a:solidFill>
                <a:latin typeface="Cambria" pitchFamily="34" charset="0"/>
                <a:ea typeface="Cambria" pitchFamily="34" charset="-122"/>
                <a:cs typeface="Cambria" pitchFamily="34" charset="-120"/>
              </a:rPr>
              <a:t> yang rosak.</a:t>
            </a:r>
            <a:r>
              <a:rPr lang="en-US" sz="1900" b="1" i="1" dirty="0">
                <a:solidFill>
                  <a:srgbClr val="AEBFD4"/>
                </a:solidFill>
                <a:latin typeface="Cambria" pitchFamily="34" charset="0"/>
                <a:ea typeface="Cambria" pitchFamily="34" charset="-122"/>
                <a:cs typeface="Cambria" pitchFamily="34" charset="-120"/>
              </a:rPr>
              <a:t>Seterusnya: uruskannya. / Next: govern it.</a:t>
            </a:r>
            <a:endParaRPr lang="en-US" sz="3000" dirty="0"/>
          </a:p>
        </p:txBody>
      </p:sp>
      <p:sp>
        <p:nvSpPr>
          <p:cNvPr id="6" name="Shape 4"/>
          <p:cNvSpPr/>
          <p:nvPr/>
        </p:nvSpPr>
        <p:spPr>
          <a:xfrm>
            <a:off x="594360" y="2404872"/>
            <a:ext cx="128016" cy="128016"/>
          </a:xfrm>
          <a:prstGeom prst="rect">
            <a:avLst/>
          </a:prstGeom>
          <a:solidFill>
            <a:srgbClr val="7BE0AB"/>
          </a:solidFill>
          <a:ln/>
        </p:spPr>
      </p:sp>
      <p:sp>
        <p:nvSpPr>
          <p:cNvPr id="7" name="Text 5"/>
          <p:cNvSpPr/>
          <p:nvPr/>
        </p:nvSpPr>
        <p:spPr>
          <a:xfrm>
            <a:off x="914400" y="2286000"/>
            <a:ext cx="9875520" cy="685800"/>
          </a:xfrm>
          <a:prstGeom prst="rect">
            <a:avLst/>
          </a:prstGeom>
          <a:noFill/>
          <a:ln/>
        </p:spPr>
        <p:txBody>
          <a:bodyPr wrap="square" rtlCol="0" anchor="ctr"/>
          <a:lstStyle/>
          <a:p>
            <a:pPr marL="0" indent="0">
              <a:lnSpc>
                <a:spcPct val="115000"/>
              </a:lnSpc>
              <a:buNone/>
            </a:pPr>
            <a:r>
              <a:rPr lang="en-US" sz="1250" dirty="0">
                <a:solidFill>
                  <a:srgbClr val="E4ECF5"/>
                </a:solidFill>
                <a:latin typeface="Calibri" pitchFamily="34" charset="0"/>
                <a:ea typeface="Calibri" pitchFamily="34" charset="-122"/>
                <a:cs typeface="Calibri" pitchFamily="34" charset="-120"/>
              </a:rPr>
              <a:t>Empat lensa ujian fungsian: Smoke, Sanity, Regression, Exploratory.</a:t>
            </a:r>
            <a:endParaRPr lang="en-US" sz="1250" dirty="0"/>
          </a:p>
          <a:p>
            <a:pPr marL="0" indent="0">
              <a:lnSpc>
                <a:spcPct val="115000"/>
              </a:lnSpc>
              <a:buNone/>
            </a:pPr>
            <a:r>
              <a:rPr lang="en-US" sz="1250" dirty="0">
                <a:solidFill>
                  <a:srgbClr val="E4ECF5"/>
                </a:solidFill>
                <a:latin typeface="Calibri" pitchFamily="34" charset="0"/>
                <a:ea typeface="Calibri" pitchFamily="34" charset="-122"/>
                <a:cs typeface="Calibri" pitchFamily="34" charset="-120"/>
              </a:rPr>
              <a:t>Four functional test lenses.</a:t>
            </a:r>
            <a:endParaRPr lang="en-US" sz="1250" dirty="0"/>
          </a:p>
        </p:txBody>
      </p:sp>
      <p:sp>
        <p:nvSpPr>
          <p:cNvPr id="8" name="Shape 6"/>
          <p:cNvSpPr/>
          <p:nvPr/>
        </p:nvSpPr>
        <p:spPr>
          <a:xfrm>
            <a:off x="594360" y="3118104"/>
            <a:ext cx="128016" cy="128016"/>
          </a:xfrm>
          <a:prstGeom prst="rect">
            <a:avLst/>
          </a:prstGeom>
          <a:solidFill>
            <a:srgbClr val="7BE0AB"/>
          </a:solidFill>
          <a:ln/>
        </p:spPr>
      </p:sp>
      <p:sp>
        <p:nvSpPr>
          <p:cNvPr id="9" name="Text 7"/>
          <p:cNvSpPr/>
          <p:nvPr/>
        </p:nvSpPr>
        <p:spPr>
          <a:xfrm>
            <a:off x="914400" y="2999232"/>
            <a:ext cx="9875520" cy="685800"/>
          </a:xfrm>
          <a:prstGeom prst="rect">
            <a:avLst/>
          </a:prstGeom>
          <a:noFill/>
          <a:ln/>
        </p:spPr>
        <p:txBody>
          <a:bodyPr wrap="square" rtlCol="0" anchor="ctr"/>
          <a:lstStyle/>
          <a:p>
            <a:pPr marL="0" indent="0">
              <a:lnSpc>
                <a:spcPct val="115000"/>
              </a:lnSpc>
              <a:buNone/>
            </a:pPr>
            <a:r>
              <a:rPr lang="en-US" sz="1250" dirty="0">
                <a:solidFill>
                  <a:srgbClr val="E4ECF5"/>
                </a:solidFill>
                <a:latin typeface="Calibri" pitchFamily="34" charset="0"/>
                <a:ea typeface="Calibri" pitchFamily="34" charset="-122"/>
                <a:cs typeface="Calibri" pitchFamily="34" charset="-120"/>
              </a:rPr>
              <a:t>Bukan fungsian membuktikan sistem pantas, selamat &amp; boleh dicapai semua.</a:t>
            </a:r>
            <a:endParaRPr lang="en-US" sz="1250" dirty="0"/>
          </a:p>
          <a:p>
            <a:pPr marL="0" indent="0">
              <a:lnSpc>
                <a:spcPct val="115000"/>
              </a:lnSpc>
              <a:buNone/>
            </a:pPr>
            <a:r>
              <a:rPr lang="en-US" sz="1250" dirty="0">
                <a:solidFill>
                  <a:srgbClr val="E4ECF5"/>
                </a:solidFill>
                <a:latin typeface="Calibri" pitchFamily="34" charset="0"/>
                <a:ea typeface="Calibri" pitchFamily="34" charset="-122"/>
                <a:cs typeface="Calibri" pitchFamily="34" charset="-120"/>
              </a:rPr>
              <a:t>Non-functional testing proves speed, safety &amp; accessibility.</a:t>
            </a:r>
            <a:endParaRPr lang="en-US" sz="1250" dirty="0"/>
          </a:p>
        </p:txBody>
      </p:sp>
      <p:sp>
        <p:nvSpPr>
          <p:cNvPr id="10" name="Shape 8"/>
          <p:cNvSpPr/>
          <p:nvPr/>
        </p:nvSpPr>
        <p:spPr>
          <a:xfrm>
            <a:off x="594360" y="3831336"/>
            <a:ext cx="128016" cy="128016"/>
          </a:xfrm>
          <a:prstGeom prst="rect">
            <a:avLst/>
          </a:prstGeom>
          <a:solidFill>
            <a:srgbClr val="7BE0AB"/>
          </a:solidFill>
          <a:ln/>
        </p:spPr>
      </p:sp>
      <p:sp>
        <p:nvSpPr>
          <p:cNvPr id="11" name="Text 9"/>
          <p:cNvSpPr/>
          <p:nvPr/>
        </p:nvSpPr>
        <p:spPr>
          <a:xfrm>
            <a:off x="914400" y="3712464"/>
            <a:ext cx="9875520" cy="685800"/>
          </a:xfrm>
          <a:prstGeom prst="rect">
            <a:avLst/>
          </a:prstGeom>
          <a:noFill/>
          <a:ln/>
        </p:spPr>
        <p:txBody>
          <a:bodyPr wrap="square" rtlCol="0" anchor="ctr"/>
          <a:lstStyle/>
          <a:p>
            <a:pPr marL="0" indent="0">
              <a:lnSpc>
                <a:spcPct val="115000"/>
              </a:lnSpc>
              <a:buNone/>
            </a:pPr>
            <a:r>
              <a:rPr lang="en-US" sz="1250" dirty="0">
                <a:solidFill>
                  <a:srgbClr val="E4ECF5"/>
                </a:solidFill>
                <a:latin typeface="Calibri" pitchFamily="34" charset="0"/>
                <a:ea typeface="Calibri" pitchFamily="34" charset="-122"/>
                <a:cs typeface="Calibri" pitchFamily="34" charset="-120"/>
              </a:rPr>
              <a:t>Piramid Automasi: banyak Unit, sederhana API, sedikit UI.</a:t>
            </a:r>
            <a:endParaRPr lang="en-US" sz="1250" dirty="0"/>
          </a:p>
          <a:p>
            <a:pPr marL="0" indent="0">
              <a:lnSpc>
                <a:spcPct val="115000"/>
              </a:lnSpc>
              <a:buNone/>
            </a:pPr>
            <a:r>
              <a:rPr lang="en-US" sz="1250" dirty="0">
                <a:solidFill>
                  <a:srgbClr val="E4ECF5"/>
                </a:solidFill>
                <a:latin typeface="Calibri" pitchFamily="34" charset="0"/>
                <a:ea typeface="Calibri" pitchFamily="34" charset="-122"/>
                <a:cs typeface="Calibri" pitchFamily="34" charset="-120"/>
              </a:rPr>
              <a:t>Automation Pyramid: lots of Unit, moderate API, few UI.</a:t>
            </a:r>
            <a:endParaRPr lang="en-US" sz="1250" dirty="0"/>
          </a:p>
        </p:txBody>
      </p:sp>
      <p:sp>
        <p:nvSpPr>
          <p:cNvPr id="12" name="Shape 10"/>
          <p:cNvSpPr/>
          <p:nvPr/>
        </p:nvSpPr>
        <p:spPr>
          <a:xfrm>
            <a:off x="594360" y="4544568"/>
            <a:ext cx="128016" cy="128016"/>
          </a:xfrm>
          <a:prstGeom prst="rect">
            <a:avLst/>
          </a:prstGeom>
          <a:solidFill>
            <a:srgbClr val="7BE0AB"/>
          </a:solidFill>
          <a:ln/>
        </p:spPr>
      </p:sp>
      <p:sp>
        <p:nvSpPr>
          <p:cNvPr id="13" name="Text 11"/>
          <p:cNvSpPr/>
          <p:nvPr/>
        </p:nvSpPr>
        <p:spPr>
          <a:xfrm>
            <a:off x="914400" y="4425696"/>
            <a:ext cx="9875520" cy="685800"/>
          </a:xfrm>
          <a:prstGeom prst="rect">
            <a:avLst/>
          </a:prstGeom>
          <a:noFill/>
          <a:ln/>
        </p:spPr>
        <p:txBody>
          <a:bodyPr wrap="square" rtlCol="0" anchor="ctr"/>
          <a:lstStyle/>
          <a:p>
            <a:pPr marL="0" indent="0">
              <a:lnSpc>
                <a:spcPct val="115000"/>
              </a:lnSpc>
              <a:buNone/>
            </a:pPr>
            <a:r>
              <a:rPr lang="en-US" sz="1250" dirty="0">
                <a:solidFill>
                  <a:srgbClr val="E4ECF5"/>
                </a:solidFill>
                <a:latin typeface="Calibri" pitchFamily="34" charset="0"/>
                <a:ea typeface="Calibri" pitchFamily="34" charset="-122"/>
                <a:cs typeface="Calibri" pitchFamily="34" charset="-120"/>
              </a:rPr>
              <a:t>Dua hasil kerja sebenar: koleksi Postman + 1 skrip UI yang lulus.</a:t>
            </a:r>
            <a:endParaRPr lang="en-US" sz="1250" dirty="0"/>
          </a:p>
          <a:p>
            <a:pPr marL="0" indent="0">
              <a:lnSpc>
                <a:spcPct val="115000"/>
              </a:lnSpc>
              <a:buNone/>
            </a:pPr>
            <a:r>
              <a:rPr lang="en-US" sz="1250" dirty="0">
                <a:solidFill>
                  <a:srgbClr val="E4ECF5"/>
                </a:solidFill>
                <a:latin typeface="Calibri" pitchFamily="34" charset="0"/>
                <a:ea typeface="Calibri" pitchFamily="34" charset="-122"/>
                <a:cs typeface="Calibri" pitchFamily="34" charset="-120"/>
              </a:rPr>
              <a:t>Two real deliverables: Postman collection + 1 passing UI script.</a:t>
            </a:r>
            <a:endParaRPr lang="en-US" sz="1250" dirty="0"/>
          </a:p>
        </p:txBody>
      </p:sp>
      <p:sp>
        <p:nvSpPr>
          <p:cNvPr id="14" name="Shape 12"/>
          <p:cNvSpPr/>
          <p:nvPr/>
        </p:nvSpPr>
        <p:spPr>
          <a:xfrm>
            <a:off x="548640" y="5349240"/>
            <a:ext cx="11064240" cy="960120"/>
          </a:xfrm>
          <a:prstGeom prst="roundRect">
            <a:avLst>
              <a:gd name="adj" fmla="val 8571"/>
            </a:avLst>
          </a:prstGeom>
          <a:solidFill>
            <a:srgbClr val="26805A">
              <a:alpha val="22000"/>
            </a:srgbClr>
          </a:solidFill>
          <a:ln w="12700">
            <a:solidFill>
              <a:srgbClr val="7BE0AB"/>
            </a:solidFill>
            <a:prstDash val="solid"/>
          </a:ln>
        </p:spPr>
      </p:sp>
      <p:sp>
        <p:nvSpPr>
          <p:cNvPr id="15" name="Text 13"/>
          <p:cNvSpPr/>
          <p:nvPr/>
        </p:nvSpPr>
        <p:spPr>
          <a:xfrm>
            <a:off x="777240" y="5468112"/>
            <a:ext cx="10607040" cy="292608"/>
          </a:xfrm>
          <a:prstGeom prst="rect">
            <a:avLst/>
          </a:prstGeom>
          <a:noFill/>
          <a:ln/>
        </p:spPr>
        <p:txBody>
          <a:bodyPr wrap="square" rtlCol="0" anchor="ctr"/>
          <a:lstStyle/>
          <a:p>
            <a:pPr marL="0" indent="0">
              <a:buNone/>
            </a:pPr>
            <a:r>
              <a:rPr lang="en-US" sz="1000" b="1" kern="0" spc="100" dirty="0">
                <a:solidFill>
                  <a:srgbClr val="7BE0AB"/>
                </a:solidFill>
                <a:latin typeface="Courier New" pitchFamily="34" charset="0"/>
                <a:ea typeface="Courier New" pitchFamily="34" charset="-122"/>
                <a:cs typeface="Courier New" pitchFamily="34" charset="-120"/>
              </a:rPr>
              <a:t>SETERUSNYA / NEXT UP</a:t>
            </a:r>
            <a:endParaRPr lang="en-US" sz="1000" dirty="0"/>
          </a:p>
        </p:txBody>
      </p:sp>
      <p:sp>
        <p:nvSpPr>
          <p:cNvPr id="16" name="Text 14"/>
          <p:cNvSpPr/>
          <p:nvPr/>
        </p:nvSpPr>
        <p:spPr>
          <a:xfrm>
            <a:off x="777240" y="5742432"/>
            <a:ext cx="10607040" cy="548640"/>
          </a:xfrm>
          <a:prstGeom prst="rect">
            <a:avLst/>
          </a:prstGeom>
          <a:noFill/>
          <a:ln/>
        </p:spPr>
        <p:txBody>
          <a:bodyPr wrap="square" rtlCol="0" anchor="ctr"/>
          <a:lstStyle/>
          <a:p>
            <a:pPr marL="0" indent="0">
              <a:lnSpc>
                <a:spcPct val="120000"/>
              </a:lnSpc>
              <a:buNone/>
            </a:pPr>
            <a:r>
              <a:rPr lang="en-US" sz="1100">
                <a:solidFill>
                  <a:srgbClr val="DFF5E8"/>
                </a:solidFill>
                <a:latin typeface="Calibri" pitchFamily="34" charset="0"/>
                <a:ea typeface="Calibri" pitchFamily="34" charset="-122"/>
                <a:cs typeface="Calibri" pitchFamily="34" charset="-120"/>
              </a:rPr>
              <a:t>Modul 6, Pengurusan </a:t>
            </a:r>
            <a:r>
              <a:rPr lang="en-US" sz="1100" dirty="0">
                <a:solidFill>
                  <a:srgbClr val="DFF5E8"/>
                </a:solidFill>
                <a:latin typeface="Calibri" pitchFamily="34" charset="0"/>
                <a:ea typeface="Calibri" pitchFamily="34" charset="-122"/>
                <a:cs typeface="Calibri" pitchFamily="34" charset="-120"/>
              </a:rPr>
              <a:t>Pepijat &amp; Metrik Kualiti. Bawa apa yang anda temui pagi ini; kita akan log, triage &amp; ukur ia.</a:t>
            </a:r>
            <a:endParaRPr lang="en-US" sz="1100" dirty="0"/>
          </a:p>
          <a:p>
            <a:pPr marL="0" indent="0">
              <a:lnSpc>
                <a:spcPct val="120000"/>
              </a:lnSpc>
              <a:buNone/>
            </a:pPr>
            <a:r>
              <a:rPr lang="en-US" sz="1100">
                <a:solidFill>
                  <a:srgbClr val="DFF5E8"/>
                </a:solidFill>
                <a:latin typeface="Calibri" pitchFamily="34" charset="0"/>
                <a:ea typeface="Calibri" pitchFamily="34" charset="-122"/>
                <a:cs typeface="Calibri" pitchFamily="34" charset="-120"/>
              </a:rPr>
              <a:t>Module 6, Bug </a:t>
            </a:r>
            <a:r>
              <a:rPr lang="en-US" sz="1100" dirty="0">
                <a:solidFill>
                  <a:srgbClr val="DFF5E8"/>
                </a:solidFill>
                <a:latin typeface="Calibri" pitchFamily="34" charset="0"/>
                <a:ea typeface="Calibri" pitchFamily="34" charset="-122"/>
                <a:cs typeface="Calibri" pitchFamily="34" charset="-120"/>
              </a:rPr>
              <a:t>Management &amp; Quality Metrics. Bring what you found; we'll log, triage &amp; measure it.</a:t>
            </a:r>
            <a:endParaRPr lang="en-US" sz="1100" dirty="0"/>
          </a:p>
        </p:txBody>
      </p:sp>
      <p:sp>
        <p:nvSpPr>
          <p:cNvPr id="17" name="Text 15"/>
          <p:cNvSpPr/>
          <p:nvPr/>
        </p:nvSpPr>
        <p:spPr>
          <a:xfrm>
            <a:off x="548640" y="6355080"/>
            <a:ext cx="8229600" cy="274320"/>
          </a:xfrm>
          <a:prstGeom prst="rect">
            <a:avLst/>
          </a:prstGeom>
          <a:noFill/>
          <a:ln/>
        </p:spPr>
        <p:txBody>
          <a:bodyPr wrap="square" rtlCol="0" anchor="ctr"/>
          <a:lstStyle/>
          <a:p>
            <a:pPr marL="0" indent="0">
              <a:buNone/>
            </a:pPr>
            <a:r>
              <a:rPr lang="en-US" sz="900" dirty="0">
                <a:solidFill>
                  <a:srgbClr val="7E93AC"/>
                </a:solidFill>
                <a:latin typeface="Courier New" pitchFamily="34" charset="0"/>
                <a:ea typeface="Courier New" pitchFamily="34" charset="-122"/>
                <a:cs typeface="Courier New" pitchFamily="34" charset="-120"/>
              </a:rPr>
              <a:t>SQA · BENGKEL AMALI 2 HARI · MODUL 5</a:t>
            </a:r>
            <a:endParaRPr lang="en-US" sz="900" dirty="0"/>
          </a:p>
        </p:txBody>
      </p:sp>
      <p:sp>
        <p:nvSpPr>
          <p:cNvPr id="18" name="Text 16"/>
          <p:cNvSpPr/>
          <p:nvPr/>
        </p:nvSpPr>
        <p:spPr>
          <a:xfrm>
            <a:off x="10362895" y="6355080"/>
            <a:ext cx="1463040" cy="320040"/>
          </a:xfrm>
          <a:prstGeom prst="rect">
            <a:avLst/>
          </a:prstGeom>
          <a:noFill/>
          <a:ln/>
        </p:spPr>
        <p:txBody>
          <a:bodyPr wrap="square" rtlCol="0" anchor="ctr"/>
          <a:lstStyle/>
          <a:p>
            <a:pPr marL="0" indent="0" algn="r">
              <a:buNone/>
            </a:pPr>
            <a:r>
              <a:rPr lang="en-US" sz="1000" dirty="0">
                <a:solidFill>
                  <a:srgbClr val="C7D6E8"/>
                </a:solidFill>
                <a:latin typeface="Courier New" pitchFamily="34" charset="0"/>
                <a:ea typeface="Courier New" pitchFamily="34" charset="-122"/>
                <a:cs typeface="Courier New" pitchFamily="34" charset="-120"/>
              </a:rPr>
              <a:t>12 / 12</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F1620"/>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F6E028-6B7F-4629-B615-AB6C138288CA}"/>
              </a:ext>
            </a:extLst>
          </p:cNvPr>
          <p:cNvSpPr/>
          <p:nvPr/>
        </p:nvSpPr>
        <p:spPr>
          <a:xfrm>
            <a:off x="0" y="0"/>
            <a:ext cx="152400" cy="6858000"/>
          </a:xfrm>
          <a:prstGeom prst="rect">
            <a:avLst/>
          </a:prstGeom>
          <a:solidFill>
            <a:srgbClr val="9B4D7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TextBox 2">
            <a:extLst>
              <a:ext uri="{FF2B5EF4-FFF2-40B4-BE49-F238E27FC236}">
                <a16:creationId xmlns:a16="http://schemas.microsoft.com/office/drawing/2014/main" id="{6593B2C6-4685-4525-893B-213C2D990537}"/>
              </a:ext>
            </a:extLst>
          </p:cNvPr>
          <p:cNvSpPr txBox="1"/>
          <p:nvPr/>
        </p:nvSpPr>
        <p:spPr>
          <a:xfrm>
            <a:off x="762000" y="889000"/>
            <a:ext cx="10668000" cy="369332"/>
          </a:xfrm>
          <a:prstGeom prst="rect">
            <a:avLst/>
          </a:prstGeom>
          <a:noFill/>
        </p:spPr>
        <p:txBody>
          <a:bodyPr vert="horz" wrap="square" lIns="50800" tIns="25400" rIns="50800" bIns="25400" rtlCol="0">
            <a:noAutofit/>
          </a:bodyPr>
          <a:lstStyle/>
          <a:p>
            <a:r>
              <a:rPr lang="sv-SE" sz="1300" b="1">
                <a:solidFill>
                  <a:srgbClr val="C98FB0"/>
                </a:solidFill>
                <a:latin typeface="Calibri" panose="020F0502020204030204" pitchFamily="34" charset="0"/>
              </a:rPr>
              <a:t>M05 · W05 · 15 MINUTES · Hari 2, 10:10 hingga 10:25</a:t>
            </a:r>
            <a:endParaRPr lang="en-MY" sz="1300" b="1">
              <a:solidFill>
                <a:srgbClr val="C98FB0"/>
              </a:solidFill>
              <a:latin typeface="Calibri" panose="020F0502020204030204" pitchFamily="34" charset="0"/>
            </a:endParaRPr>
          </a:p>
        </p:txBody>
      </p:sp>
      <p:sp>
        <p:nvSpPr>
          <p:cNvPr id="4" name="TextBox 3">
            <a:extLst>
              <a:ext uri="{FF2B5EF4-FFF2-40B4-BE49-F238E27FC236}">
                <a16:creationId xmlns:a16="http://schemas.microsoft.com/office/drawing/2014/main" id="{BED7E40E-C4F4-4953-887E-12F805AD0483}"/>
              </a:ext>
            </a:extLst>
          </p:cNvPr>
          <p:cNvSpPr txBox="1"/>
          <p:nvPr/>
        </p:nvSpPr>
        <p:spPr>
          <a:xfrm>
            <a:off x="762000" y="1270000"/>
            <a:ext cx="10668000" cy="369332"/>
          </a:xfrm>
          <a:prstGeom prst="rect">
            <a:avLst/>
          </a:prstGeom>
          <a:noFill/>
        </p:spPr>
        <p:txBody>
          <a:bodyPr vert="horz" wrap="square" lIns="50800" tIns="25400" rIns="50800" bIns="25400" rtlCol="0">
            <a:noAutofit/>
          </a:bodyPr>
          <a:lstStyle/>
          <a:p>
            <a:r>
              <a:rPr lang="en-MY" sz="4000" b="1">
                <a:solidFill>
                  <a:srgbClr val="FFFFFF"/>
                </a:solidFill>
                <a:latin typeface="Calibri" panose="020F0502020204030204" pitchFamily="34" charset="0"/>
              </a:rPr>
              <a:t>Hands-On SQA-AI Assistant Workshop</a:t>
            </a:r>
          </a:p>
        </p:txBody>
      </p:sp>
      <p:sp>
        <p:nvSpPr>
          <p:cNvPr id="5" name="TextBox 4">
            <a:extLst>
              <a:ext uri="{FF2B5EF4-FFF2-40B4-BE49-F238E27FC236}">
                <a16:creationId xmlns:a16="http://schemas.microsoft.com/office/drawing/2014/main" id="{C6B36441-CC62-4AF3-A0F0-20B5FC5D86DA}"/>
              </a:ext>
            </a:extLst>
          </p:cNvPr>
          <p:cNvSpPr txBox="1"/>
          <p:nvPr/>
        </p:nvSpPr>
        <p:spPr>
          <a:xfrm>
            <a:off x="762000" y="2095500"/>
            <a:ext cx="10668000" cy="369332"/>
          </a:xfrm>
          <a:prstGeom prst="rect">
            <a:avLst/>
          </a:prstGeom>
          <a:noFill/>
        </p:spPr>
        <p:txBody>
          <a:bodyPr vert="horz" wrap="square" lIns="50800" tIns="25400" rIns="50800" bIns="25400" rtlCol="0">
            <a:noAutofit/>
          </a:bodyPr>
          <a:lstStyle/>
          <a:p>
            <a:r>
              <a:rPr lang="en-US" sz="2600">
                <a:solidFill>
                  <a:srgbClr val="E9F0FA"/>
                </a:solidFill>
                <a:latin typeface="Calibri" panose="020F0502020204030204" pitchFamily="34" charset="0"/>
              </a:rPr>
              <a:t>AI-generated UI and API tests that find a real bug</a:t>
            </a:r>
            <a:endParaRPr lang="en-MY" sz="2600">
              <a:solidFill>
                <a:srgbClr val="E9F0FA"/>
              </a:solidFill>
              <a:latin typeface="Calibri" panose="020F0502020204030204" pitchFamily="34" charset="0"/>
            </a:endParaRPr>
          </a:p>
        </p:txBody>
      </p:sp>
      <p:sp>
        <p:nvSpPr>
          <p:cNvPr id="6" name="TextBox 5">
            <a:extLst>
              <a:ext uri="{FF2B5EF4-FFF2-40B4-BE49-F238E27FC236}">
                <a16:creationId xmlns:a16="http://schemas.microsoft.com/office/drawing/2014/main" id="{4D971FCA-CF9C-4BFE-8CDB-630544BC8C48}"/>
              </a:ext>
            </a:extLst>
          </p:cNvPr>
          <p:cNvSpPr txBox="1"/>
          <p:nvPr/>
        </p:nvSpPr>
        <p:spPr>
          <a:xfrm>
            <a:off x="762000" y="2730500"/>
            <a:ext cx="9906000" cy="369332"/>
          </a:xfrm>
          <a:prstGeom prst="rect">
            <a:avLst/>
          </a:prstGeom>
          <a:noFill/>
        </p:spPr>
        <p:txBody>
          <a:bodyPr vert="horz" wrap="square" lIns="50800" tIns="25400" rIns="50800" bIns="25400" rtlCol="0">
            <a:noAutofit/>
          </a:bodyPr>
          <a:lstStyle/>
          <a:p>
            <a:r>
              <a:rPr lang="en-MY" sz="1600">
                <a:solidFill>
                  <a:srgbClr val="C3CEDC"/>
                </a:solidFill>
                <a:latin typeface="Calibri" panose="020F0502020204030204" pitchFamily="34" charset="0"/>
              </a:rPr>
              <a:t>Ask the AI for a Playwright test for the quantity boundary, save and run it against ShopFast, read the failure, then generate API tests from the OpenAPI contract.
Minta AI menjana ujian Playwright untuk sempadan kuantiti, simpan dan jalankan pada ShopFast, baca kegagalan, kemudian jana ujian API daripada kontrak OpenAPI.</a:t>
            </a:r>
          </a:p>
        </p:txBody>
      </p:sp>
      <p:sp>
        <p:nvSpPr>
          <p:cNvPr id="7" name="TextBox 6">
            <a:extLst>
              <a:ext uri="{FF2B5EF4-FFF2-40B4-BE49-F238E27FC236}">
                <a16:creationId xmlns:a16="http://schemas.microsoft.com/office/drawing/2014/main" id="{A14C334F-4C93-4A5B-8C69-3F9E1B76A9E0}"/>
              </a:ext>
            </a:extLst>
          </p:cNvPr>
          <p:cNvSpPr txBox="1"/>
          <p:nvPr/>
        </p:nvSpPr>
        <p:spPr>
          <a:xfrm>
            <a:off x="762000" y="4191000"/>
            <a:ext cx="10668000" cy="369332"/>
          </a:xfrm>
          <a:prstGeom prst="rect">
            <a:avLst/>
          </a:prstGeom>
          <a:noFill/>
        </p:spPr>
        <p:txBody>
          <a:bodyPr vert="horz" wrap="square" lIns="50800" tIns="25400" rIns="50800" bIns="25400" rtlCol="0">
            <a:noAutofit/>
          </a:bodyPr>
          <a:lstStyle/>
          <a:p>
            <a:r>
              <a:rPr lang="en-MY" sz="1100" b="1">
                <a:solidFill>
                  <a:srgbClr val="8A97A8"/>
                </a:solidFill>
                <a:latin typeface="Calibri" panose="020F0502020204030204" pitchFamily="34" charset="0"/>
              </a:rPr>
              <a:t>TOOL</a:t>
            </a:r>
          </a:p>
        </p:txBody>
      </p:sp>
      <p:sp>
        <p:nvSpPr>
          <p:cNvPr id="8" name="TextBox 7">
            <a:extLst>
              <a:ext uri="{FF2B5EF4-FFF2-40B4-BE49-F238E27FC236}">
                <a16:creationId xmlns:a16="http://schemas.microsoft.com/office/drawing/2014/main" id="{C6262945-ACFC-47F5-A551-AD352320D476}"/>
              </a:ext>
            </a:extLst>
          </p:cNvPr>
          <p:cNvSpPr txBox="1"/>
          <p:nvPr/>
        </p:nvSpPr>
        <p:spPr>
          <a:xfrm>
            <a:off x="762000" y="4419600"/>
            <a:ext cx="10668000" cy="369332"/>
          </a:xfrm>
          <a:prstGeom prst="rect">
            <a:avLst/>
          </a:prstGeom>
          <a:noFill/>
        </p:spPr>
        <p:txBody>
          <a:bodyPr vert="horz" wrap="square" lIns="50800" tIns="25400" rIns="50800" bIns="25400" rtlCol="0">
            <a:noAutofit/>
          </a:bodyPr>
          <a:lstStyle/>
          <a:p>
            <a:r>
              <a:rPr lang="en-US" sz="1400">
                <a:solidFill>
                  <a:srgbClr val="FFFFFF"/>
                </a:solidFill>
                <a:latin typeface="Calibri" panose="020F0502020204030204" pitchFamily="34" charset="0"/>
              </a:rPr>
              <a:t>opencode 1.18 in the lab folder  ·  model: Big Pickle via OpenCode Zen (free, no API key)  ·  synthetic ShopFast data only</a:t>
            </a:r>
            <a:endParaRPr lang="en-MY" sz="1400">
              <a:solidFill>
                <a:srgbClr val="FFFFFF"/>
              </a:solidFill>
              <a:latin typeface="Calibri" panose="020F0502020204030204" pitchFamily="34" charset="0"/>
            </a:endParaRPr>
          </a:p>
        </p:txBody>
      </p:sp>
      <p:sp>
        <p:nvSpPr>
          <p:cNvPr id="9" name="Rectangle: Rounded Corners 8">
            <a:hlinkClick r:id="rId3"/>
            <a:extLst>
              <a:ext uri="{FF2B5EF4-FFF2-40B4-BE49-F238E27FC236}">
                <a16:creationId xmlns:a16="http://schemas.microsoft.com/office/drawing/2014/main" id="{A2DD632A-6A1C-4266-AAE5-3CE41026A044}"/>
              </a:ext>
            </a:extLst>
          </p:cNvPr>
          <p:cNvSpPr/>
          <p:nvPr/>
        </p:nvSpPr>
        <p:spPr>
          <a:xfrm>
            <a:off x="762000" y="5080000"/>
            <a:ext cx="2794000" cy="381000"/>
          </a:xfrm>
          <a:prstGeom prst="roundRect">
            <a:avLst/>
          </a:prstGeom>
          <a:solidFill>
            <a:srgbClr val="9B4D7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200" b="1">
                <a:solidFill>
                  <a:srgbClr val="FFFFFF"/>
                </a:solidFill>
                <a:latin typeface="Calibri" panose="020F0502020204030204" pitchFamily="34" charset="0"/>
              </a:rPr>
              <a:t>Step-by-step guide (web)</a:t>
            </a:r>
          </a:p>
        </p:txBody>
      </p:sp>
      <p:sp>
        <p:nvSpPr>
          <p:cNvPr id="10" name="Rectangle: Rounded Corners 9">
            <a:hlinkClick r:id="rId4"/>
            <a:extLst>
              <a:ext uri="{FF2B5EF4-FFF2-40B4-BE49-F238E27FC236}">
                <a16:creationId xmlns:a16="http://schemas.microsoft.com/office/drawing/2014/main" id="{B9A53193-602C-44FC-8D83-AAEA088C1697}"/>
              </a:ext>
            </a:extLst>
          </p:cNvPr>
          <p:cNvSpPr/>
          <p:nvPr/>
        </p:nvSpPr>
        <p:spPr>
          <a:xfrm>
            <a:off x="3683000" y="5080000"/>
            <a:ext cx="2540000" cy="3810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200" b="1">
                <a:solidFill>
                  <a:srgbClr val="FFFFFF"/>
                </a:solidFill>
                <a:latin typeface="Calibri" panose="020F0502020204030204" pitchFamily="34" charset="0"/>
              </a:rPr>
              <a:t>Workshop slides (W05)</a:t>
            </a:r>
          </a:p>
        </p:txBody>
      </p:sp>
      <p:sp>
        <p:nvSpPr>
          <p:cNvPr id="11" name="Rectangle: Rounded Corners 10">
            <a:hlinkClick r:id="rId5"/>
            <a:extLst>
              <a:ext uri="{FF2B5EF4-FFF2-40B4-BE49-F238E27FC236}">
                <a16:creationId xmlns:a16="http://schemas.microsoft.com/office/drawing/2014/main" id="{40895BC5-DEFF-46A0-9ECF-B1D3330C7469}"/>
              </a:ext>
            </a:extLst>
          </p:cNvPr>
          <p:cNvSpPr/>
          <p:nvPr/>
        </p:nvSpPr>
        <p:spPr>
          <a:xfrm>
            <a:off x="6350000" y="5080000"/>
            <a:ext cx="2159000" cy="381000"/>
          </a:xfrm>
          <a:prstGeom prst="roundRect">
            <a:avLst/>
          </a:prstGeom>
          <a:solidFill>
            <a:srgbClr val="5A6879"/>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200" b="1">
                <a:solidFill>
                  <a:srgbClr val="FFFFFF"/>
                </a:solidFill>
                <a:latin typeface="Calibri" panose="020F0502020204030204" pitchFamily="34" charset="0"/>
              </a:rPr>
              <a:t>Setup guide W00</a:t>
            </a:r>
          </a:p>
        </p:txBody>
      </p:sp>
      <p:sp>
        <p:nvSpPr>
          <p:cNvPr id="12" name="Rectangle: Rounded Corners 11">
            <a:hlinkClick r:id="rId6"/>
            <a:extLst>
              <a:ext uri="{FF2B5EF4-FFF2-40B4-BE49-F238E27FC236}">
                <a16:creationId xmlns:a16="http://schemas.microsoft.com/office/drawing/2014/main" id="{473F336A-888E-42F9-BBBA-EC50B265791B}"/>
              </a:ext>
            </a:extLst>
          </p:cNvPr>
          <p:cNvSpPr/>
          <p:nvPr/>
        </p:nvSpPr>
        <p:spPr>
          <a:xfrm>
            <a:off x="8636000" y="5080000"/>
            <a:ext cx="1905000" cy="381000"/>
          </a:xfrm>
          <a:prstGeom prst="roundRect">
            <a:avLst/>
          </a:prstGeom>
          <a:solidFill>
            <a:srgbClr val="5A6879"/>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200" b="1">
                <a:solidFill>
                  <a:srgbClr val="FFFFFF"/>
                </a:solidFill>
                <a:latin typeface="Calibri" panose="020F0502020204030204" pitchFamily="34" charset="0"/>
              </a:rPr>
              <a:t>opencode docs</a:t>
            </a:r>
          </a:p>
        </p:txBody>
      </p:sp>
    </p:spTree>
    <p:extLst>
      <p:ext uri="{BB962C8B-B14F-4D97-AF65-F5344CB8AC3E}">
        <p14:creationId xmlns:p14="http://schemas.microsoft.com/office/powerpoint/2010/main" val="1206150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descr="runsheet M05">
            <a:extLst>
              <a:ext uri="{FF2B5EF4-FFF2-40B4-BE49-F238E27FC236}">
                <a16:creationId xmlns:a16="http://schemas.microsoft.com/office/drawing/2014/main" id="{55D8C9D1-1FF9-498E-9ACD-2F64B04BF402}"/>
              </a:ext>
            </a:extLst>
          </p:cNvPr>
          <p:cNvPicPr>
            <a:picLocks/>
          </p:cNvPicPr>
          <p:nvPr/>
        </p:nvPicPr>
        <p:blipFill>
          <a:blip r:embed="rId3"/>
          <a:stretch>
            <a:fillRect/>
          </a:stretch>
        </p:blipFill>
        <p:spPr>
          <a:xfrm>
            <a:off x="0" y="0"/>
            <a:ext cx="12192000" cy="6858000"/>
          </a:xfrm>
          <a:prstGeom prst="rect">
            <a:avLst/>
          </a:prstGeom>
        </p:spPr>
      </p:pic>
      <p:sp>
        <p:nvSpPr>
          <p:cNvPr id="4" name="Rectangle: Rounded Corners 3">
            <a:hlinkClick r:id="rId4"/>
            <a:extLst>
              <a:ext uri="{FF2B5EF4-FFF2-40B4-BE49-F238E27FC236}">
                <a16:creationId xmlns:a16="http://schemas.microsoft.com/office/drawing/2014/main" id="{6319A916-33AF-4FC5-ACDB-358C2281B294}"/>
              </a:ext>
            </a:extLst>
          </p:cNvPr>
          <p:cNvSpPr/>
          <p:nvPr/>
        </p:nvSpPr>
        <p:spPr>
          <a:xfrm>
            <a:off x="8153400" y="6426200"/>
            <a:ext cx="1524000" cy="2794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Module hub</a:t>
            </a:r>
          </a:p>
        </p:txBody>
      </p:sp>
    </p:spTree>
    <p:extLst>
      <p:ext uri="{BB962C8B-B14F-4D97-AF65-F5344CB8AC3E}">
        <p14:creationId xmlns:p14="http://schemas.microsoft.com/office/powerpoint/2010/main" val="1754753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A179E3-32CA-49AA-951F-5F0FA1996A62}"/>
              </a:ext>
            </a:extLst>
          </p:cNvPr>
          <p:cNvSpPr/>
          <p:nvPr/>
        </p:nvSpPr>
        <p:spPr>
          <a:xfrm>
            <a:off x="0" y="0"/>
            <a:ext cx="12192000" cy="76200"/>
          </a:xfrm>
          <a:prstGeom prst="rect">
            <a:avLst/>
          </a:prstGeom>
          <a:solidFill>
            <a:srgbClr val="9B4D7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TextBox 2">
            <a:extLst>
              <a:ext uri="{FF2B5EF4-FFF2-40B4-BE49-F238E27FC236}">
                <a16:creationId xmlns:a16="http://schemas.microsoft.com/office/drawing/2014/main" id="{B6F7D550-3472-49B7-8EBC-3BE06EFD9709}"/>
              </a:ext>
            </a:extLst>
          </p:cNvPr>
          <p:cNvSpPr txBox="1"/>
          <p:nvPr/>
        </p:nvSpPr>
        <p:spPr>
          <a:xfrm>
            <a:off x="457200" y="228600"/>
            <a:ext cx="11176000" cy="369332"/>
          </a:xfrm>
          <a:prstGeom prst="rect">
            <a:avLst/>
          </a:prstGeom>
          <a:noFill/>
        </p:spPr>
        <p:txBody>
          <a:bodyPr vert="horz" wrap="square" lIns="50800" tIns="25400" rIns="50800" bIns="25400" rtlCol="0">
            <a:noAutofit/>
          </a:bodyPr>
          <a:lstStyle/>
          <a:p>
            <a:r>
              <a:rPr lang="en-US" sz="1100" b="1">
                <a:solidFill>
                  <a:srgbClr val="9B4D7A"/>
                </a:solidFill>
                <a:latin typeface="Calibri" panose="020F0502020204030204" pitchFamily="34" charset="0"/>
              </a:rPr>
              <a:t>W05 · HANDS-ON SQA-AI ASSISTANT WORKSHOP · 15 MIN</a:t>
            </a:r>
            <a:endParaRPr lang="en-MY" sz="1100" b="1">
              <a:solidFill>
                <a:srgbClr val="9B4D7A"/>
              </a:solidFill>
              <a:latin typeface="Calibri" panose="020F0502020204030204" pitchFamily="34" charset="0"/>
            </a:endParaRPr>
          </a:p>
        </p:txBody>
      </p:sp>
      <p:sp>
        <p:nvSpPr>
          <p:cNvPr id="4" name="TextBox 3">
            <a:extLst>
              <a:ext uri="{FF2B5EF4-FFF2-40B4-BE49-F238E27FC236}">
                <a16:creationId xmlns:a16="http://schemas.microsoft.com/office/drawing/2014/main" id="{918AA90D-7295-420A-8FBF-5891759A7861}"/>
              </a:ext>
            </a:extLst>
          </p:cNvPr>
          <p:cNvSpPr txBox="1"/>
          <p:nvPr/>
        </p:nvSpPr>
        <p:spPr>
          <a:xfrm>
            <a:off x="457200" y="457200"/>
            <a:ext cx="11277600" cy="369332"/>
          </a:xfrm>
          <a:prstGeom prst="rect">
            <a:avLst/>
          </a:prstGeom>
          <a:noFill/>
        </p:spPr>
        <p:txBody>
          <a:bodyPr vert="horz" wrap="square" lIns="50800" tIns="25400" rIns="50800" bIns="25400" rtlCol="0">
            <a:noAutofit/>
          </a:bodyPr>
          <a:lstStyle/>
          <a:p>
            <a:r>
              <a:rPr lang="en-US" sz="2600" b="1">
                <a:solidFill>
                  <a:srgbClr val="0F1620"/>
                </a:solidFill>
                <a:latin typeface="Calibri" panose="020F0502020204030204" pitchFamily="34" charset="0"/>
              </a:rPr>
              <a:t>AI-generated UI and API tests that find a real bug</a:t>
            </a:r>
            <a:endParaRPr lang="en-MY" sz="2600" b="1">
              <a:solidFill>
                <a:srgbClr val="0F1620"/>
              </a:solidFill>
              <a:latin typeface="Calibri" panose="020F0502020204030204" pitchFamily="34" charset="0"/>
            </a:endParaRPr>
          </a:p>
        </p:txBody>
      </p:sp>
      <p:sp>
        <p:nvSpPr>
          <p:cNvPr id="5" name="TextBox 4">
            <a:extLst>
              <a:ext uri="{FF2B5EF4-FFF2-40B4-BE49-F238E27FC236}">
                <a16:creationId xmlns:a16="http://schemas.microsoft.com/office/drawing/2014/main" id="{D3D74138-2F59-49FD-AD3E-C1A0591C2924}"/>
              </a:ext>
            </a:extLst>
          </p:cNvPr>
          <p:cNvSpPr txBox="1"/>
          <p:nvPr/>
        </p:nvSpPr>
        <p:spPr>
          <a:xfrm>
            <a:off x="457200" y="1092200"/>
            <a:ext cx="5080000" cy="369332"/>
          </a:xfrm>
          <a:prstGeom prst="rect">
            <a:avLst/>
          </a:prstGeom>
          <a:noFill/>
        </p:spPr>
        <p:txBody>
          <a:bodyPr vert="horz" wrap="square" lIns="50800" tIns="25400" rIns="50800" bIns="25400" rtlCol="0">
            <a:noAutofit/>
          </a:bodyPr>
          <a:lstStyle/>
          <a:p>
            <a:r>
              <a:rPr lang="en-MY" sz="1100" b="1">
                <a:solidFill>
                  <a:srgbClr val="5A6879"/>
                </a:solidFill>
                <a:latin typeface="Calibri" panose="020F0502020204030204" pitchFamily="34" charset="0"/>
              </a:rPr>
              <a:t>STEPS</a:t>
            </a:r>
          </a:p>
        </p:txBody>
      </p:sp>
      <p:sp>
        <p:nvSpPr>
          <p:cNvPr id="6" name="Rectangle: Rounded Corners 5">
            <a:extLst>
              <a:ext uri="{FF2B5EF4-FFF2-40B4-BE49-F238E27FC236}">
                <a16:creationId xmlns:a16="http://schemas.microsoft.com/office/drawing/2014/main" id="{219CB972-5582-4170-A7C1-BBECF83FD7DC}"/>
              </a:ext>
            </a:extLst>
          </p:cNvPr>
          <p:cNvSpPr/>
          <p:nvPr/>
        </p:nvSpPr>
        <p:spPr>
          <a:xfrm>
            <a:off x="457200" y="1371600"/>
            <a:ext cx="330200" cy="3302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300" b="1">
                <a:latin typeface="Calibri" panose="020F0502020204030204" pitchFamily="34" charset="0"/>
              </a:rPr>
              <a:t>1</a:t>
            </a:r>
          </a:p>
        </p:txBody>
      </p:sp>
      <p:sp>
        <p:nvSpPr>
          <p:cNvPr id="7" name="TextBox 6">
            <a:extLst>
              <a:ext uri="{FF2B5EF4-FFF2-40B4-BE49-F238E27FC236}">
                <a16:creationId xmlns:a16="http://schemas.microsoft.com/office/drawing/2014/main" id="{A451C78E-060A-4214-8AF9-896823930A06}"/>
              </a:ext>
            </a:extLst>
          </p:cNvPr>
          <p:cNvSpPr txBox="1"/>
          <p:nvPr/>
        </p:nvSpPr>
        <p:spPr>
          <a:xfrm>
            <a:off x="889000" y="1384300"/>
            <a:ext cx="4191000" cy="369332"/>
          </a:xfrm>
          <a:prstGeom prst="rect">
            <a:avLst/>
          </a:prstGeom>
          <a:noFill/>
        </p:spPr>
        <p:txBody>
          <a:bodyPr vert="horz" wrap="square" lIns="50800" tIns="25400" rIns="50800" bIns="25400" rtlCol="0">
            <a:noAutofit/>
          </a:bodyPr>
          <a:lstStyle/>
          <a:p>
            <a:r>
              <a:rPr lang="en-US" sz="1400">
                <a:solidFill>
                  <a:srgbClr val="0F1620"/>
                </a:solidFill>
                <a:latin typeface="Calibri" panose="020F0502020204030204" pitchFamily="34" charset="0"/>
              </a:rPr>
              <a:t>Run /gen-ui-test for TC-CHK-004 (quantity 10)</a:t>
            </a:r>
            <a:endParaRPr lang="en-MY" sz="1400">
              <a:solidFill>
                <a:srgbClr val="0F1620"/>
              </a:solidFill>
              <a:latin typeface="Calibri" panose="020F0502020204030204" pitchFamily="34" charset="0"/>
            </a:endParaRPr>
          </a:p>
        </p:txBody>
      </p:sp>
      <p:sp>
        <p:nvSpPr>
          <p:cNvPr id="8" name="Rectangle: Rounded Corners 7">
            <a:extLst>
              <a:ext uri="{FF2B5EF4-FFF2-40B4-BE49-F238E27FC236}">
                <a16:creationId xmlns:a16="http://schemas.microsoft.com/office/drawing/2014/main" id="{4E550221-96C9-43D7-9D04-0E4CD33257F8}"/>
              </a:ext>
            </a:extLst>
          </p:cNvPr>
          <p:cNvSpPr/>
          <p:nvPr/>
        </p:nvSpPr>
        <p:spPr>
          <a:xfrm>
            <a:off x="457200" y="2032000"/>
            <a:ext cx="330200" cy="3302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300" b="1">
                <a:latin typeface="Calibri" panose="020F0502020204030204" pitchFamily="34" charset="0"/>
              </a:rPr>
              <a:t>2</a:t>
            </a:r>
          </a:p>
        </p:txBody>
      </p:sp>
      <p:sp>
        <p:nvSpPr>
          <p:cNvPr id="9" name="TextBox 8">
            <a:extLst>
              <a:ext uri="{FF2B5EF4-FFF2-40B4-BE49-F238E27FC236}">
                <a16:creationId xmlns:a16="http://schemas.microsoft.com/office/drawing/2014/main" id="{6448A602-6A57-424F-9CEC-CF321D791D9F}"/>
              </a:ext>
            </a:extLst>
          </p:cNvPr>
          <p:cNvSpPr txBox="1"/>
          <p:nvPr/>
        </p:nvSpPr>
        <p:spPr>
          <a:xfrm>
            <a:off x="889000" y="2044700"/>
            <a:ext cx="4191000" cy="369332"/>
          </a:xfrm>
          <a:prstGeom prst="rect">
            <a:avLst/>
          </a:prstGeom>
          <a:noFill/>
        </p:spPr>
        <p:txBody>
          <a:bodyPr vert="horz" wrap="square" lIns="50800" tIns="25400" rIns="50800" bIns="25400" rtlCol="0">
            <a:noAutofit/>
          </a:bodyPr>
          <a:lstStyle/>
          <a:p>
            <a:r>
              <a:rPr lang="en-US" sz="1400">
                <a:solidFill>
                  <a:srgbClr val="0F1620"/>
                </a:solidFill>
                <a:latin typeface="Calibri" panose="020F0502020204030204" pitchFamily="34" charset="0"/>
              </a:rPr>
              <a:t>Save the code block as tests\ui\m05-senario.spec.js</a:t>
            </a:r>
            <a:endParaRPr lang="en-MY" sz="1400">
              <a:solidFill>
                <a:srgbClr val="0F1620"/>
              </a:solidFill>
              <a:latin typeface="Calibri" panose="020F0502020204030204" pitchFamily="34" charset="0"/>
            </a:endParaRPr>
          </a:p>
        </p:txBody>
      </p:sp>
      <p:sp>
        <p:nvSpPr>
          <p:cNvPr id="10" name="Rectangle: Rounded Corners 9">
            <a:extLst>
              <a:ext uri="{FF2B5EF4-FFF2-40B4-BE49-F238E27FC236}">
                <a16:creationId xmlns:a16="http://schemas.microsoft.com/office/drawing/2014/main" id="{E6E22CCE-5BE9-4F1C-A090-BFFC2E4F95B2}"/>
              </a:ext>
            </a:extLst>
          </p:cNvPr>
          <p:cNvSpPr/>
          <p:nvPr/>
        </p:nvSpPr>
        <p:spPr>
          <a:xfrm>
            <a:off x="457200" y="2692400"/>
            <a:ext cx="330200" cy="3302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300" b="1">
                <a:latin typeface="Calibri" panose="020F0502020204030204" pitchFamily="34" charset="0"/>
              </a:rPr>
              <a:t>3</a:t>
            </a:r>
          </a:p>
        </p:txBody>
      </p:sp>
      <p:sp>
        <p:nvSpPr>
          <p:cNvPr id="11" name="TextBox 10">
            <a:extLst>
              <a:ext uri="{FF2B5EF4-FFF2-40B4-BE49-F238E27FC236}">
                <a16:creationId xmlns:a16="http://schemas.microsoft.com/office/drawing/2014/main" id="{D9E66C00-BBA7-4ED0-B130-E883989FB671}"/>
              </a:ext>
            </a:extLst>
          </p:cNvPr>
          <p:cNvSpPr txBox="1"/>
          <p:nvPr/>
        </p:nvSpPr>
        <p:spPr>
          <a:xfrm>
            <a:off x="889000" y="2705100"/>
            <a:ext cx="4191000" cy="369332"/>
          </a:xfrm>
          <a:prstGeom prst="rect">
            <a:avLst/>
          </a:prstGeom>
          <a:noFill/>
        </p:spPr>
        <p:txBody>
          <a:bodyPr vert="horz" wrap="square" lIns="50800" tIns="25400" rIns="50800" bIns="25400" rtlCol="0">
            <a:noAutofit/>
          </a:bodyPr>
          <a:lstStyle/>
          <a:p>
            <a:r>
              <a:rPr lang="en-US" sz="1400">
                <a:solidFill>
                  <a:srgbClr val="0F1620"/>
                </a:solidFill>
                <a:latin typeface="Calibri" panose="020F0502020204030204" pitchFamily="34" charset="0"/>
              </a:rPr>
              <a:t>Run it with npx playwright test and read the result</a:t>
            </a:r>
            <a:endParaRPr lang="en-MY" sz="1400">
              <a:solidFill>
                <a:srgbClr val="0F1620"/>
              </a:solidFill>
              <a:latin typeface="Calibri" panose="020F0502020204030204" pitchFamily="34" charset="0"/>
            </a:endParaRPr>
          </a:p>
        </p:txBody>
      </p:sp>
      <p:sp>
        <p:nvSpPr>
          <p:cNvPr id="12" name="Rectangle: Rounded Corners 11">
            <a:extLst>
              <a:ext uri="{FF2B5EF4-FFF2-40B4-BE49-F238E27FC236}">
                <a16:creationId xmlns:a16="http://schemas.microsoft.com/office/drawing/2014/main" id="{83A53652-F989-4D02-B785-1B4A45A5586A}"/>
              </a:ext>
            </a:extLst>
          </p:cNvPr>
          <p:cNvSpPr/>
          <p:nvPr/>
        </p:nvSpPr>
        <p:spPr>
          <a:xfrm>
            <a:off x="457200" y="3352800"/>
            <a:ext cx="330200" cy="3302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300" b="1">
                <a:latin typeface="Calibri" panose="020F0502020204030204" pitchFamily="34" charset="0"/>
              </a:rPr>
              <a:t>4</a:t>
            </a:r>
          </a:p>
        </p:txBody>
      </p:sp>
      <p:sp>
        <p:nvSpPr>
          <p:cNvPr id="13" name="TextBox 12">
            <a:extLst>
              <a:ext uri="{FF2B5EF4-FFF2-40B4-BE49-F238E27FC236}">
                <a16:creationId xmlns:a16="http://schemas.microsoft.com/office/drawing/2014/main" id="{076B9472-0753-4F67-B066-C7D12F6ABEC9}"/>
              </a:ext>
            </a:extLst>
          </p:cNvPr>
          <p:cNvSpPr txBox="1"/>
          <p:nvPr/>
        </p:nvSpPr>
        <p:spPr>
          <a:xfrm>
            <a:off x="889000" y="3365500"/>
            <a:ext cx="4191000" cy="369332"/>
          </a:xfrm>
          <a:prstGeom prst="rect">
            <a:avLst/>
          </a:prstGeom>
          <a:noFill/>
        </p:spPr>
        <p:txBody>
          <a:bodyPr vert="horz" wrap="square" lIns="50800" tIns="25400" rIns="50800" bIns="25400" rtlCol="0">
            <a:noAutofit/>
          </a:bodyPr>
          <a:lstStyle/>
          <a:p>
            <a:r>
              <a:rPr lang="en-US" sz="1400">
                <a:solidFill>
                  <a:srgbClr val="0F1620"/>
                </a:solidFill>
                <a:latin typeface="Calibri" panose="020F0502020204030204" pitchFamily="34" charset="0"/>
              </a:rPr>
              <a:t>Run /gen-api-tests for the same requirements</a:t>
            </a:r>
            <a:endParaRPr lang="en-MY" sz="1400">
              <a:solidFill>
                <a:srgbClr val="0F1620"/>
              </a:solidFill>
              <a:latin typeface="Calibri" panose="020F0502020204030204" pitchFamily="34" charset="0"/>
            </a:endParaRPr>
          </a:p>
        </p:txBody>
      </p:sp>
      <p:sp>
        <p:nvSpPr>
          <p:cNvPr id="14" name="TextBox 13">
            <a:extLst>
              <a:ext uri="{FF2B5EF4-FFF2-40B4-BE49-F238E27FC236}">
                <a16:creationId xmlns:a16="http://schemas.microsoft.com/office/drawing/2014/main" id="{236FD093-FAEF-4D30-8838-43BE5B246A38}"/>
              </a:ext>
            </a:extLst>
          </p:cNvPr>
          <p:cNvSpPr txBox="1"/>
          <p:nvPr/>
        </p:nvSpPr>
        <p:spPr>
          <a:xfrm>
            <a:off x="5588000" y="1092200"/>
            <a:ext cx="6096000" cy="369332"/>
          </a:xfrm>
          <a:prstGeom prst="rect">
            <a:avLst/>
          </a:prstGeom>
          <a:noFill/>
        </p:spPr>
        <p:txBody>
          <a:bodyPr vert="horz" wrap="square" lIns="50800" tIns="25400" rIns="50800" bIns="25400" rtlCol="0">
            <a:noAutofit/>
          </a:bodyPr>
          <a:lstStyle/>
          <a:p>
            <a:r>
              <a:rPr lang="en-US" sz="1100" b="1">
                <a:solidFill>
                  <a:srgbClr val="5A6879"/>
                </a:solidFill>
                <a:latin typeface="Calibri" panose="020F0502020204030204" pitchFamily="34" charset="0"/>
              </a:rPr>
              <a:t>TYPE THIS (opencode&gt; in opencode, PS&gt; in PowerShell)</a:t>
            </a:r>
            <a:endParaRPr lang="en-MY" sz="1100" b="1">
              <a:solidFill>
                <a:srgbClr val="5A6879"/>
              </a:solidFill>
              <a:latin typeface="Calibri" panose="020F0502020204030204" pitchFamily="34" charset="0"/>
            </a:endParaRPr>
          </a:p>
        </p:txBody>
      </p:sp>
      <p:sp>
        <p:nvSpPr>
          <p:cNvPr id="15" name="Rectangle: Rounded Corners 14">
            <a:extLst>
              <a:ext uri="{FF2B5EF4-FFF2-40B4-BE49-F238E27FC236}">
                <a16:creationId xmlns:a16="http://schemas.microsoft.com/office/drawing/2014/main" id="{9CFC5458-0A43-487D-914A-60A571CBEE49}"/>
              </a:ext>
            </a:extLst>
          </p:cNvPr>
          <p:cNvSpPr/>
          <p:nvPr/>
        </p:nvSpPr>
        <p:spPr>
          <a:xfrm>
            <a:off x="5588000" y="1371600"/>
            <a:ext cx="6146800" cy="31750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6" name="TextBox 15">
            <a:extLst>
              <a:ext uri="{FF2B5EF4-FFF2-40B4-BE49-F238E27FC236}">
                <a16:creationId xmlns:a16="http://schemas.microsoft.com/office/drawing/2014/main" id="{99052C6C-DE86-4087-8DFD-A35600839984}"/>
              </a:ext>
            </a:extLst>
          </p:cNvPr>
          <p:cNvSpPr txBox="1"/>
          <p:nvPr/>
        </p:nvSpPr>
        <p:spPr>
          <a:xfrm>
            <a:off x="5740400" y="1473200"/>
            <a:ext cx="5867400" cy="369332"/>
          </a:xfrm>
          <a:prstGeom prst="rect">
            <a:avLst/>
          </a:prstGeom>
          <a:noFill/>
        </p:spPr>
        <p:txBody>
          <a:bodyPr vert="horz" wrap="square" lIns="50800" tIns="25400" rIns="50800" bIns="25400" rtlCol="0">
            <a:noAutofit/>
          </a:bodyPr>
          <a:lstStyle/>
          <a:p>
            <a:r>
              <a:rPr lang="en-MY" sz="1100">
                <a:solidFill>
                  <a:srgbClr val="E9F0FA"/>
                </a:solidFill>
                <a:latin typeface="Consolas" panose="020B0609020204030204" pitchFamily="49" charset="0"/>
              </a:rPr>
              <a:t>opencode&gt; /gen-ui-test TC-CHK-004 tambah P002 kuantiti 10 ke troli dan semak troli menerima kuantiti 10 (REQ-CHK-01)
PS&gt; cd shopfast ; npx playwright test tests/ui/m05-senario.spec.js
opencode&gt; /gen-api-tests REQ-CHK-01 REQ-CHK-03</a:t>
            </a:r>
          </a:p>
        </p:txBody>
      </p:sp>
      <p:sp>
        <p:nvSpPr>
          <p:cNvPr id="17" name="TextBox 16">
            <a:extLst>
              <a:ext uri="{FF2B5EF4-FFF2-40B4-BE49-F238E27FC236}">
                <a16:creationId xmlns:a16="http://schemas.microsoft.com/office/drawing/2014/main" id="{144E4C9F-DAB5-4A24-91A4-FDF0CAB5474E}"/>
              </a:ext>
            </a:extLst>
          </p:cNvPr>
          <p:cNvSpPr txBox="1"/>
          <p:nvPr/>
        </p:nvSpPr>
        <p:spPr>
          <a:xfrm>
            <a:off x="457200" y="4724400"/>
            <a:ext cx="5080000" cy="369332"/>
          </a:xfrm>
          <a:prstGeom prst="rect">
            <a:avLst/>
          </a:prstGeom>
          <a:noFill/>
        </p:spPr>
        <p:txBody>
          <a:bodyPr vert="horz" wrap="square" lIns="50800" tIns="25400" rIns="50800" bIns="25400" rtlCol="0">
            <a:noAutofit/>
          </a:bodyPr>
          <a:lstStyle/>
          <a:p>
            <a:r>
              <a:rPr lang="en-MY" sz="1100" b="1">
                <a:solidFill>
                  <a:srgbClr val="5A6879"/>
                </a:solidFill>
                <a:latin typeface="Calibri" panose="020F0502020204030204" pitchFamily="34" charset="0"/>
              </a:rPr>
              <a:t>OUTPUT TO SAVE</a:t>
            </a:r>
          </a:p>
        </p:txBody>
      </p:sp>
      <p:sp>
        <p:nvSpPr>
          <p:cNvPr id="18" name="TextBox 17">
            <a:extLst>
              <a:ext uri="{FF2B5EF4-FFF2-40B4-BE49-F238E27FC236}">
                <a16:creationId xmlns:a16="http://schemas.microsoft.com/office/drawing/2014/main" id="{AF2645ED-ABA3-4BF1-B061-E30BD1DA0CF9}"/>
              </a:ext>
            </a:extLst>
          </p:cNvPr>
          <p:cNvSpPr txBox="1"/>
          <p:nvPr/>
        </p:nvSpPr>
        <p:spPr>
          <a:xfrm>
            <a:off x="457200" y="4953000"/>
            <a:ext cx="5080000" cy="369332"/>
          </a:xfrm>
          <a:prstGeom prst="rect">
            <a:avLst/>
          </a:prstGeom>
          <a:noFill/>
        </p:spPr>
        <p:txBody>
          <a:bodyPr vert="horz" wrap="square" lIns="50800" tIns="25400" rIns="50800" bIns="25400" rtlCol="0">
            <a:noAutofit/>
          </a:bodyPr>
          <a:lstStyle/>
          <a:p>
            <a:r>
              <a:rPr lang="en-MY" sz="1300" b="1">
                <a:solidFill>
                  <a:srgbClr val="0F1620"/>
                </a:solidFill>
                <a:latin typeface="Consolas" panose="020B0609020204030204" pitchFamily="49" charset="0"/>
              </a:rPr>
              <a:t>outputs/m05-ui-test.md, shopfast/tests/ui/m05-senario.spec.js, outputs/m05-api-tests.md</a:t>
            </a:r>
          </a:p>
        </p:txBody>
      </p:sp>
      <p:sp>
        <p:nvSpPr>
          <p:cNvPr id="19" name="TextBox 18">
            <a:extLst>
              <a:ext uri="{FF2B5EF4-FFF2-40B4-BE49-F238E27FC236}">
                <a16:creationId xmlns:a16="http://schemas.microsoft.com/office/drawing/2014/main" id="{FD58F020-53E1-44F2-B234-541BFAB73D5E}"/>
              </a:ext>
            </a:extLst>
          </p:cNvPr>
          <p:cNvSpPr txBox="1"/>
          <p:nvPr/>
        </p:nvSpPr>
        <p:spPr>
          <a:xfrm>
            <a:off x="5588000" y="4724400"/>
            <a:ext cx="6096000" cy="369332"/>
          </a:xfrm>
          <a:prstGeom prst="rect">
            <a:avLst/>
          </a:prstGeom>
          <a:noFill/>
        </p:spPr>
        <p:txBody>
          <a:bodyPr vert="horz" wrap="square" lIns="50800" tIns="25400" rIns="50800" bIns="25400" rtlCol="0">
            <a:noAutofit/>
          </a:bodyPr>
          <a:lstStyle/>
          <a:p>
            <a:r>
              <a:rPr lang="en-US" sz="1100" b="1">
                <a:solidFill>
                  <a:srgbClr val="B3261E"/>
                </a:solidFill>
                <a:latin typeface="Calibri" panose="020F0502020204030204" pitchFamily="34" charset="0"/>
              </a:rPr>
              <a:t>HUMAN CHECK BEFORE YOU ACCEPT IT</a:t>
            </a:r>
            <a:endParaRPr lang="en-MY" sz="1100" b="1">
              <a:solidFill>
                <a:srgbClr val="B3261E"/>
              </a:solidFill>
              <a:latin typeface="Calibri" panose="020F0502020204030204" pitchFamily="34" charset="0"/>
            </a:endParaRPr>
          </a:p>
        </p:txBody>
      </p:sp>
      <p:sp>
        <p:nvSpPr>
          <p:cNvPr id="20" name="TextBox 19">
            <a:extLst>
              <a:ext uri="{FF2B5EF4-FFF2-40B4-BE49-F238E27FC236}">
                <a16:creationId xmlns:a16="http://schemas.microsoft.com/office/drawing/2014/main" id="{5A186524-6145-4570-B2E3-17957C1C0719}"/>
              </a:ext>
            </a:extLst>
          </p:cNvPr>
          <p:cNvSpPr txBox="1"/>
          <p:nvPr/>
        </p:nvSpPr>
        <p:spPr>
          <a:xfrm>
            <a:off x="5588000" y="4953000"/>
            <a:ext cx="6146800" cy="369332"/>
          </a:xfrm>
          <a:prstGeom prst="rect">
            <a:avLst/>
          </a:prstGeom>
          <a:noFill/>
        </p:spPr>
        <p:txBody>
          <a:bodyPr vert="horz" wrap="square" lIns="50800" tIns="25400" rIns="50800" bIns="25400" rtlCol="0">
            <a:noAutofit/>
          </a:bodyPr>
          <a:lstStyle/>
          <a:p>
            <a:r>
              <a:rPr lang="en-US" sz="1300">
                <a:solidFill>
                  <a:srgbClr val="0F1620"/>
                </a:solidFill>
                <a:latin typeface="Calibri" panose="020F0502020204030204" pitchFamily="34" charset="0"/>
              </a:rPr>
              <a:t>- The test selects elements by data-testid that really exist
- A failing test is a finding: reproduce it by hand before logging a bug
- Generated tests are reviewed like code before they are committed</a:t>
            </a:r>
            <a:endParaRPr lang="en-MY" sz="1300">
              <a:solidFill>
                <a:srgbClr val="0F1620"/>
              </a:solidFill>
              <a:latin typeface="Calibri" panose="020F0502020204030204" pitchFamily="34" charset="0"/>
            </a:endParaRPr>
          </a:p>
        </p:txBody>
      </p:sp>
      <p:sp>
        <p:nvSpPr>
          <p:cNvPr id="21" name="Rectangle: Rounded Corners 20">
            <a:hlinkClick r:id="rId3"/>
            <a:extLst>
              <a:ext uri="{FF2B5EF4-FFF2-40B4-BE49-F238E27FC236}">
                <a16:creationId xmlns:a16="http://schemas.microsoft.com/office/drawing/2014/main" id="{28DA3EDB-C668-42D8-800B-7D6F7B1C652B}"/>
              </a:ext>
            </a:extLst>
          </p:cNvPr>
          <p:cNvSpPr/>
          <p:nvPr/>
        </p:nvSpPr>
        <p:spPr>
          <a:xfrm>
            <a:off x="457200" y="6350000"/>
            <a:ext cx="2540000" cy="330200"/>
          </a:xfrm>
          <a:prstGeom prst="roundRect">
            <a:avLst/>
          </a:prstGeom>
          <a:solidFill>
            <a:srgbClr val="9B4D7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100" b="1">
                <a:solidFill>
                  <a:srgbClr val="FFFFFF"/>
                </a:solidFill>
                <a:latin typeface="Calibri" panose="020F0502020204030204" pitchFamily="34" charset="0"/>
              </a:rPr>
              <a:t>Open step-by-step guide</a:t>
            </a:r>
          </a:p>
        </p:txBody>
      </p:sp>
      <p:sp>
        <p:nvSpPr>
          <p:cNvPr id="22" name="Rectangle: Rounded Corners 21">
            <a:hlinkClick r:id="rId4"/>
            <a:extLst>
              <a:ext uri="{FF2B5EF4-FFF2-40B4-BE49-F238E27FC236}">
                <a16:creationId xmlns:a16="http://schemas.microsoft.com/office/drawing/2014/main" id="{D788FA28-28BC-4AC6-9602-D0490B7BC637}"/>
              </a:ext>
            </a:extLst>
          </p:cNvPr>
          <p:cNvSpPr/>
          <p:nvPr/>
        </p:nvSpPr>
        <p:spPr>
          <a:xfrm>
            <a:off x="3098800" y="6350000"/>
            <a:ext cx="1905000" cy="3302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100" b="1">
                <a:solidFill>
                  <a:srgbClr val="FFFFFF"/>
                </a:solidFill>
                <a:latin typeface="Calibri" panose="020F0502020204030204" pitchFamily="34" charset="0"/>
              </a:rPr>
              <a:t>Module hub</a:t>
            </a:r>
          </a:p>
        </p:txBody>
      </p:sp>
    </p:spTree>
    <p:extLst>
      <p:ext uri="{BB962C8B-B14F-4D97-AF65-F5344CB8AC3E}">
        <p14:creationId xmlns:p14="http://schemas.microsoft.com/office/powerpoint/2010/main" val="1668810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descr="ai human in loop">
            <a:extLst>
              <a:ext uri="{FF2B5EF4-FFF2-40B4-BE49-F238E27FC236}">
                <a16:creationId xmlns:a16="http://schemas.microsoft.com/office/drawing/2014/main" id="{851BC499-9592-43CE-B606-A96430A11437}"/>
              </a:ext>
            </a:extLst>
          </p:cNvPr>
          <p:cNvPicPr>
            <a:picLocks/>
          </p:cNvPicPr>
          <p:nvPr/>
        </p:nvPicPr>
        <p:blipFill>
          <a:blip r:embed="rId3"/>
          <a:stretch>
            <a:fillRect/>
          </a:stretch>
        </p:blipFill>
        <p:spPr>
          <a:xfrm>
            <a:off x="0" y="0"/>
            <a:ext cx="12192000" cy="6858000"/>
          </a:xfrm>
          <a:prstGeom prst="rect">
            <a:avLst/>
          </a:prstGeom>
        </p:spPr>
      </p:pic>
      <p:sp>
        <p:nvSpPr>
          <p:cNvPr id="4" name="Rectangle: Rounded Corners 3">
            <a:hlinkClick r:id="rId4"/>
            <a:extLst>
              <a:ext uri="{FF2B5EF4-FFF2-40B4-BE49-F238E27FC236}">
                <a16:creationId xmlns:a16="http://schemas.microsoft.com/office/drawing/2014/main" id="{58814A28-7B99-400A-A661-19AF1FBE7A2D}"/>
              </a:ext>
            </a:extLst>
          </p:cNvPr>
          <p:cNvSpPr/>
          <p:nvPr/>
        </p:nvSpPr>
        <p:spPr>
          <a:xfrm>
            <a:off x="9779000" y="6426200"/>
            <a:ext cx="2159000" cy="2794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Open: opencode docs</a:t>
            </a:r>
          </a:p>
        </p:txBody>
      </p:sp>
      <p:sp>
        <p:nvSpPr>
          <p:cNvPr id="5" name="Rectangle: Rounded Corners 4">
            <a:hlinkClick r:id="rId5"/>
            <a:extLst>
              <a:ext uri="{FF2B5EF4-FFF2-40B4-BE49-F238E27FC236}">
                <a16:creationId xmlns:a16="http://schemas.microsoft.com/office/drawing/2014/main" id="{D9452DC8-2413-43D3-B112-3DA873060FE6}"/>
              </a:ext>
            </a:extLst>
          </p:cNvPr>
          <p:cNvSpPr/>
          <p:nvPr/>
        </p:nvSpPr>
        <p:spPr>
          <a:xfrm>
            <a:off x="8153400" y="6426200"/>
            <a:ext cx="1524000" cy="2794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Module hub</a:t>
            </a:r>
          </a:p>
        </p:txBody>
      </p:sp>
    </p:spTree>
    <p:extLst>
      <p:ext uri="{BB962C8B-B14F-4D97-AF65-F5344CB8AC3E}">
        <p14:creationId xmlns:p14="http://schemas.microsoft.com/office/powerpoint/2010/main" val="857795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384048"/>
            <a:ext cx="10515600" cy="320040"/>
          </a:xfrm>
          <a:prstGeom prst="rect">
            <a:avLst/>
          </a:prstGeom>
          <a:noFill/>
          <a:ln/>
        </p:spPr>
        <p:txBody>
          <a:bodyPr wrap="square" rtlCol="0" anchor="ctr"/>
          <a:lstStyle/>
          <a:p>
            <a:pPr marL="0" indent="0" algn="l">
              <a:buNone/>
            </a:pPr>
            <a:r>
              <a:rPr lang="en-US" sz="1150" b="1">
                <a:solidFill>
                  <a:srgbClr val="26805A"/>
                </a:solidFill>
                <a:latin typeface="Courier New" pitchFamily="34" charset="0"/>
                <a:ea typeface="Courier New" pitchFamily="34" charset="-122"/>
                <a:cs typeface="Courier New" pitchFamily="34" charset="-120"/>
              </a:rPr>
              <a:t>: </a:t>
            </a:r>
            <a:r>
              <a:rPr lang="en-US" sz="1150" b="1" kern="0" spc="200">
                <a:solidFill>
                  <a:srgbClr val="26805A"/>
                </a:solidFill>
                <a:latin typeface="Courier New" pitchFamily="34" charset="0"/>
                <a:ea typeface="Courier New" pitchFamily="34" charset="-122"/>
                <a:cs typeface="Courier New" pitchFamily="34" charset="-120"/>
              </a:rPr>
              <a:t>DI </a:t>
            </a:r>
            <a:r>
              <a:rPr lang="en-US" sz="1150" b="1" kern="0" spc="200" dirty="0">
                <a:solidFill>
                  <a:srgbClr val="26805A"/>
                </a:solidFill>
                <a:latin typeface="Courier New" pitchFamily="34" charset="0"/>
                <a:ea typeface="Courier New" pitchFamily="34" charset="-122"/>
                <a:cs typeface="Courier New" pitchFamily="34" charset="-120"/>
              </a:rPr>
              <a:t>MANA KITA BERADA  /  WHERE WE ARE</a:t>
            </a:r>
            <a:endParaRPr lang="en-US" sz="1150" dirty="0"/>
          </a:p>
        </p:txBody>
      </p:sp>
      <p:sp>
        <p:nvSpPr>
          <p:cNvPr id="3" name="Text 1"/>
          <p:cNvSpPr/>
          <p:nvPr/>
        </p:nvSpPr>
        <p:spPr>
          <a:xfrm>
            <a:off x="548640" y="749808"/>
            <a:ext cx="11064240" cy="548640"/>
          </a:xfrm>
          <a:prstGeom prst="rect">
            <a:avLst/>
          </a:prstGeom>
          <a:noFill/>
          <a:ln/>
        </p:spPr>
        <p:txBody>
          <a:bodyPr wrap="square" rtlCol="0" anchor="ctr"/>
          <a:lstStyle/>
          <a:p>
            <a:pPr marL="0" indent="0">
              <a:buNone/>
            </a:pPr>
            <a:r>
              <a:rPr lang="en-US" sz="2600" b="1" dirty="0">
                <a:solidFill>
                  <a:srgbClr val="0F1620"/>
                </a:solidFill>
                <a:latin typeface="Cambria" pitchFamily="34" charset="0"/>
                <a:ea typeface="Cambria" pitchFamily="34" charset="-122"/>
                <a:cs typeface="Cambria" pitchFamily="34" charset="-120"/>
              </a:rPr>
              <a:t>Modul 5 membuka </a:t>
            </a:r>
            <a:r>
              <a:rPr lang="en-US" sz="2600" b="1">
                <a:solidFill>
                  <a:srgbClr val="0F1620"/>
                </a:solidFill>
                <a:latin typeface="Cambria" pitchFamily="34" charset="0"/>
                <a:ea typeface="Cambria" pitchFamily="34" charset="-122"/>
                <a:cs typeface="Cambria" pitchFamily="34" charset="-120"/>
              </a:rPr>
              <a:t>Hari 2, di </a:t>
            </a:r>
            <a:r>
              <a:rPr lang="en-US" sz="2600" b="1" dirty="0">
                <a:solidFill>
                  <a:srgbClr val="0F1620"/>
                </a:solidFill>
                <a:latin typeface="Cambria" pitchFamily="34" charset="0"/>
                <a:ea typeface="Cambria" pitchFamily="34" charset="-122"/>
                <a:cs typeface="Cambria" pitchFamily="34" charset="-120"/>
              </a:rPr>
              <a:t>dalam fasa SAH (VERIFY)</a:t>
            </a:r>
            <a:endParaRPr lang="en-US" sz="2600" dirty="0"/>
          </a:p>
        </p:txBody>
      </p:sp>
      <p:sp>
        <p:nvSpPr>
          <p:cNvPr id="4" name="Text 2"/>
          <p:cNvSpPr/>
          <p:nvPr/>
        </p:nvSpPr>
        <p:spPr>
          <a:xfrm>
            <a:off x="548640" y="1280160"/>
            <a:ext cx="11064240" cy="868680"/>
          </a:xfrm>
          <a:prstGeom prst="rect">
            <a:avLst/>
          </a:prstGeom>
          <a:noFill/>
          <a:ln/>
        </p:spPr>
        <p:txBody>
          <a:bodyPr wrap="square" rtlCol="0" anchor="ctr"/>
          <a:lstStyle/>
          <a:p>
            <a:pPr marL="0" indent="0">
              <a:lnSpc>
                <a:spcPct val="120000"/>
              </a:lnSpc>
              <a:buNone/>
            </a:pPr>
            <a:r>
              <a:rPr lang="en-US" sz="1250" dirty="0">
                <a:solidFill>
                  <a:srgbClr val="5A6879"/>
                </a:solidFill>
                <a:latin typeface="Calibri" pitchFamily="34" charset="0"/>
                <a:ea typeface="Calibri" pitchFamily="34" charset="-122"/>
                <a:cs typeface="Calibri" pitchFamily="34" charset="-120"/>
              </a:rPr>
              <a:t>Hari 1 menetapkan piawaian (Rancang) &amp; mencegah kecacatan awal (Bina-Dalam). Kini kita mengesahkan ShopFast benar-benar berfungsi </a:t>
            </a:r>
            <a:r>
              <a:rPr lang="en-US" sz="1250">
                <a:solidFill>
                  <a:srgbClr val="5A6879"/>
                </a:solidFill>
                <a:latin typeface="Calibri" pitchFamily="34" charset="0"/>
                <a:ea typeface="Calibri" pitchFamily="34" charset="-122"/>
                <a:cs typeface="Calibri" pitchFamily="34" charset="-120"/>
              </a:rPr>
              <a:t>seperti dirancang, dengan </a:t>
            </a:r>
            <a:r>
              <a:rPr lang="en-US" sz="1250" dirty="0">
                <a:solidFill>
                  <a:srgbClr val="5A6879"/>
                </a:solidFill>
                <a:latin typeface="Calibri" pitchFamily="34" charset="0"/>
                <a:ea typeface="Calibri" pitchFamily="34" charset="-122"/>
                <a:cs typeface="Calibri" pitchFamily="34" charset="-120"/>
              </a:rPr>
              <a:t>bukti, bukan andaian.</a:t>
            </a:r>
            <a:endParaRPr lang="en-US" sz="1250" dirty="0"/>
          </a:p>
          <a:p>
            <a:pPr marL="0" indent="0">
              <a:lnSpc>
                <a:spcPct val="120000"/>
              </a:lnSpc>
              <a:buNone/>
            </a:pPr>
            <a:r>
              <a:rPr lang="en-US" sz="1250" dirty="0">
                <a:solidFill>
                  <a:srgbClr val="5A6879"/>
                </a:solidFill>
                <a:latin typeface="Calibri" pitchFamily="34" charset="0"/>
                <a:ea typeface="Calibri" pitchFamily="34" charset="-122"/>
                <a:cs typeface="Calibri" pitchFamily="34" charset="-120"/>
              </a:rPr>
              <a:t>Day 1 set the standards (Plan) &amp; prevented early defects (Build-in). Now we verify ShopFast truly works </a:t>
            </a:r>
            <a:r>
              <a:rPr lang="en-US" sz="1250">
                <a:solidFill>
                  <a:srgbClr val="5A6879"/>
                </a:solidFill>
                <a:latin typeface="Calibri" pitchFamily="34" charset="0"/>
                <a:ea typeface="Calibri" pitchFamily="34" charset="-122"/>
                <a:cs typeface="Calibri" pitchFamily="34" charset="-120"/>
              </a:rPr>
              <a:t>as planned, with </a:t>
            </a:r>
            <a:r>
              <a:rPr lang="en-US" sz="1250" dirty="0">
                <a:solidFill>
                  <a:srgbClr val="5A6879"/>
                </a:solidFill>
                <a:latin typeface="Calibri" pitchFamily="34" charset="0"/>
                <a:ea typeface="Calibri" pitchFamily="34" charset="-122"/>
                <a:cs typeface="Calibri" pitchFamily="34" charset="-120"/>
              </a:rPr>
              <a:t>evidence, not assumptions.</a:t>
            </a:r>
            <a:endParaRPr lang="en-US" sz="1250" dirty="0"/>
          </a:p>
        </p:txBody>
      </p:sp>
      <p:sp>
        <p:nvSpPr>
          <p:cNvPr id="5" name="Shape 3"/>
          <p:cNvSpPr/>
          <p:nvPr/>
        </p:nvSpPr>
        <p:spPr>
          <a:xfrm>
            <a:off x="548640" y="2331720"/>
            <a:ext cx="2095805" cy="1920240"/>
          </a:xfrm>
          <a:prstGeom prst="roundRect">
            <a:avLst>
              <a:gd name="adj" fmla="val 3810"/>
            </a:avLst>
          </a:prstGeom>
          <a:solidFill>
            <a:srgbClr val="F4F7FA"/>
          </a:solidFill>
          <a:ln w="15240">
            <a:solidFill>
              <a:srgbClr val="5B5FA6"/>
            </a:solidFill>
            <a:prstDash val="solid"/>
          </a:ln>
        </p:spPr>
      </p:sp>
      <p:sp>
        <p:nvSpPr>
          <p:cNvPr id="6" name="Text 4"/>
          <p:cNvSpPr/>
          <p:nvPr/>
        </p:nvSpPr>
        <p:spPr>
          <a:xfrm>
            <a:off x="658368" y="2423160"/>
            <a:ext cx="1876349" cy="274320"/>
          </a:xfrm>
          <a:prstGeom prst="rect">
            <a:avLst/>
          </a:prstGeom>
          <a:noFill/>
          <a:ln/>
        </p:spPr>
        <p:txBody>
          <a:bodyPr wrap="square" rtlCol="0" anchor="ctr"/>
          <a:lstStyle/>
          <a:p>
            <a:pPr marL="0" indent="0">
              <a:buNone/>
            </a:pPr>
            <a:r>
              <a:rPr lang="en-US" sz="1000" b="1" kern="0" spc="100" dirty="0">
                <a:solidFill>
                  <a:srgbClr val="5B5FA6"/>
                </a:solidFill>
                <a:latin typeface="Courier New" pitchFamily="34" charset="0"/>
                <a:ea typeface="Courier New" pitchFamily="34" charset="-122"/>
                <a:cs typeface="Courier New" pitchFamily="34" charset="-120"/>
              </a:rPr>
              <a:t>01</a:t>
            </a:r>
            <a:endParaRPr lang="en-US" sz="1000" dirty="0"/>
          </a:p>
        </p:txBody>
      </p:sp>
      <p:sp>
        <p:nvSpPr>
          <p:cNvPr id="7" name="Text 5"/>
          <p:cNvSpPr/>
          <p:nvPr/>
        </p:nvSpPr>
        <p:spPr>
          <a:xfrm>
            <a:off x="658368" y="2715768"/>
            <a:ext cx="1876349" cy="457200"/>
          </a:xfrm>
          <a:prstGeom prst="rect">
            <a:avLst/>
          </a:prstGeom>
          <a:noFill/>
          <a:ln/>
        </p:spPr>
        <p:txBody>
          <a:bodyPr wrap="square" rtlCol="0" anchor="ctr"/>
          <a:lstStyle/>
          <a:p>
            <a:pPr marL="0" indent="0">
              <a:buNone/>
            </a:pPr>
            <a:r>
              <a:rPr lang="en-US" sz="1600" b="1" dirty="0">
                <a:solidFill>
                  <a:srgbClr val="0F1620"/>
                </a:solidFill>
                <a:latin typeface="Cambria" pitchFamily="34" charset="0"/>
                <a:ea typeface="Cambria" pitchFamily="34" charset="-122"/>
                <a:cs typeface="Cambria" pitchFamily="34" charset="-120"/>
              </a:rPr>
              <a:t>Rancang</a:t>
            </a:r>
            <a:endParaRPr lang="en-US" sz="1600" dirty="0"/>
          </a:p>
        </p:txBody>
      </p:sp>
      <p:sp>
        <p:nvSpPr>
          <p:cNvPr id="8" name="Text 6"/>
          <p:cNvSpPr/>
          <p:nvPr/>
        </p:nvSpPr>
        <p:spPr>
          <a:xfrm>
            <a:off x="658368" y="3099816"/>
            <a:ext cx="1876349" cy="320040"/>
          </a:xfrm>
          <a:prstGeom prst="rect">
            <a:avLst/>
          </a:prstGeom>
          <a:noFill/>
          <a:ln/>
        </p:spPr>
        <p:txBody>
          <a:bodyPr wrap="square" rtlCol="0" anchor="ctr"/>
          <a:lstStyle/>
          <a:p>
            <a:pPr marL="0" indent="0">
              <a:buNone/>
            </a:pPr>
            <a:r>
              <a:rPr lang="en-US" sz="1050" i="1" dirty="0">
                <a:solidFill>
                  <a:srgbClr val="5A6879"/>
                </a:solidFill>
                <a:latin typeface="Calibri" pitchFamily="34" charset="0"/>
                <a:ea typeface="Calibri" pitchFamily="34" charset="-122"/>
                <a:cs typeface="Calibri" pitchFamily="34" charset="-120"/>
              </a:rPr>
              <a:t>Plan</a:t>
            </a:r>
            <a:endParaRPr lang="en-US" sz="1050" dirty="0"/>
          </a:p>
        </p:txBody>
      </p:sp>
      <p:sp>
        <p:nvSpPr>
          <p:cNvPr id="9" name="Text 7"/>
          <p:cNvSpPr/>
          <p:nvPr/>
        </p:nvSpPr>
        <p:spPr>
          <a:xfrm>
            <a:off x="2644445" y="3063240"/>
            <a:ext cx="146304" cy="457200"/>
          </a:xfrm>
          <a:prstGeom prst="rect">
            <a:avLst/>
          </a:prstGeom>
          <a:noFill/>
          <a:ln/>
        </p:spPr>
        <p:txBody>
          <a:bodyPr wrap="square" rtlCol="0" anchor="ctr"/>
          <a:lstStyle/>
          <a:p>
            <a:pPr marL="0" indent="0" algn="ctr">
              <a:buNone/>
            </a:pPr>
            <a:r>
              <a:rPr lang="en-US" sz="1600">
                <a:solidFill>
                  <a:srgbClr val="8A97A8"/>
                </a:solidFill>
              </a:rPr>
              <a:t>&gt;</a:t>
            </a:r>
            <a:endParaRPr lang="en-US" sz="1600" dirty="0"/>
          </a:p>
        </p:txBody>
      </p:sp>
      <p:sp>
        <p:nvSpPr>
          <p:cNvPr id="10" name="Shape 8"/>
          <p:cNvSpPr/>
          <p:nvPr/>
        </p:nvSpPr>
        <p:spPr>
          <a:xfrm>
            <a:off x="2790749" y="2331720"/>
            <a:ext cx="2095805" cy="1920240"/>
          </a:xfrm>
          <a:prstGeom prst="roundRect">
            <a:avLst>
              <a:gd name="adj" fmla="val 3810"/>
            </a:avLst>
          </a:prstGeom>
          <a:solidFill>
            <a:srgbClr val="F4F7FA"/>
          </a:solidFill>
          <a:ln w="15240">
            <a:solidFill>
              <a:srgbClr val="1F6F8B"/>
            </a:solidFill>
            <a:prstDash val="solid"/>
          </a:ln>
        </p:spPr>
      </p:sp>
      <p:sp>
        <p:nvSpPr>
          <p:cNvPr id="11" name="Text 9"/>
          <p:cNvSpPr/>
          <p:nvPr/>
        </p:nvSpPr>
        <p:spPr>
          <a:xfrm>
            <a:off x="2900477" y="2423160"/>
            <a:ext cx="1876349" cy="274320"/>
          </a:xfrm>
          <a:prstGeom prst="rect">
            <a:avLst/>
          </a:prstGeom>
          <a:noFill/>
          <a:ln/>
        </p:spPr>
        <p:txBody>
          <a:bodyPr wrap="square" rtlCol="0" anchor="ctr"/>
          <a:lstStyle/>
          <a:p>
            <a:pPr marL="0" indent="0">
              <a:buNone/>
            </a:pPr>
            <a:r>
              <a:rPr lang="en-US" sz="1000" b="1" kern="0" spc="100" dirty="0">
                <a:solidFill>
                  <a:srgbClr val="1F6F8B"/>
                </a:solidFill>
                <a:latin typeface="Courier New" pitchFamily="34" charset="0"/>
                <a:ea typeface="Courier New" pitchFamily="34" charset="-122"/>
                <a:cs typeface="Courier New" pitchFamily="34" charset="-120"/>
              </a:rPr>
              <a:t>02</a:t>
            </a:r>
            <a:endParaRPr lang="en-US" sz="1000" dirty="0"/>
          </a:p>
        </p:txBody>
      </p:sp>
      <p:sp>
        <p:nvSpPr>
          <p:cNvPr id="12" name="Text 10"/>
          <p:cNvSpPr/>
          <p:nvPr/>
        </p:nvSpPr>
        <p:spPr>
          <a:xfrm>
            <a:off x="2900477" y="2715768"/>
            <a:ext cx="1876349" cy="457200"/>
          </a:xfrm>
          <a:prstGeom prst="rect">
            <a:avLst/>
          </a:prstGeom>
          <a:noFill/>
          <a:ln/>
        </p:spPr>
        <p:txBody>
          <a:bodyPr wrap="square" rtlCol="0" anchor="ctr"/>
          <a:lstStyle/>
          <a:p>
            <a:pPr marL="0" indent="0">
              <a:buNone/>
            </a:pPr>
            <a:r>
              <a:rPr lang="en-US" sz="1600" b="1" dirty="0">
                <a:solidFill>
                  <a:srgbClr val="0F1620"/>
                </a:solidFill>
                <a:latin typeface="Cambria" pitchFamily="34" charset="0"/>
                <a:ea typeface="Cambria" pitchFamily="34" charset="-122"/>
                <a:cs typeface="Cambria" pitchFamily="34" charset="-120"/>
              </a:rPr>
              <a:t>Bina-Dalam</a:t>
            </a:r>
            <a:endParaRPr lang="en-US" sz="1600" dirty="0"/>
          </a:p>
        </p:txBody>
      </p:sp>
      <p:sp>
        <p:nvSpPr>
          <p:cNvPr id="13" name="Text 11"/>
          <p:cNvSpPr/>
          <p:nvPr/>
        </p:nvSpPr>
        <p:spPr>
          <a:xfrm>
            <a:off x="2900477" y="3099816"/>
            <a:ext cx="1876349" cy="320040"/>
          </a:xfrm>
          <a:prstGeom prst="rect">
            <a:avLst/>
          </a:prstGeom>
          <a:noFill/>
          <a:ln/>
        </p:spPr>
        <p:txBody>
          <a:bodyPr wrap="square" rtlCol="0" anchor="ctr"/>
          <a:lstStyle/>
          <a:p>
            <a:pPr marL="0" indent="0">
              <a:buNone/>
            </a:pPr>
            <a:r>
              <a:rPr lang="en-US" sz="1050" i="1" dirty="0">
                <a:solidFill>
                  <a:srgbClr val="5A6879"/>
                </a:solidFill>
                <a:latin typeface="Calibri" pitchFamily="34" charset="0"/>
                <a:ea typeface="Calibri" pitchFamily="34" charset="-122"/>
                <a:cs typeface="Calibri" pitchFamily="34" charset="-120"/>
              </a:rPr>
              <a:t>Build-in</a:t>
            </a:r>
            <a:endParaRPr lang="en-US" sz="1050" dirty="0"/>
          </a:p>
        </p:txBody>
      </p:sp>
      <p:sp>
        <p:nvSpPr>
          <p:cNvPr id="14" name="Text 12"/>
          <p:cNvSpPr/>
          <p:nvPr/>
        </p:nvSpPr>
        <p:spPr>
          <a:xfrm>
            <a:off x="4886554" y="3063240"/>
            <a:ext cx="146304" cy="457200"/>
          </a:xfrm>
          <a:prstGeom prst="rect">
            <a:avLst/>
          </a:prstGeom>
          <a:noFill/>
          <a:ln/>
        </p:spPr>
        <p:txBody>
          <a:bodyPr wrap="square" rtlCol="0" anchor="ctr"/>
          <a:lstStyle/>
          <a:p>
            <a:pPr marL="0" indent="0" algn="ctr">
              <a:buNone/>
            </a:pPr>
            <a:r>
              <a:rPr lang="en-US" sz="1600">
                <a:solidFill>
                  <a:srgbClr val="8A97A8"/>
                </a:solidFill>
              </a:rPr>
              <a:t>&gt;</a:t>
            </a:r>
            <a:endParaRPr lang="en-US" sz="1600" dirty="0"/>
          </a:p>
        </p:txBody>
      </p:sp>
      <p:sp>
        <p:nvSpPr>
          <p:cNvPr id="15" name="Shape 13"/>
          <p:cNvSpPr/>
          <p:nvPr/>
        </p:nvSpPr>
        <p:spPr>
          <a:xfrm>
            <a:off x="5032858" y="2194560"/>
            <a:ext cx="2095805" cy="2194560"/>
          </a:xfrm>
          <a:prstGeom prst="roundRect">
            <a:avLst>
              <a:gd name="adj" fmla="val 3490"/>
            </a:avLst>
          </a:prstGeom>
          <a:solidFill>
            <a:srgbClr val="26805A"/>
          </a:solidFill>
          <a:ln w="12700">
            <a:solidFill>
              <a:srgbClr val="26805A"/>
            </a:solidFill>
            <a:prstDash val="solid"/>
          </a:ln>
        </p:spPr>
      </p:sp>
      <p:sp>
        <p:nvSpPr>
          <p:cNvPr id="16" name="Text 14"/>
          <p:cNvSpPr/>
          <p:nvPr/>
        </p:nvSpPr>
        <p:spPr>
          <a:xfrm>
            <a:off x="5142586" y="2286000"/>
            <a:ext cx="1876349" cy="274320"/>
          </a:xfrm>
          <a:prstGeom prst="rect">
            <a:avLst/>
          </a:prstGeom>
          <a:noFill/>
          <a:ln/>
        </p:spPr>
        <p:txBody>
          <a:bodyPr wrap="square" rtlCol="0" anchor="ctr"/>
          <a:lstStyle/>
          <a:p>
            <a:pPr marL="0" indent="0">
              <a:buNone/>
            </a:pPr>
            <a:r>
              <a:rPr lang="en-US" sz="1000" b="1" kern="0" spc="100" dirty="0">
                <a:solidFill>
                  <a:srgbClr val="FFFFFF"/>
                </a:solidFill>
                <a:latin typeface="Courier New" pitchFamily="34" charset="0"/>
                <a:ea typeface="Courier New" pitchFamily="34" charset="-122"/>
                <a:cs typeface="Courier New" pitchFamily="34" charset="-120"/>
              </a:rPr>
              <a:t>03</a:t>
            </a:r>
            <a:endParaRPr lang="en-US" sz="1000" dirty="0"/>
          </a:p>
        </p:txBody>
      </p:sp>
      <p:sp>
        <p:nvSpPr>
          <p:cNvPr id="17" name="Text 15"/>
          <p:cNvSpPr/>
          <p:nvPr/>
        </p:nvSpPr>
        <p:spPr>
          <a:xfrm>
            <a:off x="5142586" y="2578608"/>
            <a:ext cx="1876349" cy="457200"/>
          </a:xfrm>
          <a:prstGeom prst="rect">
            <a:avLst/>
          </a:prstGeom>
          <a:noFill/>
          <a:ln/>
        </p:spPr>
        <p:txBody>
          <a:bodyPr wrap="square" rtlCol="0" anchor="ctr"/>
          <a:lstStyle/>
          <a:p>
            <a:pPr marL="0" indent="0">
              <a:buNone/>
            </a:pPr>
            <a:r>
              <a:rPr lang="en-US" sz="1600" b="1" dirty="0">
                <a:solidFill>
                  <a:srgbClr val="FFFFFF"/>
                </a:solidFill>
                <a:latin typeface="Cambria" pitchFamily="34" charset="0"/>
                <a:ea typeface="Cambria" pitchFamily="34" charset="-122"/>
                <a:cs typeface="Cambria" pitchFamily="34" charset="-120"/>
              </a:rPr>
              <a:t>Sah</a:t>
            </a:r>
            <a:endParaRPr lang="en-US" sz="1600" dirty="0"/>
          </a:p>
        </p:txBody>
      </p:sp>
      <p:sp>
        <p:nvSpPr>
          <p:cNvPr id="18" name="Text 16"/>
          <p:cNvSpPr/>
          <p:nvPr/>
        </p:nvSpPr>
        <p:spPr>
          <a:xfrm>
            <a:off x="5142586" y="2962656"/>
            <a:ext cx="1876349" cy="320040"/>
          </a:xfrm>
          <a:prstGeom prst="rect">
            <a:avLst/>
          </a:prstGeom>
          <a:noFill/>
          <a:ln/>
        </p:spPr>
        <p:txBody>
          <a:bodyPr wrap="square" rtlCol="0" anchor="ctr"/>
          <a:lstStyle/>
          <a:p>
            <a:pPr marL="0" indent="0">
              <a:buNone/>
            </a:pPr>
            <a:r>
              <a:rPr lang="en-US" sz="1050" i="1" dirty="0">
                <a:solidFill>
                  <a:srgbClr val="D7E2ED"/>
                </a:solidFill>
                <a:latin typeface="Calibri" pitchFamily="34" charset="0"/>
                <a:ea typeface="Calibri" pitchFamily="34" charset="-122"/>
                <a:cs typeface="Calibri" pitchFamily="34" charset="-120"/>
              </a:rPr>
              <a:t>Verify</a:t>
            </a:r>
            <a:endParaRPr lang="en-US" sz="1050" dirty="0"/>
          </a:p>
        </p:txBody>
      </p:sp>
      <p:sp>
        <p:nvSpPr>
          <p:cNvPr id="19" name="Text 17"/>
          <p:cNvSpPr/>
          <p:nvPr/>
        </p:nvSpPr>
        <p:spPr>
          <a:xfrm>
            <a:off x="5142586" y="4005072"/>
            <a:ext cx="1876349" cy="292608"/>
          </a:xfrm>
          <a:prstGeom prst="rect">
            <a:avLst/>
          </a:prstGeom>
          <a:noFill/>
          <a:ln/>
        </p:spPr>
        <p:txBody>
          <a:bodyPr wrap="square" rtlCol="0" anchor="ctr"/>
          <a:lstStyle/>
          <a:p>
            <a:pPr marL="0" indent="0">
              <a:buNone/>
            </a:pPr>
            <a:r>
              <a:rPr lang="en-US" sz="850" b="1" dirty="0">
                <a:solidFill>
                  <a:srgbClr val="DFF5E8"/>
                </a:solidFill>
                <a:latin typeface="Courier New" pitchFamily="34" charset="0"/>
                <a:ea typeface="Courier New" pitchFamily="34" charset="-122"/>
                <a:cs typeface="Courier New" pitchFamily="34" charset="-120"/>
              </a:rPr>
              <a:t>ANDA DI SINI / YOU ARE HERE</a:t>
            </a:r>
            <a:endParaRPr lang="en-US" sz="850" dirty="0"/>
          </a:p>
        </p:txBody>
      </p:sp>
      <p:sp>
        <p:nvSpPr>
          <p:cNvPr id="20" name="Text 18"/>
          <p:cNvSpPr/>
          <p:nvPr/>
        </p:nvSpPr>
        <p:spPr>
          <a:xfrm>
            <a:off x="7128662" y="3063240"/>
            <a:ext cx="146304" cy="457200"/>
          </a:xfrm>
          <a:prstGeom prst="rect">
            <a:avLst/>
          </a:prstGeom>
          <a:noFill/>
          <a:ln/>
        </p:spPr>
        <p:txBody>
          <a:bodyPr wrap="square" rtlCol="0" anchor="ctr"/>
          <a:lstStyle/>
          <a:p>
            <a:pPr marL="0" indent="0" algn="ctr">
              <a:buNone/>
            </a:pPr>
            <a:r>
              <a:rPr lang="en-US" sz="1600">
                <a:solidFill>
                  <a:srgbClr val="8A97A8"/>
                </a:solidFill>
              </a:rPr>
              <a:t>&gt;</a:t>
            </a:r>
            <a:endParaRPr lang="en-US" sz="1600" dirty="0"/>
          </a:p>
        </p:txBody>
      </p:sp>
      <p:sp>
        <p:nvSpPr>
          <p:cNvPr id="21" name="Shape 19"/>
          <p:cNvSpPr/>
          <p:nvPr/>
        </p:nvSpPr>
        <p:spPr>
          <a:xfrm>
            <a:off x="7274966" y="2331720"/>
            <a:ext cx="2095805" cy="1920240"/>
          </a:xfrm>
          <a:prstGeom prst="roundRect">
            <a:avLst>
              <a:gd name="adj" fmla="val 3810"/>
            </a:avLst>
          </a:prstGeom>
          <a:solidFill>
            <a:srgbClr val="F4F7FA"/>
          </a:solidFill>
          <a:ln w="15240">
            <a:solidFill>
              <a:srgbClr val="B9852E"/>
            </a:solidFill>
            <a:prstDash val="solid"/>
          </a:ln>
        </p:spPr>
      </p:sp>
      <p:sp>
        <p:nvSpPr>
          <p:cNvPr id="22" name="Text 20"/>
          <p:cNvSpPr/>
          <p:nvPr/>
        </p:nvSpPr>
        <p:spPr>
          <a:xfrm>
            <a:off x="7384694" y="2423160"/>
            <a:ext cx="1876349" cy="274320"/>
          </a:xfrm>
          <a:prstGeom prst="rect">
            <a:avLst/>
          </a:prstGeom>
          <a:noFill/>
          <a:ln/>
        </p:spPr>
        <p:txBody>
          <a:bodyPr wrap="square" rtlCol="0" anchor="ctr"/>
          <a:lstStyle/>
          <a:p>
            <a:pPr marL="0" indent="0">
              <a:buNone/>
            </a:pPr>
            <a:r>
              <a:rPr lang="en-US" sz="1000" b="1" kern="0" spc="100" dirty="0">
                <a:solidFill>
                  <a:srgbClr val="B9852E"/>
                </a:solidFill>
                <a:latin typeface="Courier New" pitchFamily="34" charset="0"/>
                <a:ea typeface="Courier New" pitchFamily="34" charset="-122"/>
                <a:cs typeface="Courier New" pitchFamily="34" charset="-120"/>
              </a:rPr>
              <a:t>04</a:t>
            </a:r>
            <a:endParaRPr lang="en-US" sz="1000" dirty="0"/>
          </a:p>
        </p:txBody>
      </p:sp>
      <p:sp>
        <p:nvSpPr>
          <p:cNvPr id="23" name="Text 21"/>
          <p:cNvSpPr/>
          <p:nvPr/>
        </p:nvSpPr>
        <p:spPr>
          <a:xfrm>
            <a:off x="7384694" y="2715768"/>
            <a:ext cx="1876349" cy="457200"/>
          </a:xfrm>
          <a:prstGeom prst="rect">
            <a:avLst/>
          </a:prstGeom>
          <a:noFill/>
          <a:ln/>
        </p:spPr>
        <p:txBody>
          <a:bodyPr wrap="square" rtlCol="0" anchor="ctr"/>
          <a:lstStyle/>
          <a:p>
            <a:pPr marL="0" indent="0">
              <a:buNone/>
            </a:pPr>
            <a:r>
              <a:rPr lang="en-US" sz="1600" b="1" dirty="0">
                <a:solidFill>
                  <a:srgbClr val="0F1620"/>
                </a:solidFill>
                <a:latin typeface="Cambria" pitchFamily="34" charset="0"/>
                <a:ea typeface="Cambria" pitchFamily="34" charset="-122"/>
                <a:cs typeface="Cambria" pitchFamily="34" charset="-120"/>
              </a:rPr>
              <a:t>Jamin</a:t>
            </a:r>
            <a:endParaRPr lang="en-US" sz="1600" dirty="0"/>
          </a:p>
        </p:txBody>
      </p:sp>
      <p:sp>
        <p:nvSpPr>
          <p:cNvPr id="24" name="Text 22"/>
          <p:cNvSpPr/>
          <p:nvPr/>
        </p:nvSpPr>
        <p:spPr>
          <a:xfrm>
            <a:off x="7384694" y="3099816"/>
            <a:ext cx="1876349" cy="320040"/>
          </a:xfrm>
          <a:prstGeom prst="rect">
            <a:avLst/>
          </a:prstGeom>
          <a:noFill/>
          <a:ln/>
        </p:spPr>
        <p:txBody>
          <a:bodyPr wrap="square" rtlCol="0" anchor="ctr"/>
          <a:lstStyle/>
          <a:p>
            <a:pPr marL="0" indent="0">
              <a:buNone/>
            </a:pPr>
            <a:r>
              <a:rPr lang="en-US" sz="1050" i="1" dirty="0">
                <a:solidFill>
                  <a:srgbClr val="5A6879"/>
                </a:solidFill>
                <a:latin typeface="Calibri" pitchFamily="34" charset="0"/>
                <a:ea typeface="Calibri" pitchFamily="34" charset="-122"/>
                <a:cs typeface="Calibri" pitchFamily="34" charset="-120"/>
              </a:rPr>
              <a:t>Assure</a:t>
            </a:r>
            <a:endParaRPr lang="en-US" sz="1050" dirty="0"/>
          </a:p>
        </p:txBody>
      </p:sp>
      <p:sp>
        <p:nvSpPr>
          <p:cNvPr id="25" name="Text 23"/>
          <p:cNvSpPr/>
          <p:nvPr/>
        </p:nvSpPr>
        <p:spPr>
          <a:xfrm>
            <a:off x="9370771" y="3063240"/>
            <a:ext cx="146304" cy="457200"/>
          </a:xfrm>
          <a:prstGeom prst="rect">
            <a:avLst/>
          </a:prstGeom>
          <a:noFill/>
          <a:ln/>
        </p:spPr>
        <p:txBody>
          <a:bodyPr wrap="square" rtlCol="0" anchor="ctr"/>
          <a:lstStyle/>
          <a:p>
            <a:pPr marL="0" indent="0" algn="ctr">
              <a:buNone/>
            </a:pPr>
            <a:r>
              <a:rPr lang="en-US" sz="1600">
                <a:solidFill>
                  <a:srgbClr val="8A97A8"/>
                </a:solidFill>
              </a:rPr>
              <a:t>&gt;</a:t>
            </a:r>
            <a:endParaRPr lang="en-US" sz="1600" dirty="0"/>
          </a:p>
        </p:txBody>
      </p:sp>
      <p:sp>
        <p:nvSpPr>
          <p:cNvPr id="26" name="Shape 24"/>
          <p:cNvSpPr/>
          <p:nvPr/>
        </p:nvSpPr>
        <p:spPr>
          <a:xfrm>
            <a:off x="9517075" y="2331720"/>
            <a:ext cx="2095805" cy="1920240"/>
          </a:xfrm>
          <a:prstGeom prst="roundRect">
            <a:avLst>
              <a:gd name="adj" fmla="val 3810"/>
            </a:avLst>
          </a:prstGeom>
          <a:solidFill>
            <a:srgbClr val="F4F7FA"/>
          </a:solidFill>
          <a:ln w="15240">
            <a:solidFill>
              <a:srgbClr val="9B4D7A"/>
            </a:solidFill>
            <a:prstDash val="solid"/>
          </a:ln>
        </p:spPr>
      </p:sp>
      <p:sp>
        <p:nvSpPr>
          <p:cNvPr id="27" name="Text 25"/>
          <p:cNvSpPr/>
          <p:nvPr/>
        </p:nvSpPr>
        <p:spPr>
          <a:xfrm>
            <a:off x="9626803" y="2423160"/>
            <a:ext cx="1876349" cy="274320"/>
          </a:xfrm>
          <a:prstGeom prst="rect">
            <a:avLst/>
          </a:prstGeom>
          <a:noFill/>
          <a:ln/>
        </p:spPr>
        <p:txBody>
          <a:bodyPr wrap="square" rtlCol="0" anchor="ctr"/>
          <a:lstStyle/>
          <a:p>
            <a:pPr marL="0" indent="0">
              <a:buNone/>
            </a:pPr>
            <a:r>
              <a:rPr lang="en-US" sz="1000" b="1" kern="0" spc="100" dirty="0">
                <a:solidFill>
                  <a:srgbClr val="9B4D7A"/>
                </a:solidFill>
                <a:latin typeface="Courier New" pitchFamily="34" charset="0"/>
                <a:ea typeface="Courier New" pitchFamily="34" charset="-122"/>
                <a:cs typeface="Courier New" pitchFamily="34" charset="-120"/>
              </a:rPr>
              <a:t>05</a:t>
            </a:r>
            <a:endParaRPr lang="en-US" sz="1000" dirty="0"/>
          </a:p>
        </p:txBody>
      </p:sp>
      <p:sp>
        <p:nvSpPr>
          <p:cNvPr id="28" name="Text 26"/>
          <p:cNvSpPr/>
          <p:nvPr/>
        </p:nvSpPr>
        <p:spPr>
          <a:xfrm>
            <a:off x="9626803" y="2715768"/>
            <a:ext cx="1876349" cy="457200"/>
          </a:xfrm>
          <a:prstGeom prst="rect">
            <a:avLst/>
          </a:prstGeom>
          <a:noFill/>
          <a:ln/>
        </p:spPr>
        <p:txBody>
          <a:bodyPr wrap="square" rtlCol="0" anchor="ctr"/>
          <a:lstStyle/>
          <a:p>
            <a:pPr marL="0" indent="0">
              <a:buNone/>
            </a:pPr>
            <a:r>
              <a:rPr lang="en-US" sz="1600" b="1" dirty="0">
                <a:solidFill>
                  <a:srgbClr val="0F1620"/>
                </a:solidFill>
                <a:latin typeface="Cambria" pitchFamily="34" charset="0"/>
                <a:ea typeface="Cambria" pitchFamily="34" charset="-122"/>
                <a:cs typeface="Cambria" pitchFamily="34" charset="-120"/>
              </a:rPr>
              <a:t>Kekal</a:t>
            </a:r>
            <a:endParaRPr lang="en-US" sz="1600" dirty="0"/>
          </a:p>
        </p:txBody>
      </p:sp>
      <p:sp>
        <p:nvSpPr>
          <p:cNvPr id="29" name="Text 27"/>
          <p:cNvSpPr/>
          <p:nvPr/>
        </p:nvSpPr>
        <p:spPr>
          <a:xfrm>
            <a:off x="9626803" y="3099816"/>
            <a:ext cx="1876349" cy="320040"/>
          </a:xfrm>
          <a:prstGeom prst="rect">
            <a:avLst/>
          </a:prstGeom>
          <a:noFill/>
          <a:ln/>
        </p:spPr>
        <p:txBody>
          <a:bodyPr wrap="square" rtlCol="0" anchor="ctr"/>
          <a:lstStyle/>
          <a:p>
            <a:pPr marL="0" indent="0">
              <a:buNone/>
            </a:pPr>
            <a:r>
              <a:rPr lang="en-US" sz="1050" i="1" dirty="0">
                <a:solidFill>
                  <a:srgbClr val="5A6879"/>
                </a:solidFill>
                <a:latin typeface="Calibri" pitchFamily="34" charset="0"/>
                <a:ea typeface="Calibri" pitchFamily="34" charset="-122"/>
                <a:cs typeface="Calibri" pitchFamily="34" charset="-120"/>
              </a:rPr>
              <a:t>Sustain</a:t>
            </a:r>
            <a:endParaRPr lang="en-US" sz="1050" dirty="0"/>
          </a:p>
        </p:txBody>
      </p:sp>
      <p:sp>
        <p:nvSpPr>
          <p:cNvPr id="30" name="Shape 28"/>
          <p:cNvSpPr/>
          <p:nvPr/>
        </p:nvSpPr>
        <p:spPr>
          <a:xfrm>
            <a:off x="548640" y="4892040"/>
            <a:ext cx="11064240" cy="777240"/>
          </a:xfrm>
          <a:prstGeom prst="roundRect">
            <a:avLst>
              <a:gd name="adj" fmla="val 9412"/>
            </a:avLst>
          </a:prstGeom>
          <a:solidFill>
            <a:srgbClr val="E4F3EB"/>
          </a:solidFill>
          <a:ln w="12700">
            <a:solidFill>
              <a:srgbClr val="CFE9DB"/>
            </a:solidFill>
            <a:prstDash val="solid"/>
          </a:ln>
        </p:spPr>
      </p:sp>
      <p:sp>
        <p:nvSpPr>
          <p:cNvPr id="31" name="Shape 29"/>
          <p:cNvSpPr/>
          <p:nvPr/>
        </p:nvSpPr>
        <p:spPr>
          <a:xfrm>
            <a:off x="713232" y="5056632"/>
            <a:ext cx="548640" cy="274320"/>
          </a:xfrm>
          <a:prstGeom prst="roundRect">
            <a:avLst>
              <a:gd name="adj" fmla="val 100000"/>
            </a:avLst>
          </a:prstGeom>
          <a:solidFill>
            <a:srgbClr val="26805A"/>
          </a:solidFill>
          <a:ln/>
        </p:spPr>
      </p:sp>
      <p:sp>
        <p:nvSpPr>
          <p:cNvPr id="32" name="Text 30"/>
          <p:cNvSpPr/>
          <p:nvPr/>
        </p:nvSpPr>
        <p:spPr>
          <a:xfrm>
            <a:off x="713232" y="5056632"/>
            <a:ext cx="548640" cy="274320"/>
          </a:xfrm>
          <a:prstGeom prst="rect">
            <a:avLst/>
          </a:prstGeom>
          <a:noFill/>
          <a:ln/>
        </p:spPr>
        <p:txBody>
          <a:bodyPr wrap="square" rtlCol="0" anchor="ctr"/>
          <a:lstStyle/>
          <a:p>
            <a:pPr marL="0" indent="0" algn="ctr">
              <a:buNone/>
            </a:pPr>
            <a:r>
              <a:rPr lang="en-US" sz="900" b="1" dirty="0">
                <a:solidFill>
                  <a:srgbClr val="FFFFFF"/>
                </a:solidFill>
                <a:latin typeface="Courier New" pitchFamily="34" charset="0"/>
                <a:ea typeface="Courier New" pitchFamily="34" charset="-122"/>
                <a:cs typeface="Courier New" pitchFamily="34" charset="-120"/>
              </a:rPr>
              <a:t>RTM</a:t>
            </a:r>
            <a:endParaRPr lang="en-US" sz="900" dirty="0"/>
          </a:p>
        </p:txBody>
      </p:sp>
      <p:sp>
        <p:nvSpPr>
          <p:cNvPr id="33" name="Text 31"/>
          <p:cNvSpPr/>
          <p:nvPr/>
        </p:nvSpPr>
        <p:spPr>
          <a:xfrm>
            <a:off x="1417320" y="4956048"/>
            <a:ext cx="10058400" cy="640080"/>
          </a:xfrm>
          <a:prstGeom prst="rect">
            <a:avLst/>
          </a:prstGeom>
          <a:noFill/>
          <a:ln/>
        </p:spPr>
        <p:txBody>
          <a:bodyPr wrap="square" rtlCol="0" anchor="ctr"/>
          <a:lstStyle/>
          <a:p>
            <a:pPr marL="0" indent="0">
              <a:lnSpc>
                <a:spcPct val="115000"/>
              </a:lnSpc>
              <a:buNone/>
            </a:pPr>
            <a:r>
              <a:rPr lang="en-US" sz="1100" dirty="0">
                <a:solidFill>
                  <a:srgbClr val="134430"/>
                </a:solidFill>
                <a:latin typeface="Calibri" pitchFamily="34" charset="0"/>
                <a:ea typeface="Calibri" pitchFamily="34" charset="-122"/>
                <a:cs typeface="Calibri" pitchFamily="34" charset="-120"/>
              </a:rPr>
              <a:t>Setiap kes ujian pagi ini terus dipetakan ke RTM v0 dari </a:t>
            </a:r>
            <a:r>
              <a:rPr lang="en-US" sz="1100">
                <a:solidFill>
                  <a:srgbClr val="134430"/>
                </a:solidFill>
                <a:latin typeface="Calibri" pitchFamily="34" charset="0"/>
                <a:ea typeface="Calibri" pitchFamily="34" charset="-122"/>
                <a:cs typeface="Calibri" pitchFamily="34" charset="-120"/>
              </a:rPr>
              <a:t>Modul 2, keterjejakan </a:t>
            </a:r>
            <a:r>
              <a:rPr lang="en-US" sz="1100" dirty="0">
                <a:solidFill>
                  <a:srgbClr val="134430"/>
                </a:solidFill>
                <a:latin typeface="Calibri" pitchFamily="34" charset="0"/>
                <a:ea typeface="Calibri" pitchFamily="34" charset="-122"/>
                <a:cs typeface="Calibri" pitchFamily="34" charset="-120"/>
              </a:rPr>
              <a:t>tidak putus. / Every test case maps back to the RTM v0 from </a:t>
            </a:r>
            <a:r>
              <a:rPr lang="en-US" sz="1100">
                <a:solidFill>
                  <a:srgbClr val="134430"/>
                </a:solidFill>
                <a:latin typeface="Calibri" pitchFamily="34" charset="0"/>
                <a:ea typeface="Calibri" pitchFamily="34" charset="-122"/>
                <a:cs typeface="Calibri" pitchFamily="34" charset="-120"/>
              </a:rPr>
              <a:t>Module 2, traceability </a:t>
            </a:r>
            <a:r>
              <a:rPr lang="en-US" sz="1100" dirty="0">
                <a:solidFill>
                  <a:srgbClr val="134430"/>
                </a:solidFill>
                <a:latin typeface="Calibri" pitchFamily="34" charset="0"/>
                <a:ea typeface="Calibri" pitchFamily="34" charset="-122"/>
                <a:cs typeface="Calibri" pitchFamily="34" charset="-120"/>
              </a:rPr>
              <a:t>stays unbroken.</a:t>
            </a:r>
            <a:endParaRPr lang="en-US" sz="1100" dirty="0"/>
          </a:p>
        </p:txBody>
      </p:sp>
      <p:sp>
        <p:nvSpPr>
          <p:cNvPr id="34" name="Text 32"/>
          <p:cNvSpPr/>
          <p:nvPr/>
        </p:nvSpPr>
        <p:spPr>
          <a:xfrm>
            <a:off x="10362895" y="6355080"/>
            <a:ext cx="1463040" cy="320040"/>
          </a:xfrm>
          <a:prstGeom prst="rect">
            <a:avLst/>
          </a:prstGeom>
          <a:noFill/>
          <a:ln/>
        </p:spPr>
        <p:txBody>
          <a:bodyPr wrap="square" rtlCol="0" anchor="ctr"/>
          <a:lstStyle/>
          <a:p>
            <a:pPr marL="0" indent="0" algn="r">
              <a:buNone/>
            </a:pPr>
            <a:r>
              <a:rPr lang="en-US" sz="1000" dirty="0">
                <a:solidFill>
                  <a:srgbClr val="8A97A8"/>
                </a:solidFill>
                <a:latin typeface="Courier New" pitchFamily="34" charset="0"/>
                <a:ea typeface="Courier New" pitchFamily="34" charset="-122"/>
                <a:cs typeface="Courier New" pitchFamily="34" charset="-120"/>
              </a:rPr>
              <a:t>02 / 12</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384048"/>
            <a:ext cx="10515600" cy="320040"/>
          </a:xfrm>
          <a:prstGeom prst="rect">
            <a:avLst/>
          </a:prstGeom>
          <a:noFill/>
          <a:ln/>
        </p:spPr>
        <p:txBody>
          <a:bodyPr wrap="square" rtlCol="0" anchor="ctr"/>
          <a:lstStyle/>
          <a:p>
            <a:pPr marL="0" indent="0" algn="l">
              <a:buNone/>
            </a:pPr>
            <a:r>
              <a:rPr lang="en-US" sz="1150" b="1">
                <a:solidFill>
                  <a:srgbClr val="26805A"/>
                </a:solidFill>
                <a:latin typeface="Courier New" pitchFamily="34" charset="0"/>
                <a:ea typeface="Courier New" pitchFamily="34" charset="-122"/>
                <a:cs typeface="Courier New" pitchFamily="34" charset="-120"/>
              </a:rPr>
              <a:t>: </a:t>
            </a:r>
            <a:r>
              <a:rPr lang="en-US" sz="1150" b="1" kern="0" spc="200">
                <a:solidFill>
                  <a:srgbClr val="26805A"/>
                </a:solidFill>
                <a:latin typeface="Courier New" pitchFamily="34" charset="0"/>
                <a:ea typeface="Courier New" pitchFamily="34" charset="-122"/>
                <a:cs typeface="Courier New" pitchFamily="34" charset="-120"/>
              </a:rPr>
              <a:t>OBJEKTIF </a:t>
            </a:r>
            <a:r>
              <a:rPr lang="en-US" sz="1150" b="1" kern="0" spc="200" dirty="0">
                <a:solidFill>
                  <a:srgbClr val="26805A"/>
                </a:solidFill>
                <a:latin typeface="Courier New" pitchFamily="34" charset="0"/>
                <a:ea typeface="Courier New" pitchFamily="34" charset="-122"/>
                <a:cs typeface="Courier New" pitchFamily="34" charset="-120"/>
              </a:rPr>
              <a:t>MODUL  /  MODULE OBJECTIVE</a:t>
            </a:r>
            <a:endParaRPr lang="en-US" sz="1150" dirty="0"/>
          </a:p>
        </p:txBody>
      </p:sp>
      <p:sp>
        <p:nvSpPr>
          <p:cNvPr id="3" name="Text 1"/>
          <p:cNvSpPr/>
          <p:nvPr/>
        </p:nvSpPr>
        <p:spPr>
          <a:xfrm>
            <a:off x="548640" y="749808"/>
            <a:ext cx="11064240" cy="548640"/>
          </a:xfrm>
          <a:prstGeom prst="rect">
            <a:avLst/>
          </a:prstGeom>
          <a:noFill/>
          <a:ln/>
        </p:spPr>
        <p:txBody>
          <a:bodyPr wrap="square" rtlCol="0" anchor="ctr"/>
          <a:lstStyle/>
          <a:p>
            <a:pPr marL="0" indent="0">
              <a:buNone/>
            </a:pPr>
            <a:r>
              <a:rPr lang="en-US" sz="2500" b="1" dirty="0">
                <a:solidFill>
                  <a:srgbClr val="0F1620"/>
                </a:solidFill>
                <a:latin typeface="Cambria" pitchFamily="34" charset="0"/>
                <a:ea typeface="Cambria" pitchFamily="34" charset="-122"/>
                <a:cs typeface="Cambria" pitchFamily="34" charset="-120"/>
              </a:rPr>
              <a:t>Daripada “ia nampak berfungsi” kepada bukti automatik</a:t>
            </a:r>
            <a:endParaRPr lang="en-US" sz="2500" dirty="0"/>
          </a:p>
        </p:txBody>
      </p:sp>
      <p:sp>
        <p:nvSpPr>
          <p:cNvPr id="4" name="Text 2"/>
          <p:cNvSpPr/>
          <p:nvPr/>
        </p:nvSpPr>
        <p:spPr>
          <a:xfrm>
            <a:off x="548640" y="1298448"/>
            <a:ext cx="11064240" cy="548640"/>
          </a:xfrm>
          <a:prstGeom prst="rect">
            <a:avLst/>
          </a:prstGeom>
          <a:noFill/>
          <a:ln/>
        </p:spPr>
        <p:txBody>
          <a:bodyPr wrap="square" rtlCol="0" anchor="ctr"/>
          <a:lstStyle/>
          <a:p>
            <a:pPr marL="0" indent="0">
              <a:buNone/>
            </a:pPr>
            <a:r>
              <a:rPr lang="en-US" sz="1300" i="1" dirty="0">
                <a:solidFill>
                  <a:srgbClr val="5A6879"/>
                </a:solidFill>
                <a:latin typeface="Calibri" pitchFamily="34" charset="0"/>
                <a:ea typeface="Calibri" pitchFamily="34" charset="-122"/>
                <a:cs typeface="Calibri" pitchFamily="34" charset="-120"/>
              </a:rPr>
              <a:t>Executing effective testing (functional &amp; non-functional) and understanding </a:t>
            </a:r>
            <a:r>
              <a:rPr lang="en-US" sz="1300" i="1">
                <a:solidFill>
                  <a:srgbClr val="5A6879"/>
                </a:solidFill>
                <a:latin typeface="Calibri" pitchFamily="34" charset="0"/>
                <a:ea typeface="Calibri" pitchFamily="34" charset="-122"/>
                <a:cs typeface="Calibri" pitchFamily="34" charset="-120"/>
              </a:rPr>
              <a:t>automation strategy, so </a:t>
            </a:r>
            <a:r>
              <a:rPr lang="en-US" sz="1300" i="1" dirty="0">
                <a:solidFill>
                  <a:srgbClr val="5A6879"/>
                </a:solidFill>
                <a:latin typeface="Calibri" pitchFamily="34" charset="0"/>
                <a:ea typeface="Calibri" pitchFamily="34" charset="-122"/>
                <a:cs typeface="Calibri" pitchFamily="34" charset="-120"/>
              </a:rPr>
              <a:t>every ShopFast change can be verified in seconds, not days.</a:t>
            </a:r>
            <a:endParaRPr lang="en-US" sz="1300" dirty="0"/>
          </a:p>
        </p:txBody>
      </p:sp>
      <p:sp>
        <p:nvSpPr>
          <p:cNvPr id="5" name="Shape 3"/>
          <p:cNvSpPr/>
          <p:nvPr/>
        </p:nvSpPr>
        <p:spPr>
          <a:xfrm>
            <a:off x="548640" y="1965960"/>
            <a:ext cx="2560320" cy="1051560"/>
          </a:xfrm>
          <a:prstGeom prst="roundRect">
            <a:avLst>
              <a:gd name="adj" fmla="val 782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6" name="Text 4"/>
          <p:cNvSpPr/>
          <p:nvPr/>
        </p:nvSpPr>
        <p:spPr>
          <a:xfrm>
            <a:off x="731520" y="2057400"/>
            <a:ext cx="2194560" cy="548640"/>
          </a:xfrm>
          <a:prstGeom prst="rect">
            <a:avLst/>
          </a:prstGeom>
          <a:noFill/>
          <a:ln/>
        </p:spPr>
        <p:txBody>
          <a:bodyPr wrap="square" rtlCol="0" anchor="ctr"/>
          <a:lstStyle/>
          <a:p>
            <a:pPr marL="0" indent="0">
              <a:buNone/>
            </a:pPr>
            <a:r>
              <a:rPr lang="en-US" sz="2800" b="1" dirty="0">
                <a:solidFill>
                  <a:srgbClr val="134430"/>
                </a:solidFill>
                <a:latin typeface="Cambria" pitchFamily="34" charset="0"/>
                <a:ea typeface="Cambria" pitchFamily="34" charset="-122"/>
                <a:cs typeface="Cambria" pitchFamily="34" charset="-120"/>
              </a:rPr>
              <a:t>1h30</a:t>
            </a:r>
            <a:endParaRPr lang="en-US" sz="2800" dirty="0"/>
          </a:p>
        </p:txBody>
      </p:sp>
      <p:sp>
        <p:nvSpPr>
          <p:cNvPr id="7" name="Text 5"/>
          <p:cNvSpPr/>
          <p:nvPr/>
        </p:nvSpPr>
        <p:spPr>
          <a:xfrm>
            <a:off x="731520" y="2606040"/>
            <a:ext cx="2194560" cy="365760"/>
          </a:xfrm>
          <a:prstGeom prst="rect">
            <a:avLst/>
          </a:prstGeom>
          <a:noFill/>
          <a:ln/>
        </p:spPr>
        <p:txBody>
          <a:bodyPr wrap="square" rtlCol="0" anchor="ctr"/>
          <a:lstStyle/>
          <a:p>
            <a:pPr marL="0" indent="0">
              <a:buNone/>
            </a:pPr>
            <a:r>
              <a:rPr lang="en-US" sz="850" kern="0" spc="100" dirty="0">
                <a:solidFill>
                  <a:srgbClr val="8A97A8"/>
                </a:solidFill>
                <a:latin typeface="Courier New" pitchFamily="34" charset="0"/>
                <a:ea typeface="Courier New" pitchFamily="34" charset="-122"/>
                <a:cs typeface="Courier New" pitchFamily="34" charset="-120"/>
              </a:rPr>
              <a:t>DURASI / DURATION</a:t>
            </a:r>
            <a:endParaRPr lang="en-US" sz="850" dirty="0"/>
          </a:p>
        </p:txBody>
      </p:sp>
      <p:sp>
        <p:nvSpPr>
          <p:cNvPr id="8" name="Shape 6"/>
          <p:cNvSpPr/>
          <p:nvPr/>
        </p:nvSpPr>
        <p:spPr>
          <a:xfrm>
            <a:off x="3383280" y="1965960"/>
            <a:ext cx="2560320" cy="1051560"/>
          </a:xfrm>
          <a:prstGeom prst="roundRect">
            <a:avLst>
              <a:gd name="adj" fmla="val 782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9" name="Text 7"/>
          <p:cNvSpPr/>
          <p:nvPr/>
        </p:nvSpPr>
        <p:spPr>
          <a:xfrm>
            <a:off x="3566160" y="2057400"/>
            <a:ext cx="2194560" cy="548640"/>
          </a:xfrm>
          <a:prstGeom prst="rect">
            <a:avLst/>
          </a:prstGeom>
          <a:noFill/>
          <a:ln/>
        </p:spPr>
        <p:txBody>
          <a:bodyPr wrap="square" rtlCol="0" anchor="ctr"/>
          <a:lstStyle/>
          <a:p>
            <a:pPr marL="0" indent="0">
              <a:buNone/>
            </a:pPr>
            <a:r>
              <a:rPr lang="en-US" sz="2800" b="1" dirty="0">
                <a:solidFill>
                  <a:srgbClr val="134430"/>
                </a:solidFill>
                <a:latin typeface="Cambria" pitchFamily="34" charset="0"/>
                <a:ea typeface="Cambria" pitchFamily="34" charset="-122"/>
                <a:cs typeface="Cambria" pitchFamily="34" charset="-120"/>
              </a:rPr>
              <a:t>2</a:t>
            </a:r>
            <a:endParaRPr lang="en-US" sz="2800" dirty="0"/>
          </a:p>
        </p:txBody>
      </p:sp>
      <p:sp>
        <p:nvSpPr>
          <p:cNvPr id="10" name="Text 8"/>
          <p:cNvSpPr/>
          <p:nvPr/>
        </p:nvSpPr>
        <p:spPr>
          <a:xfrm>
            <a:off x="3566160" y="2606040"/>
            <a:ext cx="2194560" cy="365760"/>
          </a:xfrm>
          <a:prstGeom prst="rect">
            <a:avLst/>
          </a:prstGeom>
          <a:noFill/>
          <a:ln/>
        </p:spPr>
        <p:txBody>
          <a:bodyPr wrap="square" rtlCol="0" anchor="ctr"/>
          <a:lstStyle/>
          <a:p>
            <a:pPr marL="0" indent="0">
              <a:buNone/>
            </a:pPr>
            <a:r>
              <a:rPr lang="en-US" sz="850" kern="0" spc="100" dirty="0">
                <a:solidFill>
                  <a:srgbClr val="8A97A8"/>
                </a:solidFill>
                <a:latin typeface="Courier New" pitchFamily="34" charset="0"/>
                <a:ea typeface="Courier New" pitchFamily="34" charset="-122"/>
                <a:cs typeface="Courier New" pitchFamily="34" charset="-120"/>
              </a:rPr>
              <a:t>MAKMAL / LABS (API + UI)</a:t>
            </a:r>
            <a:endParaRPr lang="en-US" sz="850" dirty="0"/>
          </a:p>
        </p:txBody>
      </p:sp>
      <p:sp>
        <p:nvSpPr>
          <p:cNvPr id="11" name="Shape 9"/>
          <p:cNvSpPr/>
          <p:nvPr/>
        </p:nvSpPr>
        <p:spPr>
          <a:xfrm>
            <a:off x="6217920" y="1965960"/>
            <a:ext cx="2560320" cy="1051560"/>
          </a:xfrm>
          <a:prstGeom prst="roundRect">
            <a:avLst>
              <a:gd name="adj" fmla="val 782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12" name="Text 10"/>
          <p:cNvSpPr/>
          <p:nvPr/>
        </p:nvSpPr>
        <p:spPr>
          <a:xfrm>
            <a:off x="6400800" y="2057400"/>
            <a:ext cx="2194560" cy="548640"/>
          </a:xfrm>
          <a:prstGeom prst="rect">
            <a:avLst/>
          </a:prstGeom>
          <a:noFill/>
          <a:ln/>
        </p:spPr>
        <p:txBody>
          <a:bodyPr wrap="square" rtlCol="0" anchor="ctr"/>
          <a:lstStyle/>
          <a:p>
            <a:pPr marL="0" indent="0">
              <a:buNone/>
            </a:pPr>
            <a:r>
              <a:rPr lang="en-US" sz="2800" b="1" dirty="0">
                <a:solidFill>
                  <a:srgbClr val="134430"/>
                </a:solidFill>
                <a:latin typeface="Cambria" pitchFamily="34" charset="0"/>
                <a:ea typeface="Cambria" pitchFamily="34" charset="-122"/>
                <a:cs typeface="Cambria" pitchFamily="34" charset="-120"/>
              </a:rPr>
              <a:t>5</a:t>
            </a:r>
            <a:endParaRPr lang="en-US" sz="2800" dirty="0"/>
          </a:p>
        </p:txBody>
      </p:sp>
      <p:sp>
        <p:nvSpPr>
          <p:cNvPr id="13" name="Text 11"/>
          <p:cNvSpPr/>
          <p:nvPr/>
        </p:nvSpPr>
        <p:spPr>
          <a:xfrm>
            <a:off x="6400800" y="2606040"/>
            <a:ext cx="2194560" cy="365760"/>
          </a:xfrm>
          <a:prstGeom prst="rect">
            <a:avLst/>
          </a:prstGeom>
          <a:noFill/>
          <a:ln/>
        </p:spPr>
        <p:txBody>
          <a:bodyPr wrap="square" rtlCol="0" anchor="ctr"/>
          <a:lstStyle/>
          <a:p>
            <a:pPr marL="0" indent="0">
              <a:buNone/>
            </a:pPr>
            <a:r>
              <a:rPr lang="en-US" sz="850" kern="0" spc="100" dirty="0">
                <a:solidFill>
                  <a:srgbClr val="8A97A8"/>
                </a:solidFill>
                <a:latin typeface="Courier New" pitchFamily="34" charset="0"/>
                <a:ea typeface="Courier New" pitchFamily="34" charset="-122"/>
                <a:cs typeface="Courier New" pitchFamily="34" charset="-120"/>
              </a:rPr>
              <a:t>ALATAN / INDUSTRY TOOLS</a:t>
            </a:r>
            <a:endParaRPr lang="en-US" sz="850" dirty="0"/>
          </a:p>
        </p:txBody>
      </p:sp>
      <p:sp>
        <p:nvSpPr>
          <p:cNvPr id="14" name="Shape 12"/>
          <p:cNvSpPr/>
          <p:nvPr/>
        </p:nvSpPr>
        <p:spPr>
          <a:xfrm>
            <a:off x="9052560" y="1965960"/>
            <a:ext cx="2560320" cy="1051560"/>
          </a:xfrm>
          <a:prstGeom prst="roundRect">
            <a:avLst>
              <a:gd name="adj" fmla="val 782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15" name="Text 13"/>
          <p:cNvSpPr/>
          <p:nvPr/>
        </p:nvSpPr>
        <p:spPr>
          <a:xfrm>
            <a:off x="9235440" y="2057400"/>
            <a:ext cx="2194560" cy="548640"/>
          </a:xfrm>
          <a:prstGeom prst="rect">
            <a:avLst/>
          </a:prstGeom>
          <a:noFill/>
          <a:ln/>
        </p:spPr>
        <p:txBody>
          <a:bodyPr wrap="square" rtlCol="0" anchor="ctr"/>
          <a:lstStyle/>
          <a:p>
            <a:pPr marL="0" indent="0">
              <a:buNone/>
            </a:pPr>
            <a:r>
              <a:rPr lang="en-US" sz="2800" b="1" dirty="0">
                <a:solidFill>
                  <a:srgbClr val="134430"/>
                </a:solidFill>
                <a:latin typeface="Cambria" pitchFamily="34" charset="0"/>
                <a:ea typeface="Cambria" pitchFamily="34" charset="-122"/>
                <a:cs typeface="Cambria" pitchFamily="34" charset="-120"/>
              </a:rPr>
              <a:t>2</a:t>
            </a:r>
            <a:endParaRPr lang="en-US" sz="2800" dirty="0"/>
          </a:p>
        </p:txBody>
      </p:sp>
      <p:sp>
        <p:nvSpPr>
          <p:cNvPr id="16" name="Text 14"/>
          <p:cNvSpPr/>
          <p:nvPr/>
        </p:nvSpPr>
        <p:spPr>
          <a:xfrm>
            <a:off x="9235440" y="2606040"/>
            <a:ext cx="2194560" cy="365760"/>
          </a:xfrm>
          <a:prstGeom prst="rect">
            <a:avLst/>
          </a:prstGeom>
          <a:noFill/>
          <a:ln/>
        </p:spPr>
        <p:txBody>
          <a:bodyPr wrap="square" rtlCol="0" anchor="ctr"/>
          <a:lstStyle/>
          <a:p>
            <a:pPr marL="0" indent="0">
              <a:buNone/>
            </a:pPr>
            <a:r>
              <a:rPr lang="en-US" sz="850" kern="0" spc="100" dirty="0">
                <a:solidFill>
                  <a:srgbClr val="8A97A8"/>
                </a:solidFill>
                <a:latin typeface="Courier New" pitchFamily="34" charset="0"/>
                <a:ea typeface="Courier New" pitchFamily="34" charset="-122"/>
                <a:cs typeface="Courier New" pitchFamily="34" charset="-120"/>
              </a:rPr>
              <a:t>HASIL KERJA / DELIVERABLES</a:t>
            </a:r>
            <a:endParaRPr lang="en-US" sz="850" dirty="0"/>
          </a:p>
        </p:txBody>
      </p:sp>
      <p:sp>
        <p:nvSpPr>
          <p:cNvPr id="17" name="Shape 15"/>
          <p:cNvSpPr/>
          <p:nvPr/>
        </p:nvSpPr>
        <p:spPr>
          <a:xfrm>
            <a:off x="548640" y="3337560"/>
            <a:ext cx="3505200" cy="1965960"/>
          </a:xfrm>
          <a:prstGeom prst="roundRect">
            <a:avLst>
              <a:gd name="adj" fmla="val 418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18" name="Shape 16"/>
          <p:cNvSpPr/>
          <p:nvPr/>
        </p:nvSpPr>
        <p:spPr>
          <a:xfrm>
            <a:off x="731520" y="3520440"/>
            <a:ext cx="457200" cy="457200"/>
          </a:xfrm>
          <a:prstGeom prst="ellipse">
            <a:avLst/>
          </a:prstGeom>
          <a:solidFill>
            <a:srgbClr val="E4F3EB"/>
          </a:solidFill>
          <a:ln/>
        </p:spPr>
      </p:sp>
      <p:sp>
        <p:nvSpPr>
          <p:cNvPr id="19" name="Text 17"/>
          <p:cNvSpPr/>
          <p:nvPr/>
        </p:nvSpPr>
        <p:spPr>
          <a:xfrm>
            <a:off x="731520" y="3520440"/>
            <a:ext cx="457200" cy="457200"/>
          </a:xfrm>
          <a:prstGeom prst="rect">
            <a:avLst/>
          </a:prstGeom>
          <a:noFill/>
          <a:ln/>
        </p:spPr>
        <p:txBody>
          <a:bodyPr wrap="square" rtlCol="0" anchor="ctr"/>
          <a:lstStyle/>
          <a:p>
            <a:pPr marL="0" indent="0" algn="ctr">
              <a:buNone/>
            </a:pPr>
            <a:r>
              <a:rPr lang="en-US" sz="1400" dirty="0">
                <a:solidFill>
                  <a:srgbClr val="26805A"/>
                </a:solidFill>
              </a:rPr>
              <a:t>●</a:t>
            </a:r>
            <a:endParaRPr lang="en-US" sz="1400" dirty="0"/>
          </a:p>
        </p:txBody>
      </p:sp>
      <p:sp>
        <p:nvSpPr>
          <p:cNvPr id="20" name="Text 18"/>
          <p:cNvSpPr/>
          <p:nvPr/>
        </p:nvSpPr>
        <p:spPr>
          <a:xfrm>
            <a:off x="731520" y="4069080"/>
            <a:ext cx="3139440" cy="640080"/>
          </a:xfrm>
          <a:prstGeom prst="rect">
            <a:avLst/>
          </a:prstGeom>
          <a:noFill/>
          <a:ln/>
        </p:spPr>
        <p:txBody>
          <a:bodyPr wrap="square" rtlCol="0" anchor="ctr"/>
          <a:lstStyle/>
          <a:p>
            <a:pPr marL="0" indent="0">
              <a:lnSpc>
                <a:spcPct val="105000"/>
              </a:lnSpc>
              <a:buNone/>
            </a:pPr>
            <a:r>
              <a:rPr lang="en-US" sz="1350" b="1" dirty="0">
                <a:solidFill>
                  <a:srgbClr val="0F1620"/>
                </a:solidFill>
                <a:latin typeface="Cambria" pitchFamily="34" charset="0"/>
                <a:ea typeface="Cambria" pitchFamily="34" charset="-122"/>
                <a:cs typeface="Cambria" pitchFamily="34" charset="-120"/>
              </a:rPr>
              <a:t>Jenis Ujian / Test Types</a:t>
            </a:r>
            <a:endParaRPr lang="en-US" sz="1350" dirty="0"/>
          </a:p>
        </p:txBody>
      </p:sp>
      <p:sp>
        <p:nvSpPr>
          <p:cNvPr id="21" name="Text 19"/>
          <p:cNvSpPr/>
          <p:nvPr/>
        </p:nvSpPr>
        <p:spPr>
          <a:xfrm>
            <a:off x="731520" y="4709160"/>
            <a:ext cx="3139440" cy="502920"/>
          </a:xfrm>
          <a:prstGeom prst="rect">
            <a:avLst/>
          </a:prstGeom>
          <a:noFill/>
          <a:ln/>
        </p:spPr>
        <p:txBody>
          <a:bodyPr wrap="square" rtlCol="0" anchor="ctr"/>
          <a:lstStyle/>
          <a:p>
            <a:pPr marL="0" indent="0">
              <a:lnSpc>
                <a:spcPct val="115000"/>
              </a:lnSpc>
              <a:buNone/>
            </a:pPr>
            <a:r>
              <a:rPr lang="en-US" sz="1050" dirty="0">
                <a:solidFill>
                  <a:srgbClr val="5A6879"/>
                </a:solidFill>
                <a:latin typeface="Calibri" pitchFamily="34" charset="0"/>
                <a:ea typeface="Calibri" pitchFamily="34" charset="-122"/>
                <a:cs typeface="Calibri" pitchFamily="34" charset="-120"/>
              </a:rPr>
              <a:t>Smoke, Sanity, Regression, Exploratory</a:t>
            </a:r>
            <a:endParaRPr lang="en-US" sz="1050" dirty="0"/>
          </a:p>
        </p:txBody>
      </p:sp>
      <p:sp>
        <p:nvSpPr>
          <p:cNvPr id="22" name="Shape 20"/>
          <p:cNvSpPr/>
          <p:nvPr/>
        </p:nvSpPr>
        <p:spPr>
          <a:xfrm>
            <a:off x="4328160" y="3337560"/>
            <a:ext cx="3505200" cy="1965960"/>
          </a:xfrm>
          <a:prstGeom prst="roundRect">
            <a:avLst>
              <a:gd name="adj" fmla="val 418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23" name="Shape 21"/>
          <p:cNvSpPr/>
          <p:nvPr/>
        </p:nvSpPr>
        <p:spPr>
          <a:xfrm>
            <a:off x="4511040" y="3520440"/>
            <a:ext cx="457200" cy="457200"/>
          </a:xfrm>
          <a:prstGeom prst="ellipse">
            <a:avLst/>
          </a:prstGeom>
          <a:solidFill>
            <a:srgbClr val="E4EEF2"/>
          </a:solidFill>
          <a:ln/>
        </p:spPr>
      </p:sp>
      <p:sp>
        <p:nvSpPr>
          <p:cNvPr id="24" name="Text 22"/>
          <p:cNvSpPr/>
          <p:nvPr/>
        </p:nvSpPr>
        <p:spPr>
          <a:xfrm>
            <a:off x="4511040" y="3520440"/>
            <a:ext cx="457200" cy="457200"/>
          </a:xfrm>
          <a:prstGeom prst="rect">
            <a:avLst/>
          </a:prstGeom>
          <a:noFill/>
          <a:ln/>
        </p:spPr>
        <p:txBody>
          <a:bodyPr wrap="square" rtlCol="0" anchor="ctr"/>
          <a:lstStyle/>
          <a:p>
            <a:pPr marL="0" indent="0" algn="ctr">
              <a:buNone/>
            </a:pPr>
            <a:r>
              <a:rPr lang="en-US" sz="1400" dirty="0">
                <a:solidFill>
                  <a:srgbClr val="1F6F8B"/>
                </a:solidFill>
              </a:rPr>
              <a:t>●</a:t>
            </a:r>
            <a:endParaRPr lang="en-US" sz="1400" dirty="0"/>
          </a:p>
        </p:txBody>
      </p:sp>
      <p:sp>
        <p:nvSpPr>
          <p:cNvPr id="25" name="Text 23"/>
          <p:cNvSpPr/>
          <p:nvPr/>
        </p:nvSpPr>
        <p:spPr>
          <a:xfrm>
            <a:off x="4511040" y="4069080"/>
            <a:ext cx="3139440" cy="640080"/>
          </a:xfrm>
          <a:prstGeom prst="rect">
            <a:avLst/>
          </a:prstGeom>
          <a:noFill/>
          <a:ln/>
        </p:spPr>
        <p:txBody>
          <a:bodyPr wrap="square" rtlCol="0" anchor="ctr"/>
          <a:lstStyle/>
          <a:p>
            <a:pPr marL="0" indent="0">
              <a:lnSpc>
                <a:spcPct val="105000"/>
              </a:lnSpc>
              <a:buNone/>
            </a:pPr>
            <a:r>
              <a:rPr lang="en-US" sz="1350" b="1" dirty="0">
                <a:solidFill>
                  <a:srgbClr val="0F1620"/>
                </a:solidFill>
                <a:latin typeface="Cambria" pitchFamily="34" charset="0"/>
                <a:ea typeface="Cambria" pitchFamily="34" charset="-122"/>
                <a:cs typeface="Cambria" pitchFamily="34" charset="-120"/>
              </a:rPr>
              <a:t>Bukan Fungsian / Non-Functional</a:t>
            </a:r>
            <a:endParaRPr lang="en-US" sz="1350" dirty="0"/>
          </a:p>
        </p:txBody>
      </p:sp>
      <p:sp>
        <p:nvSpPr>
          <p:cNvPr id="26" name="Text 24"/>
          <p:cNvSpPr/>
          <p:nvPr/>
        </p:nvSpPr>
        <p:spPr>
          <a:xfrm>
            <a:off x="4511040" y="4709160"/>
            <a:ext cx="3139440" cy="502920"/>
          </a:xfrm>
          <a:prstGeom prst="rect">
            <a:avLst/>
          </a:prstGeom>
          <a:noFill/>
          <a:ln/>
        </p:spPr>
        <p:txBody>
          <a:bodyPr wrap="square" rtlCol="0" anchor="ctr"/>
          <a:lstStyle/>
          <a:p>
            <a:pPr marL="0" indent="0">
              <a:lnSpc>
                <a:spcPct val="115000"/>
              </a:lnSpc>
              <a:buNone/>
            </a:pPr>
            <a:r>
              <a:rPr lang="en-US" sz="1050" dirty="0">
                <a:solidFill>
                  <a:srgbClr val="5A6879"/>
                </a:solidFill>
                <a:latin typeface="Calibri" pitchFamily="34" charset="0"/>
                <a:ea typeface="Calibri" pitchFamily="34" charset="-122"/>
                <a:cs typeface="Calibri" pitchFamily="34" charset="-120"/>
              </a:rPr>
              <a:t>Performance, Security, Accessibility</a:t>
            </a:r>
            <a:endParaRPr lang="en-US" sz="1050" dirty="0"/>
          </a:p>
        </p:txBody>
      </p:sp>
      <p:sp>
        <p:nvSpPr>
          <p:cNvPr id="27" name="Shape 25"/>
          <p:cNvSpPr/>
          <p:nvPr/>
        </p:nvSpPr>
        <p:spPr>
          <a:xfrm>
            <a:off x="8107680" y="3337560"/>
            <a:ext cx="3505200" cy="1965960"/>
          </a:xfrm>
          <a:prstGeom prst="roundRect">
            <a:avLst>
              <a:gd name="adj" fmla="val 4186"/>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28" name="Shape 26"/>
          <p:cNvSpPr/>
          <p:nvPr/>
        </p:nvSpPr>
        <p:spPr>
          <a:xfrm>
            <a:off x="8290560" y="3520440"/>
            <a:ext cx="457200" cy="457200"/>
          </a:xfrm>
          <a:prstGeom prst="ellipse">
            <a:avLst/>
          </a:prstGeom>
          <a:solidFill>
            <a:srgbClr val="FAF1E2"/>
          </a:solidFill>
          <a:ln/>
        </p:spPr>
      </p:sp>
      <p:sp>
        <p:nvSpPr>
          <p:cNvPr id="29" name="Text 27"/>
          <p:cNvSpPr/>
          <p:nvPr/>
        </p:nvSpPr>
        <p:spPr>
          <a:xfrm>
            <a:off x="8290560" y="3520440"/>
            <a:ext cx="457200" cy="457200"/>
          </a:xfrm>
          <a:prstGeom prst="rect">
            <a:avLst/>
          </a:prstGeom>
          <a:noFill/>
          <a:ln/>
        </p:spPr>
        <p:txBody>
          <a:bodyPr wrap="square" rtlCol="0" anchor="ctr"/>
          <a:lstStyle/>
          <a:p>
            <a:pPr marL="0" indent="0" algn="ctr">
              <a:buNone/>
            </a:pPr>
            <a:r>
              <a:rPr lang="en-US" sz="1400" dirty="0">
                <a:solidFill>
                  <a:srgbClr val="B9852E"/>
                </a:solidFill>
              </a:rPr>
              <a:t>●</a:t>
            </a:r>
            <a:endParaRPr lang="en-US" sz="1400" dirty="0"/>
          </a:p>
        </p:txBody>
      </p:sp>
      <p:sp>
        <p:nvSpPr>
          <p:cNvPr id="30" name="Text 28"/>
          <p:cNvSpPr/>
          <p:nvPr/>
        </p:nvSpPr>
        <p:spPr>
          <a:xfrm>
            <a:off x="8290560" y="4069080"/>
            <a:ext cx="3139440" cy="640080"/>
          </a:xfrm>
          <a:prstGeom prst="rect">
            <a:avLst/>
          </a:prstGeom>
          <a:noFill/>
          <a:ln/>
        </p:spPr>
        <p:txBody>
          <a:bodyPr wrap="square" rtlCol="0" anchor="ctr"/>
          <a:lstStyle/>
          <a:p>
            <a:pPr marL="0" indent="0">
              <a:lnSpc>
                <a:spcPct val="105000"/>
              </a:lnSpc>
              <a:buNone/>
            </a:pPr>
            <a:r>
              <a:rPr lang="en-US" sz="1350" b="1" dirty="0">
                <a:solidFill>
                  <a:srgbClr val="0F1620"/>
                </a:solidFill>
                <a:latin typeface="Cambria" pitchFamily="34" charset="0"/>
                <a:ea typeface="Cambria" pitchFamily="34" charset="-122"/>
                <a:cs typeface="Cambria" pitchFamily="34" charset="-120"/>
              </a:rPr>
              <a:t>Automasi / Automation</a:t>
            </a:r>
            <a:endParaRPr lang="en-US" sz="1350" dirty="0"/>
          </a:p>
        </p:txBody>
      </p:sp>
      <p:sp>
        <p:nvSpPr>
          <p:cNvPr id="31" name="Text 29"/>
          <p:cNvSpPr/>
          <p:nvPr/>
        </p:nvSpPr>
        <p:spPr>
          <a:xfrm>
            <a:off x="8290560" y="4709160"/>
            <a:ext cx="3139440" cy="502920"/>
          </a:xfrm>
          <a:prstGeom prst="rect">
            <a:avLst/>
          </a:prstGeom>
          <a:noFill/>
          <a:ln/>
        </p:spPr>
        <p:txBody>
          <a:bodyPr wrap="square" rtlCol="0" anchor="ctr"/>
          <a:lstStyle/>
          <a:p>
            <a:pPr marL="0" indent="0">
              <a:lnSpc>
                <a:spcPct val="115000"/>
              </a:lnSpc>
              <a:buNone/>
            </a:pPr>
            <a:r>
              <a:rPr lang="en-US" sz="1050" dirty="0">
                <a:solidFill>
                  <a:srgbClr val="5A6879"/>
                </a:solidFill>
                <a:latin typeface="Calibri" pitchFamily="34" charset="0"/>
                <a:ea typeface="Calibri" pitchFamily="34" charset="-122"/>
                <a:cs typeface="Calibri" pitchFamily="34" charset="-120"/>
              </a:rPr>
              <a:t>Piramid Automasi + integrasi CI/CD / Automation Pyramid + CI/CD</a:t>
            </a:r>
            <a:endParaRPr lang="en-US" sz="1050" dirty="0"/>
          </a:p>
        </p:txBody>
      </p:sp>
      <p:sp>
        <p:nvSpPr>
          <p:cNvPr id="32" name="Text 30"/>
          <p:cNvSpPr/>
          <p:nvPr/>
        </p:nvSpPr>
        <p:spPr>
          <a:xfrm>
            <a:off x="10362895" y="6355080"/>
            <a:ext cx="1463040" cy="320040"/>
          </a:xfrm>
          <a:prstGeom prst="rect">
            <a:avLst/>
          </a:prstGeom>
          <a:noFill/>
          <a:ln/>
        </p:spPr>
        <p:txBody>
          <a:bodyPr wrap="square" rtlCol="0" anchor="ctr"/>
          <a:lstStyle/>
          <a:p>
            <a:pPr marL="0" indent="0" algn="r">
              <a:buNone/>
            </a:pPr>
            <a:r>
              <a:rPr lang="en-US" sz="1000" dirty="0">
                <a:solidFill>
                  <a:srgbClr val="8A97A8"/>
                </a:solidFill>
                <a:latin typeface="Courier New" pitchFamily="34" charset="0"/>
                <a:ea typeface="Courier New" pitchFamily="34" charset="-122"/>
                <a:cs typeface="Courier New" pitchFamily="34" charset="-120"/>
              </a:rPr>
              <a:t>03 / 12</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384048"/>
            <a:ext cx="10515600" cy="320040"/>
          </a:xfrm>
          <a:prstGeom prst="rect">
            <a:avLst/>
          </a:prstGeom>
          <a:noFill/>
          <a:ln/>
        </p:spPr>
        <p:txBody>
          <a:bodyPr wrap="square" rtlCol="0" anchor="ctr"/>
          <a:lstStyle/>
          <a:p>
            <a:pPr marL="0" indent="0" algn="l">
              <a:buNone/>
            </a:pPr>
            <a:r>
              <a:rPr lang="en-US" sz="1150" b="1">
                <a:solidFill>
                  <a:srgbClr val="26805A"/>
                </a:solidFill>
                <a:latin typeface="Courier New" pitchFamily="34" charset="0"/>
                <a:ea typeface="Courier New" pitchFamily="34" charset="-122"/>
                <a:cs typeface="Courier New" pitchFamily="34" charset="-120"/>
              </a:rPr>
              <a:t>: </a:t>
            </a:r>
            <a:r>
              <a:rPr lang="en-US" sz="1150" b="1" kern="0" spc="200">
                <a:solidFill>
                  <a:srgbClr val="26805A"/>
                </a:solidFill>
                <a:latin typeface="Courier New" pitchFamily="34" charset="0"/>
                <a:ea typeface="Courier New" pitchFamily="34" charset="-122"/>
                <a:cs typeface="Courier New" pitchFamily="34" charset="-120"/>
              </a:rPr>
              <a:t>01 </a:t>
            </a:r>
            <a:r>
              <a:rPr lang="en-US" sz="1150" b="1" kern="0" spc="200" dirty="0">
                <a:solidFill>
                  <a:srgbClr val="26805A"/>
                </a:solidFill>
                <a:latin typeface="Courier New" pitchFamily="34" charset="0"/>
                <a:ea typeface="Courier New" pitchFamily="34" charset="-122"/>
                <a:cs typeface="Courier New" pitchFamily="34" charset="-120"/>
              </a:rPr>
              <a:t>· TOPIK / TOPIC</a:t>
            </a:r>
            <a:endParaRPr lang="en-US" sz="1150" dirty="0"/>
          </a:p>
        </p:txBody>
      </p:sp>
      <p:sp>
        <p:nvSpPr>
          <p:cNvPr id="3" name="Text 1"/>
          <p:cNvSpPr/>
          <p:nvPr/>
        </p:nvSpPr>
        <p:spPr>
          <a:xfrm>
            <a:off x="548640" y="749808"/>
            <a:ext cx="11064240" cy="548640"/>
          </a:xfrm>
          <a:prstGeom prst="rect">
            <a:avLst/>
          </a:prstGeom>
          <a:noFill/>
          <a:ln/>
        </p:spPr>
        <p:txBody>
          <a:bodyPr wrap="square" rtlCol="0" anchor="ctr"/>
          <a:lstStyle/>
          <a:p>
            <a:pPr marL="0" indent="0">
              <a:buNone/>
            </a:pPr>
            <a:r>
              <a:rPr lang="en-US" sz="2300" b="1" dirty="0">
                <a:solidFill>
                  <a:srgbClr val="0F1620"/>
                </a:solidFill>
                <a:latin typeface="Cambria" pitchFamily="34" charset="0"/>
                <a:ea typeface="Cambria" pitchFamily="34" charset="-122"/>
                <a:cs typeface="Cambria" pitchFamily="34" charset="-120"/>
              </a:rPr>
              <a:t>Empat lensa pengujian fungsian / Four lenses of functional testing</a:t>
            </a:r>
            <a:endParaRPr lang="en-US" sz="2300" dirty="0"/>
          </a:p>
        </p:txBody>
      </p:sp>
      <p:sp>
        <p:nvSpPr>
          <p:cNvPr id="4" name="Text 2"/>
          <p:cNvSpPr/>
          <p:nvPr/>
        </p:nvSpPr>
        <p:spPr>
          <a:xfrm>
            <a:off x="548640" y="1298448"/>
            <a:ext cx="11064240" cy="457200"/>
          </a:xfrm>
          <a:prstGeom prst="rect">
            <a:avLst/>
          </a:prstGeom>
          <a:noFill/>
          <a:ln/>
        </p:spPr>
        <p:txBody>
          <a:bodyPr wrap="square" rtlCol="0" anchor="ctr"/>
          <a:lstStyle/>
          <a:p>
            <a:pPr marL="0" indent="0">
              <a:buNone/>
            </a:pPr>
            <a:r>
              <a:rPr lang="en-US" sz="1200" dirty="0">
                <a:solidFill>
                  <a:srgbClr val="5A6879"/>
                </a:solidFill>
                <a:latin typeface="Calibri" pitchFamily="34" charset="0"/>
                <a:ea typeface="Calibri" pitchFamily="34" charset="-122"/>
                <a:cs typeface="Calibri" pitchFamily="34" charset="-120"/>
              </a:rPr>
              <a:t>Pilih lensa yang betul </a:t>
            </a:r>
            <a:r>
              <a:rPr lang="en-US" sz="1200">
                <a:solidFill>
                  <a:srgbClr val="5A6879"/>
                </a:solidFill>
                <a:latin typeface="Calibri" pitchFamily="34" charset="0"/>
                <a:ea typeface="Calibri" pitchFamily="34" charset="-122"/>
                <a:cs typeface="Calibri" pitchFamily="34" charset="-120"/>
              </a:rPr>
              <a:t>mengikut situasi, build </a:t>
            </a:r>
            <a:r>
              <a:rPr lang="en-US" sz="1200" dirty="0">
                <a:solidFill>
                  <a:srgbClr val="5A6879"/>
                </a:solidFill>
                <a:latin typeface="Calibri" pitchFamily="34" charset="0"/>
                <a:ea typeface="Calibri" pitchFamily="34" charset="-122"/>
                <a:cs typeface="Calibri" pitchFamily="34" charset="-120"/>
              </a:rPr>
              <a:t>baharu, pembetulan pepijat, sebelum release, atau meneroka. / Pick the right lens for the moment.</a:t>
            </a:r>
            <a:endParaRPr lang="en-US" sz="1200" dirty="0"/>
          </a:p>
        </p:txBody>
      </p:sp>
      <p:sp>
        <p:nvSpPr>
          <p:cNvPr id="5" name="Shape 3"/>
          <p:cNvSpPr/>
          <p:nvPr/>
        </p:nvSpPr>
        <p:spPr>
          <a:xfrm>
            <a:off x="548640" y="1920240"/>
            <a:ext cx="5394960" cy="1874520"/>
          </a:xfrm>
          <a:prstGeom prst="roundRect">
            <a:avLst>
              <a:gd name="adj" fmla="val 3902"/>
            </a:avLst>
          </a:prstGeom>
          <a:solidFill>
            <a:srgbClr val="F4F7FA"/>
          </a:solidFill>
          <a:ln w="19050">
            <a:solidFill>
              <a:srgbClr val="26805A"/>
            </a:solidFill>
            <a:prstDash val="solid"/>
          </a:ln>
        </p:spPr>
      </p:sp>
      <p:sp>
        <p:nvSpPr>
          <p:cNvPr id="6" name="Shape 4"/>
          <p:cNvSpPr/>
          <p:nvPr/>
        </p:nvSpPr>
        <p:spPr>
          <a:xfrm>
            <a:off x="548640" y="1920240"/>
            <a:ext cx="54864" cy="1874520"/>
          </a:xfrm>
          <a:prstGeom prst="rect">
            <a:avLst/>
          </a:prstGeom>
          <a:solidFill>
            <a:srgbClr val="26805A"/>
          </a:solidFill>
          <a:ln/>
        </p:spPr>
      </p:sp>
      <p:sp>
        <p:nvSpPr>
          <p:cNvPr id="7" name="Text 5"/>
          <p:cNvSpPr/>
          <p:nvPr/>
        </p:nvSpPr>
        <p:spPr>
          <a:xfrm>
            <a:off x="777240" y="2048256"/>
            <a:ext cx="4937760" cy="365760"/>
          </a:xfrm>
          <a:prstGeom prst="rect">
            <a:avLst/>
          </a:prstGeom>
          <a:noFill/>
          <a:ln/>
        </p:spPr>
        <p:txBody>
          <a:bodyPr wrap="square" rtlCol="0" anchor="ctr"/>
          <a:lstStyle/>
          <a:p>
            <a:pPr marL="0" indent="0">
              <a:buNone/>
            </a:pPr>
            <a:r>
              <a:rPr lang="en-US" sz="1600" b="1" dirty="0">
                <a:solidFill>
                  <a:srgbClr val="0F1620"/>
                </a:solidFill>
                <a:latin typeface="Cambria" pitchFamily="34" charset="0"/>
                <a:ea typeface="Cambria" pitchFamily="34" charset="-122"/>
                <a:cs typeface="Cambria" pitchFamily="34" charset="-120"/>
              </a:rPr>
              <a:t>Smoke</a:t>
            </a:r>
            <a:endParaRPr lang="en-US" sz="1600" dirty="0"/>
          </a:p>
        </p:txBody>
      </p:sp>
      <p:sp>
        <p:nvSpPr>
          <p:cNvPr id="8" name="Text 6"/>
          <p:cNvSpPr/>
          <p:nvPr/>
        </p:nvSpPr>
        <p:spPr>
          <a:xfrm>
            <a:off x="777240" y="2450592"/>
            <a:ext cx="4937760" cy="1234440"/>
          </a:xfrm>
          <a:prstGeom prst="rect">
            <a:avLst/>
          </a:prstGeom>
          <a:noFill/>
          <a:ln/>
        </p:spPr>
        <p:txBody>
          <a:bodyPr wrap="square" rtlCol="0" anchor="ctr"/>
          <a:lstStyle/>
          <a:p>
            <a:pPr marL="0" indent="0">
              <a:lnSpc>
                <a:spcPct val="118000"/>
              </a:lnSpc>
              <a:buNone/>
            </a:pPr>
            <a:r>
              <a:rPr lang="en-US" sz="1050" dirty="0">
                <a:solidFill>
                  <a:srgbClr val="5A6879"/>
                </a:solidFill>
                <a:latin typeface="Calibri" pitchFamily="34" charset="0"/>
                <a:ea typeface="Calibri" pitchFamily="34" charset="-122"/>
                <a:cs typeface="Calibri" pitchFamily="34" charset="-120"/>
              </a:rPr>
              <a:t>“Bolehkah app dimuatkan?” Semakan pantas &amp; cetek selepas build baharu.</a:t>
            </a:r>
            <a:endParaRPr lang="en-US" sz="1050" dirty="0"/>
          </a:p>
          <a:p>
            <a:pPr marL="0" indent="0">
              <a:lnSpc>
                <a:spcPct val="118000"/>
              </a:lnSpc>
              <a:buNone/>
            </a:pPr>
            <a:r>
              <a:rPr lang="en-US" sz="1050" dirty="0">
                <a:solidFill>
                  <a:srgbClr val="5A6879"/>
                </a:solidFill>
                <a:latin typeface="Calibri" pitchFamily="34" charset="0"/>
                <a:ea typeface="Calibri" pitchFamily="34" charset="-122"/>
                <a:cs typeface="Calibri" pitchFamily="34" charset="-120"/>
              </a:rPr>
              <a:t>"Does the build even start?" A fast, shallow check right after a new build.</a:t>
            </a:r>
            <a:endParaRPr lang="en-US" sz="1050" dirty="0"/>
          </a:p>
        </p:txBody>
      </p:sp>
      <p:sp>
        <p:nvSpPr>
          <p:cNvPr id="9" name="Shape 7"/>
          <p:cNvSpPr/>
          <p:nvPr/>
        </p:nvSpPr>
        <p:spPr>
          <a:xfrm>
            <a:off x="6217920" y="1920240"/>
            <a:ext cx="5394960" cy="1874520"/>
          </a:xfrm>
          <a:prstGeom prst="roundRect">
            <a:avLst>
              <a:gd name="adj" fmla="val 3902"/>
            </a:avLst>
          </a:prstGeom>
          <a:solidFill>
            <a:srgbClr val="F4F7FA"/>
          </a:solidFill>
          <a:ln w="19050">
            <a:solidFill>
              <a:srgbClr val="1B3B73"/>
            </a:solidFill>
            <a:prstDash val="solid"/>
          </a:ln>
        </p:spPr>
      </p:sp>
      <p:sp>
        <p:nvSpPr>
          <p:cNvPr id="10" name="Shape 8"/>
          <p:cNvSpPr/>
          <p:nvPr/>
        </p:nvSpPr>
        <p:spPr>
          <a:xfrm>
            <a:off x="6217920" y="1920240"/>
            <a:ext cx="54864" cy="1874520"/>
          </a:xfrm>
          <a:prstGeom prst="rect">
            <a:avLst/>
          </a:prstGeom>
          <a:solidFill>
            <a:srgbClr val="1B3B73"/>
          </a:solidFill>
          <a:ln/>
        </p:spPr>
      </p:sp>
      <p:sp>
        <p:nvSpPr>
          <p:cNvPr id="11" name="Text 9"/>
          <p:cNvSpPr/>
          <p:nvPr/>
        </p:nvSpPr>
        <p:spPr>
          <a:xfrm>
            <a:off x="6446520" y="2048256"/>
            <a:ext cx="4937760" cy="365760"/>
          </a:xfrm>
          <a:prstGeom prst="rect">
            <a:avLst/>
          </a:prstGeom>
          <a:noFill/>
          <a:ln/>
        </p:spPr>
        <p:txBody>
          <a:bodyPr wrap="square" rtlCol="0" anchor="ctr"/>
          <a:lstStyle/>
          <a:p>
            <a:pPr marL="0" indent="0">
              <a:buNone/>
            </a:pPr>
            <a:r>
              <a:rPr lang="en-US" sz="1600" b="1" dirty="0">
                <a:solidFill>
                  <a:srgbClr val="0F1620"/>
                </a:solidFill>
                <a:latin typeface="Cambria" pitchFamily="34" charset="0"/>
                <a:ea typeface="Cambria" pitchFamily="34" charset="-122"/>
                <a:cs typeface="Cambria" pitchFamily="34" charset="-120"/>
              </a:rPr>
              <a:t>Sanity</a:t>
            </a:r>
            <a:endParaRPr lang="en-US" sz="1600" dirty="0"/>
          </a:p>
        </p:txBody>
      </p:sp>
      <p:sp>
        <p:nvSpPr>
          <p:cNvPr id="12" name="Text 10"/>
          <p:cNvSpPr/>
          <p:nvPr/>
        </p:nvSpPr>
        <p:spPr>
          <a:xfrm>
            <a:off x="6446520" y="2450592"/>
            <a:ext cx="4937760" cy="1234440"/>
          </a:xfrm>
          <a:prstGeom prst="rect">
            <a:avLst/>
          </a:prstGeom>
          <a:noFill/>
          <a:ln/>
        </p:spPr>
        <p:txBody>
          <a:bodyPr wrap="square" rtlCol="0" anchor="ctr"/>
          <a:lstStyle/>
          <a:p>
            <a:pPr marL="0" indent="0">
              <a:lnSpc>
                <a:spcPct val="118000"/>
              </a:lnSpc>
              <a:buNone/>
            </a:pPr>
            <a:r>
              <a:rPr lang="en-US" sz="1050" dirty="0">
                <a:solidFill>
                  <a:srgbClr val="5A6879"/>
                </a:solidFill>
                <a:latin typeface="Calibri" pitchFamily="34" charset="0"/>
                <a:ea typeface="Calibri" pitchFamily="34" charset="-122"/>
                <a:cs typeface="Calibri" pitchFamily="34" charset="-120"/>
              </a:rPr>
              <a:t>Fokus sempit selepas </a:t>
            </a:r>
            <a:r>
              <a:rPr lang="en-US" sz="1050">
                <a:solidFill>
                  <a:srgbClr val="5A6879"/>
                </a:solidFill>
                <a:latin typeface="Calibri" pitchFamily="34" charset="0"/>
                <a:ea typeface="Calibri" pitchFamily="34" charset="-122"/>
                <a:cs typeface="Calibri" pitchFamily="34" charset="-120"/>
              </a:rPr>
              <a:t>satu pembetulan, sahkan </a:t>
            </a:r>
            <a:r>
              <a:rPr lang="en-US" sz="1050" dirty="0">
                <a:solidFill>
                  <a:srgbClr val="5A6879"/>
                </a:solidFill>
                <a:latin typeface="Calibri" pitchFamily="34" charset="0"/>
                <a:ea typeface="Calibri" pitchFamily="34" charset="-122"/>
                <a:cs typeface="Calibri" pitchFamily="34" charset="-120"/>
              </a:rPr>
              <a:t>satu ciri waras tanpa regresi penuh.</a:t>
            </a:r>
            <a:endParaRPr lang="en-US" sz="1050" dirty="0"/>
          </a:p>
          <a:p>
            <a:pPr marL="0" indent="0">
              <a:lnSpc>
                <a:spcPct val="118000"/>
              </a:lnSpc>
              <a:buNone/>
            </a:pPr>
            <a:r>
              <a:rPr lang="en-US" sz="1050" dirty="0">
                <a:solidFill>
                  <a:srgbClr val="5A6879"/>
                </a:solidFill>
                <a:latin typeface="Calibri" pitchFamily="34" charset="0"/>
                <a:ea typeface="Calibri" pitchFamily="34" charset="-122"/>
                <a:cs typeface="Calibri" pitchFamily="34" charset="-120"/>
              </a:rPr>
              <a:t>A narrow check after </a:t>
            </a:r>
            <a:r>
              <a:rPr lang="en-US" sz="1050">
                <a:solidFill>
                  <a:srgbClr val="5A6879"/>
                </a:solidFill>
                <a:latin typeface="Calibri" pitchFamily="34" charset="0"/>
                <a:ea typeface="Calibri" pitchFamily="34" charset="-122"/>
                <a:cs typeface="Calibri" pitchFamily="34" charset="-120"/>
              </a:rPr>
              <a:t>one fix, confirm </a:t>
            </a:r>
            <a:r>
              <a:rPr lang="en-US" sz="1050" dirty="0">
                <a:solidFill>
                  <a:srgbClr val="5A6879"/>
                </a:solidFill>
                <a:latin typeface="Calibri" pitchFamily="34" charset="0"/>
                <a:ea typeface="Calibri" pitchFamily="34" charset="-122"/>
                <a:cs typeface="Calibri" pitchFamily="34" charset="-120"/>
              </a:rPr>
              <a:t>one feature is sane without full regression.</a:t>
            </a:r>
            <a:endParaRPr lang="en-US" sz="1050" dirty="0"/>
          </a:p>
        </p:txBody>
      </p:sp>
      <p:sp>
        <p:nvSpPr>
          <p:cNvPr id="13" name="Shape 11"/>
          <p:cNvSpPr/>
          <p:nvPr/>
        </p:nvSpPr>
        <p:spPr>
          <a:xfrm>
            <a:off x="548640" y="4023360"/>
            <a:ext cx="5394960" cy="1874520"/>
          </a:xfrm>
          <a:prstGeom prst="roundRect">
            <a:avLst>
              <a:gd name="adj" fmla="val 3902"/>
            </a:avLst>
          </a:prstGeom>
          <a:solidFill>
            <a:srgbClr val="F4F7FA"/>
          </a:solidFill>
          <a:ln w="19050">
            <a:solidFill>
              <a:srgbClr val="B9852E"/>
            </a:solidFill>
            <a:prstDash val="solid"/>
          </a:ln>
        </p:spPr>
      </p:sp>
      <p:sp>
        <p:nvSpPr>
          <p:cNvPr id="14" name="Shape 12"/>
          <p:cNvSpPr/>
          <p:nvPr/>
        </p:nvSpPr>
        <p:spPr>
          <a:xfrm>
            <a:off x="548640" y="4023360"/>
            <a:ext cx="54864" cy="1874520"/>
          </a:xfrm>
          <a:prstGeom prst="rect">
            <a:avLst/>
          </a:prstGeom>
          <a:solidFill>
            <a:srgbClr val="B9852E"/>
          </a:solidFill>
          <a:ln/>
        </p:spPr>
      </p:sp>
      <p:sp>
        <p:nvSpPr>
          <p:cNvPr id="15" name="Text 13"/>
          <p:cNvSpPr/>
          <p:nvPr/>
        </p:nvSpPr>
        <p:spPr>
          <a:xfrm>
            <a:off x="777240" y="4151376"/>
            <a:ext cx="4937760" cy="365760"/>
          </a:xfrm>
          <a:prstGeom prst="rect">
            <a:avLst/>
          </a:prstGeom>
          <a:noFill/>
          <a:ln/>
        </p:spPr>
        <p:txBody>
          <a:bodyPr wrap="square" rtlCol="0" anchor="ctr"/>
          <a:lstStyle/>
          <a:p>
            <a:pPr marL="0" indent="0">
              <a:buNone/>
            </a:pPr>
            <a:r>
              <a:rPr lang="en-US" sz="1600" b="1" dirty="0">
                <a:solidFill>
                  <a:srgbClr val="0F1620"/>
                </a:solidFill>
                <a:latin typeface="Cambria" pitchFamily="34" charset="0"/>
                <a:ea typeface="Cambria" pitchFamily="34" charset="-122"/>
                <a:cs typeface="Cambria" pitchFamily="34" charset="-120"/>
              </a:rPr>
              <a:t>Regression</a:t>
            </a:r>
            <a:endParaRPr lang="en-US" sz="1600" dirty="0"/>
          </a:p>
        </p:txBody>
      </p:sp>
      <p:sp>
        <p:nvSpPr>
          <p:cNvPr id="16" name="Text 14"/>
          <p:cNvSpPr/>
          <p:nvPr/>
        </p:nvSpPr>
        <p:spPr>
          <a:xfrm>
            <a:off x="777240" y="4553712"/>
            <a:ext cx="4937760" cy="1234440"/>
          </a:xfrm>
          <a:prstGeom prst="rect">
            <a:avLst/>
          </a:prstGeom>
          <a:noFill/>
          <a:ln/>
        </p:spPr>
        <p:txBody>
          <a:bodyPr wrap="square" rtlCol="0" anchor="ctr"/>
          <a:lstStyle/>
          <a:p>
            <a:pPr marL="0" indent="0">
              <a:lnSpc>
                <a:spcPct val="118000"/>
              </a:lnSpc>
              <a:buNone/>
            </a:pPr>
            <a:r>
              <a:rPr lang="en-US" sz="1050" dirty="0">
                <a:solidFill>
                  <a:srgbClr val="5A6879"/>
                </a:solidFill>
                <a:latin typeface="Calibri" pitchFamily="34" charset="0"/>
                <a:ea typeface="Calibri" pitchFamily="34" charset="-122"/>
                <a:cs typeface="Calibri" pitchFamily="34" charset="-120"/>
              </a:rPr>
              <a:t>“Adakah ciri lama masih berfungsi?” Larian semula suite sedia ada selepas perubahan.</a:t>
            </a:r>
            <a:endParaRPr lang="en-US" sz="1050" dirty="0"/>
          </a:p>
          <a:p>
            <a:pPr marL="0" indent="0">
              <a:lnSpc>
                <a:spcPct val="118000"/>
              </a:lnSpc>
              <a:buNone/>
            </a:pPr>
            <a:r>
              <a:rPr lang="en-US" sz="1050" dirty="0">
                <a:solidFill>
                  <a:srgbClr val="5A6879"/>
                </a:solidFill>
                <a:latin typeface="Calibri" pitchFamily="34" charset="0"/>
                <a:ea typeface="Calibri" pitchFamily="34" charset="-122"/>
                <a:cs typeface="Calibri" pitchFamily="34" charset="-120"/>
              </a:rPr>
              <a:t>"Do old features still work?" Re-run the existing suite after any change.</a:t>
            </a:r>
            <a:endParaRPr lang="en-US" sz="1050" dirty="0"/>
          </a:p>
        </p:txBody>
      </p:sp>
      <p:sp>
        <p:nvSpPr>
          <p:cNvPr id="17" name="Shape 15"/>
          <p:cNvSpPr/>
          <p:nvPr/>
        </p:nvSpPr>
        <p:spPr>
          <a:xfrm>
            <a:off x="6217920" y="4023360"/>
            <a:ext cx="5394960" cy="1874520"/>
          </a:xfrm>
          <a:prstGeom prst="roundRect">
            <a:avLst>
              <a:gd name="adj" fmla="val 3902"/>
            </a:avLst>
          </a:prstGeom>
          <a:solidFill>
            <a:srgbClr val="F4F7FA"/>
          </a:solidFill>
          <a:ln w="19050">
            <a:solidFill>
              <a:srgbClr val="5A6879"/>
            </a:solidFill>
            <a:prstDash val="solid"/>
          </a:ln>
        </p:spPr>
      </p:sp>
      <p:sp>
        <p:nvSpPr>
          <p:cNvPr id="18" name="Shape 16"/>
          <p:cNvSpPr/>
          <p:nvPr/>
        </p:nvSpPr>
        <p:spPr>
          <a:xfrm>
            <a:off x="6217920" y="4023360"/>
            <a:ext cx="54864" cy="1874520"/>
          </a:xfrm>
          <a:prstGeom prst="rect">
            <a:avLst/>
          </a:prstGeom>
          <a:solidFill>
            <a:srgbClr val="5A6879"/>
          </a:solidFill>
          <a:ln/>
        </p:spPr>
      </p:sp>
      <p:sp>
        <p:nvSpPr>
          <p:cNvPr id="19" name="Text 17"/>
          <p:cNvSpPr/>
          <p:nvPr/>
        </p:nvSpPr>
        <p:spPr>
          <a:xfrm>
            <a:off x="6446520" y="4151376"/>
            <a:ext cx="4937760" cy="365760"/>
          </a:xfrm>
          <a:prstGeom prst="rect">
            <a:avLst/>
          </a:prstGeom>
          <a:noFill/>
          <a:ln/>
        </p:spPr>
        <p:txBody>
          <a:bodyPr wrap="square" rtlCol="0" anchor="ctr"/>
          <a:lstStyle/>
          <a:p>
            <a:pPr marL="0" indent="0">
              <a:buNone/>
            </a:pPr>
            <a:r>
              <a:rPr lang="en-US" sz="1600" b="1" dirty="0">
                <a:solidFill>
                  <a:srgbClr val="0F1620"/>
                </a:solidFill>
                <a:latin typeface="Cambria" pitchFamily="34" charset="0"/>
                <a:ea typeface="Cambria" pitchFamily="34" charset="-122"/>
                <a:cs typeface="Cambria" pitchFamily="34" charset="-120"/>
              </a:rPr>
              <a:t>Exploratory</a:t>
            </a:r>
            <a:endParaRPr lang="en-US" sz="1600" dirty="0"/>
          </a:p>
        </p:txBody>
      </p:sp>
      <p:sp>
        <p:nvSpPr>
          <p:cNvPr id="20" name="Text 18"/>
          <p:cNvSpPr/>
          <p:nvPr/>
        </p:nvSpPr>
        <p:spPr>
          <a:xfrm>
            <a:off x="6446520" y="4553712"/>
            <a:ext cx="4937760" cy="1234440"/>
          </a:xfrm>
          <a:prstGeom prst="rect">
            <a:avLst/>
          </a:prstGeom>
          <a:noFill/>
          <a:ln/>
        </p:spPr>
        <p:txBody>
          <a:bodyPr wrap="square" rtlCol="0" anchor="ctr"/>
          <a:lstStyle/>
          <a:p>
            <a:pPr marL="0" indent="0">
              <a:lnSpc>
                <a:spcPct val="118000"/>
              </a:lnSpc>
              <a:buNone/>
            </a:pPr>
            <a:r>
              <a:rPr lang="en-US" sz="1050" dirty="0">
                <a:solidFill>
                  <a:srgbClr val="5A6879"/>
                </a:solidFill>
                <a:latin typeface="Calibri" pitchFamily="34" charset="0"/>
                <a:ea typeface="Calibri" pitchFamily="34" charset="-122"/>
                <a:cs typeface="Calibri" pitchFamily="34" charset="-120"/>
              </a:rPr>
              <a:t>Tiada skrip. Penguji meneroka aplikasi secara kreatif untuk menemui yang tak terfikir.</a:t>
            </a:r>
            <a:endParaRPr lang="en-US" sz="1050" dirty="0"/>
          </a:p>
          <a:p>
            <a:pPr marL="0" indent="0">
              <a:lnSpc>
                <a:spcPct val="118000"/>
              </a:lnSpc>
              <a:buNone/>
            </a:pPr>
            <a:r>
              <a:rPr lang="en-US" sz="1050">
                <a:solidFill>
                  <a:srgbClr val="5A6879"/>
                </a:solidFill>
                <a:latin typeface="Calibri" pitchFamily="34" charset="0"/>
                <a:ea typeface="Calibri" pitchFamily="34" charset="-122"/>
                <a:cs typeface="Calibri" pitchFamily="34" charset="-120"/>
              </a:rPr>
              <a:t>No script, the </a:t>
            </a:r>
            <a:r>
              <a:rPr lang="en-US" sz="1050" dirty="0">
                <a:solidFill>
                  <a:srgbClr val="5A6879"/>
                </a:solidFill>
                <a:latin typeface="Calibri" pitchFamily="34" charset="0"/>
                <a:ea typeface="Calibri" pitchFamily="34" charset="-122"/>
                <a:cs typeface="Calibri" pitchFamily="34" charset="-120"/>
              </a:rPr>
              <a:t>tester roams creatively to surface what scripts miss.</a:t>
            </a:r>
            <a:endParaRPr lang="en-US" sz="1050" dirty="0"/>
          </a:p>
        </p:txBody>
      </p:sp>
      <p:sp>
        <p:nvSpPr>
          <p:cNvPr id="21" name="Text 19"/>
          <p:cNvSpPr/>
          <p:nvPr/>
        </p:nvSpPr>
        <p:spPr>
          <a:xfrm>
            <a:off x="10362895" y="6355080"/>
            <a:ext cx="1463040" cy="320040"/>
          </a:xfrm>
          <a:prstGeom prst="rect">
            <a:avLst/>
          </a:prstGeom>
          <a:noFill/>
          <a:ln/>
        </p:spPr>
        <p:txBody>
          <a:bodyPr wrap="square" rtlCol="0" anchor="ctr"/>
          <a:lstStyle/>
          <a:p>
            <a:pPr marL="0" indent="0" algn="r">
              <a:buNone/>
            </a:pPr>
            <a:r>
              <a:rPr lang="en-US" sz="1000" dirty="0">
                <a:solidFill>
                  <a:srgbClr val="8A97A8"/>
                </a:solidFill>
                <a:latin typeface="Courier New" pitchFamily="34" charset="0"/>
                <a:ea typeface="Courier New" pitchFamily="34" charset="-122"/>
                <a:cs typeface="Courier New" pitchFamily="34" charset="-120"/>
              </a:rPr>
              <a:t>04 / 12</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384048"/>
            <a:ext cx="10515600" cy="320040"/>
          </a:xfrm>
          <a:prstGeom prst="rect">
            <a:avLst/>
          </a:prstGeom>
          <a:noFill/>
          <a:ln/>
        </p:spPr>
        <p:txBody>
          <a:bodyPr wrap="square" rtlCol="0" anchor="ctr"/>
          <a:lstStyle/>
          <a:p>
            <a:pPr marL="0" indent="0" algn="l">
              <a:buNone/>
            </a:pPr>
            <a:r>
              <a:rPr lang="en-US" sz="1150" b="1">
                <a:solidFill>
                  <a:srgbClr val="26805A"/>
                </a:solidFill>
                <a:latin typeface="Courier New" pitchFamily="34" charset="0"/>
                <a:ea typeface="Courier New" pitchFamily="34" charset="-122"/>
                <a:cs typeface="Courier New" pitchFamily="34" charset="-120"/>
              </a:rPr>
              <a:t>: </a:t>
            </a:r>
            <a:r>
              <a:rPr lang="en-US" sz="1150" b="1" kern="0" spc="200">
                <a:solidFill>
                  <a:srgbClr val="26805A"/>
                </a:solidFill>
                <a:latin typeface="Courier New" pitchFamily="34" charset="0"/>
                <a:ea typeface="Courier New" pitchFamily="34" charset="-122"/>
                <a:cs typeface="Courier New" pitchFamily="34" charset="-120"/>
              </a:rPr>
              <a:t>02 </a:t>
            </a:r>
            <a:r>
              <a:rPr lang="en-US" sz="1150" b="1" kern="0" spc="200" dirty="0">
                <a:solidFill>
                  <a:srgbClr val="26805A"/>
                </a:solidFill>
                <a:latin typeface="Courier New" pitchFamily="34" charset="0"/>
                <a:ea typeface="Courier New" pitchFamily="34" charset="-122"/>
                <a:cs typeface="Courier New" pitchFamily="34" charset="-120"/>
              </a:rPr>
              <a:t>· TOPIK / TOPIC</a:t>
            </a:r>
            <a:endParaRPr lang="en-US" sz="1150" dirty="0"/>
          </a:p>
        </p:txBody>
      </p:sp>
      <p:sp>
        <p:nvSpPr>
          <p:cNvPr id="3" name="Text 1"/>
          <p:cNvSpPr/>
          <p:nvPr/>
        </p:nvSpPr>
        <p:spPr>
          <a:xfrm>
            <a:off x="548640" y="749808"/>
            <a:ext cx="11064240" cy="548640"/>
          </a:xfrm>
          <a:prstGeom prst="rect">
            <a:avLst/>
          </a:prstGeom>
          <a:noFill/>
          <a:ln/>
        </p:spPr>
        <p:txBody>
          <a:bodyPr wrap="square" rtlCol="0" anchor="ctr"/>
          <a:lstStyle/>
          <a:p>
            <a:pPr marL="0" indent="0">
              <a:buNone/>
            </a:pPr>
            <a:r>
              <a:rPr lang="en-US" sz="2200" b="1" dirty="0">
                <a:solidFill>
                  <a:srgbClr val="0F1620"/>
                </a:solidFill>
                <a:latin typeface="Cambria" pitchFamily="34" charset="0"/>
                <a:ea typeface="Cambria" pitchFamily="34" charset="-122"/>
                <a:cs typeface="Cambria" pitchFamily="34" charset="-120"/>
              </a:rPr>
              <a:t>“Ia berfungsi” ≠ “Ia sedia produksi”  /  “Works” ≠ “Production-ready”</a:t>
            </a:r>
            <a:endParaRPr lang="en-US" sz="2200" dirty="0"/>
          </a:p>
        </p:txBody>
      </p:sp>
      <p:sp>
        <p:nvSpPr>
          <p:cNvPr id="4" name="Text 2"/>
          <p:cNvSpPr/>
          <p:nvPr/>
        </p:nvSpPr>
        <p:spPr>
          <a:xfrm>
            <a:off x="548640" y="1298448"/>
            <a:ext cx="11064240" cy="457200"/>
          </a:xfrm>
          <a:prstGeom prst="rect">
            <a:avLst/>
          </a:prstGeom>
          <a:noFill/>
          <a:ln/>
        </p:spPr>
        <p:txBody>
          <a:bodyPr wrap="square" rtlCol="0" anchor="ctr"/>
          <a:lstStyle/>
          <a:p>
            <a:pPr marL="0" indent="0">
              <a:buNone/>
            </a:pPr>
            <a:r>
              <a:rPr lang="en-US" sz="1200" dirty="0">
                <a:solidFill>
                  <a:srgbClr val="5A6879"/>
                </a:solidFill>
                <a:latin typeface="Calibri" pitchFamily="34" charset="0"/>
                <a:ea typeface="Calibri" pitchFamily="34" charset="-122"/>
                <a:cs typeface="Calibri" pitchFamily="34" charset="-120"/>
              </a:rPr>
              <a:t>Pengujian bukan fungsian menyoal: pantas ke, selamat ke, boleh capai semua ke? / Non-functional testing asks: is it fast, safe, and accessible to everyone?</a:t>
            </a:r>
            <a:endParaRPr lang="en-US" sz="1200" dirty="0"/>
          </a:p>
        </p:txBody>
      </p:sp>
      <p:sp>
        <p:nvSpPr>
          <p:cNvPr id="5" name="Shape 3"/>
          <p:cNvSpPr/>
          <p:nvPr/>
        </p:nvSpPr>
        <p:spPr>
          <a:xfrm>
            <a:off x="548640" y="1920240"/>
            <a:ext cx="3505200" cy="2880360"/>
          </a:xfrm>
          <a:prstGeom prst="roundRect">
            <a:avLst>
              <a:gd name="adj" fmla="val 2857"/>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6" name="Shape 4"/>
          <p:cNvSpPr/>
          <p:nvPr/>
        </p:nvSpPr>
        <p:spPr>
          <a:xfrm>
            <a:off x="749808" y="2103120"/>
            <a:ext cx="457200" cy="457200"/>
          </a:xfrm>
          <a:prstGeom prst="ellipse">
            <a:avLst/>
          </a:prstGeom>
          <a:solidFill>
            <a:srgbClr val="E4F3EB"/>
          </a:solidFill>
          <a:ln/>
        </p:spPr>
      </p:sp>
      <p:sp>
        <p:nvSpPr>
          <p:cNvPr id="7" name="Text 5"/>
          <p:cNvSpPr/>
          <p:nvPr/>
        </p:nvSpPr>
        <p:spPr>
          <a:xfrm>
            <a:off x="749808" y="2697480"/>
            <a:ext cx="3102864" cy="502920"/>
          </a:xfrm>
          <a:prstGeom prst="rect">
            <a:avLst/>
          </a:prstGeom>
          <a:noFill/>
          <a:ln/>
        </p:spPr>
        <p:txBody>
          <a:bodyPr wrap="square" rtlCol="0" anchor="ctr"/>
          <a:lstStyle/>
          <a:p>
            <a:pPr marL="0" indent="0">
              <a:buNone/>
            </a:pPr>
            <a:r>
              <a:rPr lang="en-US" sz="1400" b="1" dirty="0">
                <a:solidFill>
                  <a:srgbClr val="0F1620"/>
                </a:solidFill>
                <a:latin typeface="Cambria" pitchFamily="34" charset="0"/>
                <a:ea typeface="Cambria" pitchFamily="34" charset="-122"/>
                <a:cs typeface="Cambria" pitchFamily="34" charset="-120"/>
              </a:rPr>
              <a:t>Prestasi / Performance</a:t>
            </a:r>
            <a:endParaRPr lang="en-US" sz="1400" dirty="0"/>
          </a:p>
        </p:txBody>
      </p:sp>
      <p:sp>
        <p:nvSpPr>
          <p:cNvPr id="8" name="Text 6"/>
          <p:cNvSpPr/>
          <p:nvPr/>
        </p:nvSpPr>
        <p:spPr>
          <a:xfrm>
            <a:off x="749808" y="3200400"/>
            <a:ext cx="3102864" cy="1234440"/>
          </a:xfrm>
          <a:prstGeom prst="rect">
            <a:avLst/>
          </a:prstGeom>
          <a:noFill/>
          <a:ln/>
        </p:spPr>
        <p:txBody>
          <a:bodyPr wrap="square" rtlCol="0" anchor="ctr"/>
          <a:lstStyle/>
          <a:p>
            <a:pPr marL="0" indent="0">
              <a:lnSpc>
                <a:spcPct val="120000"/>
              </a:lnSpc>
              <a:buNone/>
            </a:pPr>
            <a:r>
              <a:rPr lang="en-US" sz="1050" dirty="0">
                <a:solidFill>
                  <a:srgbClr val="5A6879"/>
                </a:solidFill>
                <a:latin typeface="Calibri" pitchFamily="34" charset="0"/>
                <a:ea typeface="Calibri" pitchFamily="34" charset="-122"/>
                <a:cs typeface="Calibri" pitchFamily="34" charset="-120"/>
              </a:rPr>
              <a:t>Load </a:t>
            </a:r>
            <a:r>
              <a:rPr lang="en-US" sz="1050">
                <a:solidFill>
                  <a:srgbClr val="5A6879"/>
                </a:solidFill>
                <a:latin typeface="Calibri" pitchFamily="34" charset="0"/>
                <a:ea typeface="Calibri" pitchFamily="34" charset="-122"/>
                <a:cs typeface="Calibri" pitchFamily="34" charset="-120"/>
              </a:rPr>
              <a:t>/ Stress, berapa </a:t>
            </a:r>
            <a:r>
              <a:rPr lang="en-US" sz="1050" dirty="0">
                <a:solidFill>
                  <a:srgbClr val="5A6879"/>
                </a:solidFill>
                <a:latin typeface="Calibri" pitchFamily="34" charset="0"/>
                <a:ea typeface="Calibri" pitchFamily="34" charset="-122"/>
                <a:cs typeface="Calibri" pitchFamily="34" charset="-120"/>
              </a:rPr>
              <a:t>ramai pengguna serentak sebelum sistem merosot?</a:t>
            </a:r>
            <a:endParaRPr lang="en-US" sz="1050" dirty="0"/>
          </a:p>
          <a:p>
            <a:pPr marL="0" indent="0">
              <a:lnSpc>
                <a:spcPct val="120000"/>
              </a:lnSpc>
              <a:buNone/>
            </a:pPr>
            <a:r>
              <a:rPr lang="en-US" sz="1050" dirty="0">
                <a:solidFill>
                  <a:srgbClr val="5A6879"/>
                </a:solidFill>
                <a:latin typeface="Calibri" pitchFamily="34" charset="0"/>
                <a:ea typeface="Calibri" pitchFamily="34" charset="-122"/>
                <a:cs typeface="Calibri" pitchFamily="34" charset="-120"/>
              </a:rPr>
              <a:t>How many concurrent users before response time degrades?</a:t>
            </a:r>
            <a:endParaRPr lang="en-US" sz="1050" dirty="0"/>
          </a:p>
        </p:txBody>
      </p:sp>
      <p:sp>
        <p:nvSpPr>
          <p:cNvPr id="9" name="Shape 7"/>
          <p:cNvSpPr/>
          <p:nvPr/>
        </p:nvSpPr>
        <p:spPr>
          <a:xfrm>
            <a:off x="749808" y="4526280"/>
            <a:ext cx="1033272" cy="292608"/>
          </a:xfrm>
          <a:prstGeom prst="roundRect">
            <a:avLst>
              <a:gd name="adj" fmla="val 18750"/>
            </a:avLst>
          </a:prstGeom>
          <a:solidFill>
            <a:srgbClr val="FFFFFF"/>
          </a:solidFill>
          <a:ln w="12700">
            <a:solidFill>
              <a:srgbClr val="D8E0EA"/>
            </a:solidFill>
            <a:prstDash val="solid"/>
          </a:ln>
        </p:spPr>
      </p:sp>
      <p:sp>
        <p:nvSpPr>
          <p:cNvPr id="10" name="Text 8"/>
          <p:cNvSpPr/>
          <p:nvPr/>
        </p:nvSpPr>
        <p:spPr>
          <a:xfrm>
            <a:off x="749808" y="4526280"/>
            <a:ext cx="1033272" cy="292608"/>
          </a:xfrm>
          <a:prstGeom prst="rect">
            <a:avLst/>
          </a:prstGeom>
          <a:noFill/>
          <a:ln/>
        </p:spPr>
        <p:txBody>
          <a:bodyPr wrap="square" rtlCol="0" anchor="ctr"/>
          <a:lstStyle/>
          <a:p>
            <a:pPr marL="0" indent="0" algn="ctr">
              <a:buNone/>
            </a:pPr>
            <a:r>
              <a:rPr lang="en-US" sz="900" dirty="0">
                <a:solidFill>
                  <a:srgbClr val="0F1620"/>
                </a:solidFill>
                <a:latin typeface="Courier New" pitchFamily="34" charset="0"/>
                <a:ea typeface="Courier New" pitchFamily="34" charset="-122"/>
                <a:cs typeface="Courier New" pitchFamily="34" charset="-120"/>
                <a:hlinkClick r:id="rId3"/>
              </a:rPr>
              <a:t>JMeter</a:t>
            </a:r>
            <a:endParaRPr lang="en-US" sz="900" dirty="0"/>
          </a:p>
        </p:txBody>
      </p:sp>
      <p:sp>
        <p:nvSpPr>
          <p:cNvPr id="11" name="Shape 9"/>
          <p:cNvSpPr/>
          <p:nvPr/>
        </p:nvSpPr>
        <p:spPr>
          <a:xfrm>
            <a:off x="1892808" y="4526280"/>
            <a:ext cx="539496" cy="292608"/>
          </a:xfrm>
          <a:prstGeom prst="roundRect">
            <a:avLst>
              <a:gd name="adj" fmla="val 18750"/>
            </a:avLst>
          </a:prstGeom>
          <a:solidFill>
            <a:srgbClr val="FFFFFF"/>
          </a:solidFill>
          <a:ln w="12700">
            <a:solidFill>
              <a:srgbClr val="D8E0EA"/>
            </a:solidFill>
            <a:prstDash val="solid"/>
          </a:ln>
        </p:spPr>
      </p:sp>
      <p:sp>
        <p:nvSpPr>
          <p:cNvPr id="12" name="Text 10"/>
          <p:cNvSpPr/>
          <p:nvPr/>
        </p:nvSpPr>
        <p:spPr>
          <a:xfrm>
            <a:off x="1892808" y="4526280"/>
            <a:ext cx="539496" cy="292608"/>
          </a:xfrm>
          <a:prstGeom prst="rect">
            <a:avLst/>
          </a:prstGeom>
          <a:noFill/>
          <a:ln/>
        </p:spPr>
        <p:txBody>
          <a:bodyPr wrap="square" rtlCol="0" anchor="ctr"/>
          <a:lstStyle/>
          <a:p>
            <a:pPr marL="0" indent="0" algn="ctr">
              <a:buNone/>
            </a:pPr>
            <a:r>
              <a:rPr lang="en-US" sz="900" dirty="0">
                <a:solidFill>
                  <a:srgbClr val="0F1620"/>
                </a:solidFill>
                <a:latin typeface="Courier New" pitchFamily="34" charset="0"/>
                <a:ea typeface="Courier New" pitchFamily="34" charset="-122"/>
                <a:cs typeface="Courier New" pitchFamily="34" charset="-120"/>
                <a:hlinkClick r:id="rId4"/>
              </a:rPr>
              <a:t>k6</a:t>
            </a:r>
            <a:endParaRPr lang="en-US" sz="900" dirty="0"/>
          </a:p>
        </p:txBody>
      </p:sp>
      <p:sp>
        <p:nvSpPr>
          <p:cNvPr id="13" name="Shape 11"/>
          <p:cNvSpPr/>
          <p:nvPr/>
        </p:nvSpPr>
        <p:spPr>
          <a:xfrm>
            <a:off x="4328160" y="1920240"/>
            <a:ext cx="3505200" cy="2880360"/>
          </a:xfrm>
          <a:prstGeom prst="roundRect">
            <a:avLst>
              <a:gd name="adj" fmla="val 2857"/>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14" name="Shape 12"/>
          <p:cNvSpPr/>
          <p:nvPr/>
        </p:nvSpPr>
        <p:spPr>
          <a:xfrm>
            <a:off x="4529328" y="2103120"/>
            <a:ext cx="457200" cy="457200"/>
          </a:xfrm>
          <a:prstGeom prst="ellipse">
            <a:avLst/>
          </a:prstGeom>
          <a:solidFill>
            <a:srgbClr val="E4EEF2"/>
          </a:solidFill>
          <a:ln/>
        </p:spPr>
      </p:sp>
      <p:sp>
        <p:nvSpPr>
          <p:cNvPr id="15" name="Text 13"/>
          <p:cNvSpPr/>
          <p:nvPr/>
        </p:nvSpPr>
        <p:spPr>
          <a:xfrm>
            <a:off x="4529328" y="2697480"/>
            <a:ext cx="3102864" cy="502920"/>
          </a:xfrm>
          <a:prstGeom prst="rect">
            <a:avLst/>
          </a:prstGeom>
          <a:noFill/>
          <a:ln/>
        </p:spPr>
        <p:txBody>
          <a:bodyPr wrap="square" rtlCol="0" anchor="ctr"/>
          <a:lstStyle/>
          <a:p>
            <a:pPr marL="0" indent="0">
              <a:buNone/>
            </a:pPr>
            <a:r>
              <a:rPr lang="en-US" sz="1400" b="1" dirty="0">
                <a:solidFill>
                  <a:srgbClr val="0F1620"/>
                </a:solidFill>
                <a:latin typeface="Cambria" pitchFamily="34" charset="0"/>
                <a:ea typeface="Cambria" pitchFamily="34" charset="-122"/>
                <a:cs typeface="Cambria" pitchFamily="34" charset="-120"/>
              </a:rPr>
              <a:t>Keselamatan / Security</a:t>
            </a:r>
            <a:endParaRPr lang="en-US" sz="1400" dirty="0"/>
          </a:p>
        </p:txBody>
      </p:sp>
      <p:sp>
        <p:nvSpPr>
          <p:cNvPr id="16" name="Text 14"/>
          <p:cNvSpPr/>
          <p:nvPr/>
        </p:nvSpPr>
        <p:spPr>
          <a:xfrm>
            <a:off x="4529328" y="3200400"/>
            <a:ext cx="3102864" cy="1234440"/>
          </a:xfrm>
          <a:prstGeom prst="rect">
            <a:avLst/>
          </a:prstGeom>
          <a:noFill/>
          <a:ln/>
        </p:spPr>
        <p:txBody>
          <a:bodyPr wrap="square" rtlCol="0" anchor="ctr"/>
          <a:lstStyle/>
          <a:p>
            <a:pPr marL="0" indent="0">
              <a:lnSpc>
                <a:spcPct val="120000"/>
              </a:lnSpc>
              <a:buNone/>
            </a:pPr>
            <a:r>
              <a:rPr lang="en-US" sz="1050" dirty="0">
                <a:solidFill>
                  <a:srgbClr val="5A6879"/>
                </a:solidFill>
                <a:latin typeface="Calibri" pitchFamily="34" charset="0"/>
                <a:ea typeface="Calibri" pitchFamily="34" charset="-122"/>
                <a:cs typeface="Calibri" pitchFamily="34" charset="-120"/>
              </a:rPr>
              <a:t>Imbas kelemahan OWASP pada API checkout sebelum penyerang menemuinya.</a:t>
            </a:r>
            <a:endParaRPr lang="en-US" sz="1050" dirty="0"/>
          </a:p>
          <a:p>
            <a:pPr marL="0" indent="0">
              <a:lnSpc>
                <a:spcPct val="120000"/>
              </a:lnSpc>
              <a:buNone/>
            </a:pPr>
            <a:r>
              <a:rPr lang="en-US" sz="1050" dirty="0">
                <a:solidFill>
                  <a:srgbClr val="5A6879"/>
                </a:solidFill>
                <a:latin typeface="Calibri" pitchFamily="34" charset="0"/>
                <a:ea typeface="Calibri" pitchFamily="34" charset="-122"/>
                <a:cs typeface="Calibri" pitchFamily="34" charset="-120"/>
              </a:rPr>
              <a:t>Scan the checkout API for OWASP vulnerabilities first.</a:t>
            </a:r>
            <a:endParaRPr lang="en-US" sz="1050" dirty="0"/>
          </a:p>
        </p:txBody>
      </p:sp>
      <p:sp>
        <p:nvSpPr>
          <p:cNvPr id="17" name="Shape 15"/>
          <p:cNvSpPr/>
          <p:nvPr/>
        </p:nvSpPr>
        <p:spPr>
          <a:xfrm>
            <a:off x="4529328" y="4526280"/>
            <a:ext cx="1403604" cy="292608"/>
          </a:xfrm>
          <a:prstGeom prst="roundRect">
            <a:avLst>
              <a:gd name="adj" fmla="val 18750"/>
            </a:avLst>
          </a:prstGeom>
          <a:solidFill>
            <a:srgbClr val="FFFFFF"/>
          </a:solidFill>
          <a:ln w="12700">
            <a:solidFill>
              <a:srgbClr val="D8E0EA"/>
            </a:solidFill>
            <a:prstDash val="solid"/>
          </a:ln>
        </p:spPr>
      </p:sp>
      <p:sp>
        <p:nvSpPr>
          <p:cNvPr id="18" name="Text 16"/>
          <p:cNvSpPr/>
          <p:nvPr/>
        </p:nvSpPr>
        <p:spPr>
          <a:xfrm>
            <a:off x="4529328" y="4526280"/>
            <a:ext cx="1403604" cy="292608"/>
          </a:xfrm>
          <a:prstGeom prst="rect">
            <a:avLst/>
          </a:prstGeom>
          <a:noFill/>
          <a:ln/>
        </p:spPr>
        <p:txBody>
          <a:bodyPr wrap="square" rtlCol="0" anchor="ctr"/>
          <a:lstStyle/>
          <a:p>
            <a:pPr marL="0" indent="0" algn="ctr">
              <a:buNone/>
            </a:pPr>
            <a:r>
              <a:rPr lang="en-US" sz="900" dirty="0">
                <a:solidFill>
                  <a:srgbClr val="0F1620"/>
                </a:solidFill>
                <a:latin typeface="Courier New" pitchFamily="34" charset="0"/>
                <a:ea typeface="Courier New" pitchFamily="34" charset="-122"/>
                <a:cs typeface="Courier New" pitchFamily="34" charset="-120"/>
                <a:hlinkClick r:id="rId5"/>
              </a:rPr>
              <a:t>OWASP ZAP</a:t>
            </a:r>
            <a:endParaRPr lang="en-US" sz="900" dirty="0"/>
          </a:p>
        </p:txBody>
      </p:sp>
      <p:sp>
        <p:nvSpPr>
          <p:cNvPr id="19" name="Shape 17"/>
          <p:cNvSpPr/>
          <p:nvPr/>
        </p:nvSpPr>
        <p:spPr>
          <a:xfrm>
            <a:off x="6042660" y="4526280"/>
            <a:ext cx="1527048" cy="292608"/>
          </a:xfrm>
          <a:prstGeom prst="roundRect">
            <a:avLst>
              <a:gd name="adj" fmla="val 18750"/>
            </a:avLst>
          </a:prstGeom>
          <a:solidFill>
            <a:srgbClr val="FFFFFF"/>
          </a:solidFill>
          <a:ln w="12700">
            <a:solidFill>
              <a:srgbClr val="D8E0EA"/>
            </a:solidFill>
            <a:prstDash val="solid"/>
          </a:ln>
        </p:spPr>
      </p:sp>
      <p:sp>
        <p:nvSpPr>
          <p:cNvPr id="20" name="Text 18"/>
          <p:cNvSpPr/>
          <p:nvPr/>
        </p:nvSpPr>
        <p:spPr>
          <a:xfrm>
            <a:off x="6042660" y="4526280"/>
            <a:ext cx="1527048" cy="292608"/>
          </a:xfrm>
          <a:prstGeom prst="rect">
            <a:avLst/>
          </a:prstGeom>
          <a:noFill/>
          <a:ln/>
        </p:spPr>
        <p:txBody>
          <a:bodyPr wrap="square" rtlCol="0" anchor="ctr"/>
          <a:lstStyle/>
          <a:p>
            <a:pPr marL="0" indent="0" algn="ctr">
              <a:buNone/>
            </a:pPr>
            <a:r>
              <a:rPr lang="en-US" sz="900" dirty="0">
                <a:solidFill>
                  <a:srgbClr val="0F1620"/>
                </a:solidFill>
                <a:latin typeface="Courier New" pitchFamily="34" charset="0"/>
                <a:ea typeface="Courier New" pitchFamily="34" charset="-122"/>
                <a:cs typeface="Courier New" pitchFamily="34" charset="-120"/>
              </a:rPr>
              <a:t>Burp Suite</a:t>
            </a:r>
            <a:endParaRPr lang="en-US" sz="900" dirty="0"/>
          </a:p>
        </p:txBody>
      </p:sp>
      <p:sp>
        <p:nvSpPr>
          <p:cNvPr id="21" name="Shape 19"/>
          <p:cNvSpPr/>
          <p:nvPr/>
        </p:nvSpPr>
        <p:spPr>
          <a:xfrm>
            <a:off x="8107680" y="1920240"/>
            <a:ext cx="3505200" cy="2880360"/>
          </a:xfrm>
          <a:prstGeom prst="roundRect">
            <a:avLst>
              <a:gd name="adj" fmla="val 2857"/>
            </a:avLst>
          </a:prstGeom>
          <a:solidFill>
            <a:srgbClr val="F4F7FA"/>
          </a:solidFill>
          <a:ln w="12700">
            <a:solidFill>
              <a:srgbClr val="D8E0EA"/>
            </a:solidFill>
            <a:prstDash val="solid"/>
          </a:ln>
          <a:effectLst>
            <a:outerShdw blurRad="76200" dist="25400" dir="5400000" algn="bl" rotWithShape="0">
              <a:srgbClr val="1B3B73">
                <a:alpha val="10000"/>
              </a:srgbClr>
            </a:outerShdw>
          </a:effectLst>
        </p:spPr>
      </p:sp>
      <p:sp>
        <p:nvSpPr>
          <p:cNvPr id="22" name="Shape 20"/>
          <p:cNvSpPr/>
          <p:nvPr/>
        </p:nvSpPr>
        <p:spPr>
          <a:xfrm>
            <a:off x="8308848" y="2103120"/>
            <a:ext cx="457200" cy="457200"/>
          </a:xfrm>
          <a:prstGeom prst="ellipse">
            <a:avLst/>
          </a:prstGeom>
          <a:solidFill>
            <a:srgbClr val="FAF1E2"/>
          </a:solidFill>
          <a:ln/>
        </p:spPr>
      </p:sp>
      <p:sp>
        <p:nvSpPr>
          <p:cNvPr id="23" name="Text 21"/>
          <p:cNvSpPr/>
          <p:nvPr/>
        </p:nvSpPr>
        <p:spPr>
          <a:xfrm>
            <a:off x="8308848" y="2697480"/>
            <a:ext cx="3102864" cy="502920"/>
          </a:xfrm>
          <a:prstGeom prst="rect">
            <a:avLst/>
          </a:prstGeom>
          <a:noFill/>
          <a:ln/>
        </p:spPr>
        <p:txBody>
          <a:bodyPr wrap="square" rtlCol="0" anchor="ctr"/>
          <a:lstStyle/>
          <a:p>
            <a:pPr marL="0" indent="0">
              <a:buNone/>
            </a:pPr>
            <a:r>
              <a:rPr lang="en-US" sz="1400" b="1" dirty="0">
                <a:solidFill>
                  <a:srgbClr val="0F1620"/>
                </a:solidFill>
                <a:latin typeface="Cambria" pitchFamily="34" charset="0"/>
                <a:ea typeface="Cambria" pitchFamily="34" charset="-122"/>
                <a:cs typeface="Cambria" pitchFamily="34" charset="-120"/>
              </a:rPr>
              <a:t>Kebolehcapaian / Accessibility</a:t>
            </a:r>
            <a:endParaRPr lang="en-US" sz="1400" dirty="0"/>
          </a:p>
        </p:txBody>
      </p:sp>
      <p:sp>
        <p:nvSpPr>
          <p:cNvPr id="24" name="Text 22"/>
          <p:cNvSpPr/>
          <p:nvPr/>
        </p:nvSpPr>
        <p:spPr>
          <a:xfrm>
            <a:off x="8308848" y="3200400"/>
            <a:ext cx="3102864" cy="1234440"/>
          </a:xfrm>
          <a:prstGeom prst="rect">
            <a:avLst/>
          </a:prstGeom>
          <a:noFill/>
          <a:ln/>
        </p:spPr>
        <p:txBody>
          <a:bodyPr wrap="square" rtlCol="0" anchor="ctr"/>
          <a:lstStyle/>
          <a:p>
            <a:pPr marL="0" indent="0">
              <a:lnSpc>
                <a:spcPct val="120000"/>
              </a:lnSpc>
              <a:buNone/>
            </a:pPr>
            <a:r>
              <a:rPr lang="en-US" sz="1050" dirty="0">
                <a:solidFill>
                  <a:srgbClr val="5A6879"/>
                </a:solidFill>
                <a:latin typeface="Calibri" pitchFamily="34" charset="0"/>
                <a:ea typeface="Calibri" pitchFamily="34" charset="-122"/>
                <a:cs typeface="Calibri" pitchFamily="34" charset="-120"/>
              </a:rPr>
              <a:t>Pembaca skrin, kontras warna &amp; navigasi papan kekunci untuk semua pengguna.</a:t>
            </a:r>
            <a:endParaRPr lang="en-US" sz="1050" dirty="0"/>
          </a:p>
          <a:p>
            <a:pPr marL="0" indent="0">
              <a:lnSpc>
                <a:spcPct val="120000"/>
              </a:lnSpc>
              <a:buNone/>
            </a:pPr>
            <a:r>
              <a:rPr lang="en-US" sz="1050" dirty="0">
                <a:solidFill>
                  <a:srgbClr val="5A6879"/>
                </a:solidFill>
                <a:latin typeface="Calibri" pitchFamily="34" charset="0"/>
                <a:ea typeface="Calibri" pitchFamily="34" charset="-122"/>
                <a:cs typeface="Calibri" pitchFamily="34" charset="-120"/>
              </a:rPr>
              <a:t>Screen reader, color contrast &amp; keyboard nav for every user.</a:t>
            </a:r>
            <a:endParaRPr lang="en-US" sz="1050" dirty="0"/>
          </a:p>
        </p:txBody>
      </p:sp>
      <p:sp>
        <p:nvSpPr>
          <p:cNvPr id="25" name="Shape 23"/>
          <p:cNvSpPr/>
          <p:nvPr/>
        </p:nvSpPr>
        <p:spPr>
          <a:xfrm>
            <a:off x="8308848" y="4526280"/>
            <a:ext cx="1280160" cy="292608"/>
          </a:xfrm>
          <a:prstGeom prst="roundRect">
            <a:avLst>
              <a:gd name="adj" fmla="val 18750"/>
            </a:avLst>
          </a:prstGeom>
          <a:solidFill>
            <a:srgbClr val="FFFFFF"/>
          </a:solidFill>
          <a:ln w="12700">
            <a:solidFill>
              <a:srgbClr val="D8E0EA"/>
            </a:solidFill>
            <a:prstDash val="solid"/>
          </a:ln>
        </p:spPr>
      </p:sp>
      <p:sp>
        <p:nvSpPr>
          <p:cNvPr id="26" name="Text 24"/>
          <p:cNvSpPr/>
          <p:nvPr/>
        </p:nvSpPr>
        <p:spPr>
          <a:xfrm>
            <a:off x="8308848" y="4526280"/>
            <a:ext cx="1280160" cy="292608"/>
          </a:xfrm>
          <a:prstGeom prst="rect">
            <a:avLst/>
          </a:prstGeom>
          <a:noFill/>
          <a:ln/>
        </p:spPr>
        <p:txBody>
          <a:bodyPr wrap="square" rtlCol="0" anchor="ctr"/>
          <a:lstStyle/>
          <a:p>
            <a:pPr marL="0" indent="0" algn="ctr">
              <a:buNone/>
            </a:pPr>
            <a:r>
              <a:rPr lang="en-US" sz="900" dirty="0">
                <a:solidFill>
                  <a:srgbClr val="0F1620"/>
                </a:solidFill>
                <a:latin typeface="Courier New" pitchFamily="34" charset="0"/>
                <a:ea typeface="Courier New" pitchFamily="34" charset="-122"/>
                <a:cs typeface="Courier New" pitchFamily="34" charset="-120"/>
              </a:rPr>
              <a:t>WCAG 2.2</a:t>
            </a:r>
            <a:endParaRPr lang="en-US" sz="900" dirty="0"/>
          </a:p>
        </p:txBody>
      </p:sp>
      <p:sp>
        <p:nvSpPr>
          <p:cNvPr id="27" name="Shape 25"/>
          <p:cNvSpPr/>
          <p:nvPr/>
        </p:nvSpPr>
        <p:spPr>
          <a:xfrm>
            <a:off x="9698736" y="4526280"/>
            <a:ext cx="1773936" cy="292608"/>
          </a:xfrm>
          <a:prstGeom prst="roundRect">
            <a:avLst>
              <a:gd name="adj" fmla="val 18750"/>
            </a:avLst>
          </a:prstGeom>
          <a:solidFill>
            <a:srgbClr val="FFFFFF"/>
          </a:solidFill>
          <a:ln w="12700">
            <a:solidFill>
              <a:srgbClr val="D8E0EA"/>
            </a:solidFill>
            <a:prstDash val="solid"/>
          </a:ln>
        </p:spPr>
      </p:sp>
      <p:sp>
        <p:nvSpPr>
          <p:cNvPr id="28" name="Text 26"/>
          <p:cNvSpPr/>
          <p:nvPr/>
        </p:nvSpPr>
        <p:spPr>
          <a:xfrm>
            <a:off x="9698736" y="4526280"/>
            <a:ext cx="1773936" cy="292608"/>
          </a:xfrm>
          <a:prstGeom prst="rect">
            <a:avLst/>
          </a:prstGeom>
          <a:noFill/>
          <a:ln/>
        </p:spPr>
        <p:txBody>
          <a:bodyPr wrap="square" rtlCol="0" anchor="ctr"/>
          <a:lstStyle/>
          <a:p>
            <a:pPr marL="0" indent="0" algn="ctr">
              <a:buNone/>
            </a:pPr>
            <a:r>
              <a:rPr lang="en-US" sz="900" dirty="0">
                <a:solidFill>
                  <a:srgbClr val="0F1620"/>
                </a:solidFill>
                <a:latin typeface="Courier New" pitchFamily="34" charset="0"/>
                <a:ea typeface="Courier New" pitchFamily="34" charset="-122"/>
                <a:cs typeface="Courier New" pitchFamily="34" charset="-120"/>
              </a:rPr>
              <a:t>axe DevTools</a:t>
            </a:r>
            <a:endParaRPr lang="en-US" sz="900" dirty="0"/>
          </a:p>
        </p:txBody>
      </p:sp>
      <p:sp>
        <p:nvSpPr>
          <p:cNvPr id="29" name="Shape 27"/>
          <p:cNvSpPr/>
          <p:nvPr/>
        </p:nvSpPr>
        <p:spPr>
          <a:xfrm>
            <a:off x="548640" y="5029200"/>
            <a:ext cx="11064240" cy="594360"/>
          </a:xfrm>
          <a:prstGeom prst="roundRect">
            <a:avLst>
              <a:gd name="adj" fmla="val 12308"/>
            </a:avLst>
          </a:prstGeom>
          <a:solidFill>
            <a:srgbClr val="E4F3EB"/>
          </a:solidFill>
          <a:ln w="12700">
            <a:solidFill>
              <a:srgbClr val="CFE9DB"/>
            </a:solidFill>
            <a:prstDash val="solid"/>
          </a:ln>
        </p:spPr>
      </p:sp>
      <p:sp>
        <p:nvSpPr>
          <p:cNvPr id="30" name="Text 28"/>
          <p:cNvSpPr/>
          <p:nvPr/>
        </p:nvSpPr>
        <p:spPr>
          <a:xfrm>
            <a:off x="777240" y="5029200"/>
            <a:ext cx="10607040" cy="594360"/>
          </a:xfrm>
          <a:prstGeom prst="rect">
            <a:avLst/>
          </a:prstGeom>
          <a:noFill/>
          <a:ln/>
        </p:spPr>
        <p:txBody>
          <a:bodyPr wrap="square" rtlCol="0" anchor="ctr"/>
          <a:lstStyle/>
          <a:p>
            <a:pPr marL="0" indent="0">
              <a:buNone/>
            </a:pPr>
            <a:r>
              <a:rPr lang="en-US" sz="1050" dirty="0">
                <a:solidFill>
                  <a:srgbClr val="134430"/>
                </a:solidFill>
                <a:latin typeface="Calibri" pitchFamily="34" charset="0"/>
                <a:ea typeface="Calibri" pitchFamily="34" charset="-122"/>
                <a:cs typeface="Calibri" pitchFamily="34" charset="-120"/>
              </a:rPr>
              <a:t>NOTA / NOTE:  Ketiga-tiganya </a:t>
            </a:r>
            <a:r>
              <a:rPr lang="en-US" sz="1050">
                <a:solidFill>
                  <a:srgbClr val="134430"/>
                </a:solidFill>
                <a:latin typeface="Calibri" pitchFamily="34" charset="0"/>
                <a:ea typeface="Calibri" pitchFamily="34" charset="-122"/>
                <a:cs typeface="Calibri" pitchFamily="34" charset="-120"/>
              </a:rPr>
              <a:t>didemo langsung, bukan </a:t>
            </a:r>
            <a:r>
              <a:rPr lang="en-US" sz="1050" dirty="0">
                <a:solidFill>
                  <a:srgbClr val="134430"/>
                </a:solidFill>
                <a:latin typeface="Calibri" pitchFamily="34" charset="0"/>
                <a:ea typeface="Calibri" pitchFamily="34" charset="-122"/>
                <a:cs typeface="Calibri" pitchFamily="34" charset="-120"/>
              </a:rPr>
              <a:t>untuk dikuasai penuh hari ini, tetapi supaya anda kenal bila memanggilnya. / All three </a:t>
            </a:r>
            <a:r>
              <a:rPr lang="en-US" sz="1050">
                <a:solidFill>
                  <a:srgbClr val="134430"/>
                </a:solidFill>
                <a:latin typeface="Calibri" pitchFamily="34" charset="0"/>
                <a:ea typeface="Calibri" pitchFamily="34" charset="-122"/>
                <a:cs typeface="Calibri" pitchFamily="34" charset="-120"/>
              </a:rPr>
              <a:t>are live-demoed, so </a:t>
            </a:r>
            <a:r>
              <a:rPr lang="en-US" sz="1050" dirty="0">
                <a:solidFill>
                  <a:srgbClr val="134430"/>
                </a:solidFill>
                <a:latin typeface="Calibri" pitchFamily="34" charset="0"/>
                <a:ea typeface="Calibri" pitchFamily="34" charset="-122"/>
                <a:cs typeface="Calibri" pitchFamily="34" charset="-120"/>
              </a:rPr>
              <a:t>you recognize when to reach for them.</a:t>
            </a:r>
            <a:endParaRPr lang="en-US" sz="1050" dirty="0"/>
          </a:p>
        </p:txBody>
      </p:sp>
      <p:sp>
        <p:nvSpPr>
          <p:cNvPr id="31" name="Text 29"/>
          <p:cNvSpPr/>
          <p:nvPr/>
        </p:nvSpPr>
        <p:spPr>
          <a:xfrm>
            <a:off x="10362895" y="6355080"/>
            <a:ext cx="1463040" cy="320040"/>
          </a:xfrm>
          <a:prstGeom prst="rect">
            <a:avLst/>
          </a:prstGeom>
          <a:noFill/>
          <a:ln/>
        </p:spPr>
        <p:txBody>
          <a:bodyPr wrap="square" rtlCol="0" anchor="ctr"/>
          <a:lstStyle/>
          <a:p>
            <a:pPr marL="0" indent="0" algn="r">
              <a:buNone/>
            </a:pPr>
            <a:r>
              <a:rPr lang="en-US" sz="1000" dirty="0">
                <a:solidFill>
                  <a:srgbClr val="8A97A8"/>
                </a:solidFill>
                <a:latin typeface="Courier New" pitchFamily="34" charset="0"/>
                <a:ea typeface="Courier New" pitchFamily="34" charset="-122"/>
                <a:cs typeface="Courier New" pitchFamily="34" charset="-120"/>
              </a:rPr>
              <a:t>05 / 12</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384048"/>
            <a:ext cx="10515600" cy="320040"/>
          </a:xfrm>
          <a:prstGeom prst="rect">
            <a:avLst/>
          </a:prstGeom>
          <a:noFill/>
          <a:ln/>
        </p:spPr>
        <p:txBody>
          <a:bodyPr wrap="square" rtlCol="0" anchor="ctr"/>
          <a:lstStyle/>
          <a:p>
            <a:pPr marL="0" indent="0" algn="l">
              <a:buNone/>
            </a:pPr>
            <a:r>
              <a:rPr lang="en-US" sz="1150" b="1">
                <a:solidFill>
                  <a:srgbClr val="26805A"/>
                </a:solidFill>
                <a:latin typeface="Courier New" pitchFamily="34" charset="0"/>
                <a:ea typeface="Courier New" pitchFamily="34" charset="-122"/>
                <a:cs typeface="Courier New" pitchFamily="34" charset="-120"/>
              </a:rPr>
              <a:t>: </a:t>
            </a:r>
            <a:r>
              <a:rPr lang="en-US" sz="1150" b="1" kern="0" spc="200">
                <a:solidFill>
                  <a:srgbClr val="26805A"/>
                </a:solidFill>
                <a:latin typeface="Courier New" pitchFamily="34" charset="0"/>
                <a:ea typeface="Courier New" pitchFamily="34" charset="-122"/>
                <a:cs typeface="Courier New" pitchFamily="34" charset="-120"/>
              </a:rPr>
              <a:t>03 </a:t>
            </a:r>
            <a:r>
              <a:rPr lang="en-US" sz="1150" b="1" kern="0" spc="200" dirty="0">
                <a:solidFill>
                  <a:srgbClr val="26805A"/>
                </a:solidFill>
                <a:latin typeface="Courier New" pitchFamily="34" charset="0"/>
                <a:ea typeface="Courier New" pitchFamily="34" charset="-122"/>
                <a:cs typeface="Courier New" pitchFamily="34" charset="-120"/>
              </a:rPr>
              <a:t>· TOPIK / TOPIC</a:t>
            </a:r>
            <a:endParaRPr lang="en-US" sz="1150" dirty="0"/>
          </a:p>
        </p:txBody>
      </p:sp>
      <p:sp>
        <p:nvSpPr>
          <p:cNvPr id="3" name="Text 1"/>
          <p:cNvSpPr/>
          <p:nvPr/>
        </p:nvSpPr>
        <p:spPr>
          <a:xfrm>
            <a:off x="548640" y="749808"/>
            <a:ext cx="11064240" cy="548640"/>
          </a:xfrm>
          <a:prstGeom prst="rect">
            <a:avLst/>
          </a:prstGeom>
          <a:noFill/>
          <a:ln/>
        </p:spPr>
        <p:txBody>
          <a:bodyPr wrap="square" rtlCol="0" anchor="ctr"/>
          <a:lstStyle/>
          <a:p>
            <a:pPr marL="0" indent="0">
              <a:buNone/>
            </a:pPr>
            <a:r>
              <a:rPr lang="en-US" sz="2200" b="1">
                <a:solidFill>
                  <a:srgbClr val="0F1620"/>
                </a:solidFill>
                <a:latin typeface="Cambria" pitchFamily="34" charset="0"/>
                <a:ea typeface="Cambria" pitchFamily="34" charset="-122"/>
                <a:cs typeface="Cambria" pitchFamily="34" charset="-120"/>
              </a:rPr>
              <a:t>Piramid Automasi, di </a:t>
            </a:r>
            <a:r>
              <a:rPr lang="en-US" sz="2200" b="1" dirty="0">
                <a:solidFill>
                  <a:srgbClr val="0F1620"/>
                </a:solidFill>
                <a:latin typeface="Cambria" pitchFamily="34" charset="0"/>
                <a:ea typeface="Cambria" pitchFamily="34" charset="-122"/>
                <a:cs typeface="Cambria" pitchFamily="34" charset="-120"/>
              </a:rPr>
              <a:t>mana masa &amp; wang patut pergi / The Automation Pyramid</a:t>
            </a:r>
            <a:endParaRPr lang="en-US" sz="2200" dirty="0"/>
          </a:p>
        </p:txBody>
      </p:sp>
      <p:sp>
        <p:nvSpPr>
          <p:cNvPr id="4" name="Text 2"/>
          <p:cNvSpPr/>
          <p:nvPr/>
        </p:nvSpPr>
        <p:spPr>
          <a:xfrm>
            <a:off x="548640" y="1298448"/>
            <a:ext cx="11064240" cy="548640"/>
          </a:xfrm>
          <a:prstGeom prst="rect">
            <a:avLst/>
          </a:prstGeom>
          <a:noFill/>
          <a:ln/>
        </p:spPr>
        <p:txBody>
          <a:bodyPr wrap="square" rtlCol="0" anchor="ctr"/>
          <a:lstStyle/>
          <a:p>
            <a:pPr marL="0" indent="0">
              <a:lnSpc>
                <a:spcPct val="120000"/>
              </a:lnSpc>
              <a:buNone/>
            </a:pPr>
            <a:r>
              <a:rPr lang="en-US" sz="1200" dirty="0">
                <a:solidFill>
                  <a:srgbClr val="5A6879"/>
                </a:solidFill>
                <a:latin typeface="Calibri" pitchFamily="34" charset="0"/>
                <a:ea typeface="Calibri" pitchFamily="34" charset="-122"/>
                <a:cs typeface="Calibri" pitchFamily="34" charset="-120"/>
              </a:rPr>
              <a:t>Lebih tinggi lapisan, lebih perlahan &amp; mahal ujian itu. Strategi sihat: banyak di bawah, sikit di atas. / Higher layer = slower &amp; pricier. Healthy strategy: lots at the base, few at the top.</a:t>
            </a:r>
            <a:endParaRPr lang="en-US" sz="1200" dirty="0"/>
          </a:p>
        </p:txBody>
      </p:sp>
      <p:sp>
        <p:nvSpPr>
          <p:cNvPr id="5" name="Shape 3"/>
          <p:cNvSpPr/>
          <p:nvPr/>
        </p:nvSpPr>
        <p:spPr>
          <a:xfrm>
            <a:off x="2377440" y="2148840"/>
            <a:ext cx="1828800" cy="1088136"/>
          </a:xfrm>
          <a:prstGeom prst="roundRect">
            <a:avLst>
              <a:gd name="adj" fmla="val 5042"/>
            </a:avLst>
          </a:prstGeom>
          <a:solidFill>
            <a:srgbClr val="B9852E"/>
          </a:solidFill>
          <a:ln w="19050">
            <a:solidFill>
              <a:srgbClr val="FFFFFF"/>
            </a:solidFill>
            <a:prstDash val="solid"/>
          </a:ln>
        </p:spPr>
      </p:sp>
      <p:sp>
        <p:nvSpPr>
          <p:cNvPr id="6" name="Text 4"/>
          <p:cNvSpPr/>
          <p:nvPr/>
        </p:nvSpPr>
        <p:spPr>
          <a:xfrm>
            <a:off x="2377440" y="2404872"/>
            <a:ext cx="1828800" cy="365760"/>
          </a:xfrm>
          <a:prstGeom prst="rect">
            <a:avLst/>
          </a:prstGeom>
          <a:noFill/>
          <a:ln/>
        </p:spPr>
        <p:txBody>
          <a:bodyPr wrap="square" rtlCol="0" anchor="ctr"/>
          <a:lstStyle/>
          <a:p>
            <a:pPr marL="0" indent="0" algn="ctr">
              <a:buNone/>
            </a:pPr>
            <a:r>
              <a:rPr lang="en-US" sz="1400" b="1" dirty="0">
                <a:solidFill>
                  <a:srgbClr val="FFFFFF"/>
                </a:solidFill>
                <a:latin typeface="Cambria" pitchFamily="34" charset="0"/>
                <a:ea typeface="Cambria" pitchFamily="34" charset="-122"/>
                <a:cs typeface="Cambria" pitchFamily="34" charset="-120"/>
              </a:rPr>
              <a:t>UI / E2E</a:t>
            </a:r>
            <a:endParaRPr lang="en-US" sz="1400" dirty="0"/>
          </a:p>
        </p:txBody>
      </p:sp>
      <p:sp>
        <p:nvSpPr>
          <p:cNvPr id="7" name="Text 5"/>
          <p:cNvSpPr/>
          <p:nvPr/>
        </p:nvSpPr>
        <p:spPr>
          <a:xfrm>
            <a:off x="2377440" y="2752344"/>
            <a:ext cx="1828800" cy="292608"/>
          </a:xfrm>
          <a:prstGeom prst="rect">
            <a:avLst/>
          </a:prstGeom>
          <a:noFill/>
          <a:ln/>
        </p:spPr>
        <p:txBody>
          <a:bodyPr wrap="square" rtlCol="0" anchor="ctr"/>
          <a:lstStyle/>
          <a:p>
            <a:pPr marL="0" indent="0" algn="ctr">
              <a:buNone/>
            </a:pPr>
            <a:r>
              <a:rPr lang="en-US" sz="800" dirty="0">
                <a:solidFill>
                  <a:srgbClr val="FFF7EA"/>
                </a:solidFill>
                <a:latin typeface="Courier New" pitchFamily="34" charset="0"/>
                <a:ea typeface="Courier New" pitchFamily="34" charset="-122"/>
                <a:cs typeface="Courier New" pitchFamily="34" charset="-120"/>
              </a:rPr>
              <a:t>SEDIKIT · PERLAHAN</a:t>
            </a:r>
            <a:endParaRPr lang="en-US" sz="800" dirty="0"/>
          </a:p>
        </p:txBody>
      </p:sp>
      <p:sp>
        <p:nvSpPr>
          <p:cNvPr id="8" name="Shape 6"/>
          <p:cNvSpPr/>
          <p:nvPr/>
        </p:nvSpPr>
        <p:spPr>
          <a:xfrm>
            <a:off x="1691640" y="3291840"/>
            <a:ext cx="3200400" cy="1088136"/>
          </a:xfrm>
          <a:prstGeom prst="roundRect">
            <a:avLst>
              <a:gd name="adj" fmla="val 5042"/>
            </a:avLst>
          </a:prstGeom>
          <a:solidFill>
            <a:srgbClr val="1F6F8B"/>
          </a:solidFill>
          <a:ln w="19050">
            <a:solidFill>
              <a:srgbClr val="FFFFFF"/>
            </a:solidFill>
            <a:prstDash val="solid"/>
          </a:ln>
        </p:spPr>
      </p:sp>
      <p:sp>
        <p:nvSpPr>
          <p:cNvPr id="9" name="Text 7"/>
          <p:cNvSpPr/>
          <p:nvPr/>
        </p:nvSpPr>
        <p:spPr>
          <a:xfrm>
            <a:off x="1691640" y="3547872"/>
            <a:ext cx="3200400" cy="365760"/>
          </a:xfrm>
          <a:prstGeom prst="rect">
            <a:avLst/>
          </a:prstGeom>
          <a:noFill/>
          <a:ln/>
        </p:spPr>
        <p:txBody>
          <a:bodyPr wrap="square" rtlCol="0" anchor="ctr"/>
          <a:lstStyle/>
          <a:p>
            <a:pPr marL="0" indent="0" algn="ctr">
              <a:buNone/>
            </a:pPr>
            <a:r>
              <a:rPr lang="en-US" sz="1400" b="1" dirty="0">
                <a:solidFill>
                  <a:srgbClr val="FFFFFF"/>
                </a:solidFill>
                <a:latin typeface="Cambria" pitchFamily="34" charset="0"/>
                <a:ea typeface="Cambria" pitchFamily="34" charset="-122"/>
                <a:cs typeface="Cambria" pitchFamily="34" charset="-120"/>
              </a:rPr>
              <a:t>API / Integrasi</a:t>
            </a:r>
            <a:endParaRPr lang="en-US" sz="1400" dirty="0"/>
          </a:p>
        </p:txBody>
      </p:sp>
      <p:sp>
        <p:nvSpPr>
          <p:cNvPr id="10" name="Text 8"/>
          <p:cNvSpPr/>
          <p:nvPr/>
        </p:nvSpPr>
        <p:spPr>
          <a:xfrm>
            <a:off x="1691640" y="3895344"/>
            <a:ext cx="3200400" cy="292608"/>
          </a:xfrm>
          <a:prstGeom prst="rect">
            <a:avLst/>
          </a:prstGeom>
          <a:noFill/>
          <a:ln/>
        </p:spPr>
        <p:txBody>
          <a:bodyPr wrap="square" rtlCol="0" anchor="ctr"/>
          <a:lstStyle/>
          <a:p>
            <a:pPr marL="0" indent="0" algn="ctr">
              <a:buNone/>
            </a:pPr>
            <a:r>
              <a:rPr lang="en-US" sz="800" dirty="0">
                <a:solidFill>
                  <a:srgbClr val="E7F4F8"/>
                </a:solidFill>
                <a:latin typeface="Courier New" pitchFamily="34" charset="0"/>
                <a:ea typeface="Courier New" pitchFamily="34" charset="-122"/>
                <a:cs typeface="Courier New" pitchFamily="34" charset="-120"/>
              </a:rPr>
              <a:t>SEDERHANA · MINIT / MODERATE</a:t>
            </a:r>
            <a:endParaRPr lang="en-US" sz="800" dirty="0"/>
          </a:p>
        </p:txBody>
      </p:sp>
      <p:sp>
        <p:nvSpPr>
          <p:cNvPr id="11" name="Shape 9"/>
          <p:cNvSpPr/>
          <p:nvPr/>
        </p:nvSpPr>
        <p:spPr>
          <a:xfrm>
            <a:off x="1005840" y="4434840"/>
            <a:ext cx="4572000" cy="1088136"/>
          </a:xfrm>
          <a:prstGeom prst="roundRect">
            <a:avLst>
              <a:gd name="adj" fmla="val 5042"/>
            </a:avLst>
          </a:prstGeom>
          <a:solidFill>
            <a:srgbClr val="26805A"/>
          </a:solidFill>
          <a:ln w="19050">
            <a:solidFill>
              <a:srgbClr val="FFFFFF"/>
            </a:solidFill>
            <a:prstDash val="solid"/>
          </a:ln>
        </p:spPr>
      </p:sp>
      <p:sp>
        <p:nvSpPr>
          <p:cNvPr id="12" name="Text 10"/>
          <p:cNvSpPr/>
          <p:nvPr/>
        </p:nvSpPr>
        <p:spPr>
          <a:xfrm>
            <a:off x="1005840" y="4690872"/>
            <a:ext cx="4572000" cy="365760"/>
          </a:xfrm>
          <a:prstGeom prst="rect">
            <a:avLst/>
          </a:prstGeom>
          <a:noFill/>
          <a:ln/>
        </p:spPr>
        <p:txBody>
          <a:bodyPr wrap="square" rtlCol="0" anchor="ctr"/>
          <a:lstStyle/>
          <a:p>
            <a:pPr marL="0" indent="0" algn="ctr">
              <a:buNone/>
            </a:pPr>
            <a:r>
              <a:rPr lang="en-US" sz="1400" b="1" dirty="0">
                <a:solidFill>
                  <a:srgbClr val="FFFFFF"/>
                </a:solidFill>
                <a:latin typeface="Cambria" pitchFamily="34" charset="0"/>
                <a:ea typeface="Cambria" pitchFamily="34" charset="-122"/>
                <a:cs typeface="Cambria" pitchFamily="34" charset="-120"/>
              </a:rPr>
              <a:t>Unit</a:t>
            </a:r>
            <a:endParaRPr lang="en-US" sz="1400" dirty="0"/>
          </a:p>
        </p:txBody>
      </p:sp>
      <p:sp>
        <p:nvSpPr>
          <p:cNvPr id="13" name="Text 11"/>
          <p:cNvSpPr/>
          <p:nvPr/>
        </p:nvSpPr>
        <p:spPr>
          <a:xfrm>
            <a:off x="1005840" y="5038344"/>
            <a:ext cx="4572000" cy="292608"/>
          </a:xfrm>
          <a:prstGeom prst="rect">
            <a:avLst/>
          </a:prstGeom>
          <a:noFill/>
          <a:ln/>
        </p:spPr>
        <p:txBody>
          <a:bodyPr wrap="square" rtlCol="0" anchor="ctr"/>
          <a:lstStyle/>
          <a:p>
            <a:pPr marL="0" indent="0" algn="ctr">
              <a:buNone/>
            </a:pPr>
            <a:r>
              <a:rPr lang="en-US" sz="800" dirty="0">
                <a:solidFill>
                  <a:srgbClr val="DFF5E8"/>
                </a:solidFill>
                <a:latin typeface="Courier New" pitchFamily="34" charset="0"/>
                <a:ea typeface="Courier New" pitchFamily="34" charset="-122"/>
                <a:cs typeface="Courier New" pitchFamily="34" charset="-120"/>
              </a:rPr>
              <a:t>BANYAK · SAAT / MANY · SECONDS</a:t>
            </a:r>
            <a:endParaRPr lang="en-US" sz="800" dirty="0"/>
          </a:p>
        </p:txBody>
      </p:sp>
      <p:sp>
        <p:nvSpPr>
          <p:cNvPr id="14" name="Text 12"/>
          <p:cNvSpPr/>
          <p:nvPr/>
        </p:nvSpPr>
        <p:spPr>
          <a:xfrm>
            <a:off x="5715000" y="2240280"/>
            <a:ext cx="1828800" cy="274320"/>
          </a:xfrm>
          <a:prstGeom prst="rect">
            <a:avLst/>
          </a:prstGeom>
          <a:noFill/>
          <a:ln/>
        </p:spPr>
        <p:txBody>
          <a:bodyPr wrap="square" rtlCol="0" anchor="ctr"/>
          <a:lstStyle/>
          <a:p>
            <a:pPr marL="0" indent="0">
              <a:buNone/>
            </a:pPr>
            <a:r>
              <a:rPr lang="en-US" sz="900" dirty="0">
                <a:solidFill>
                  <a:srgbClr val="8A97A8"/>
                </a:solidFill>
                <a:latin typeface="Courier New" pitchFamily="34" charset="0"/>
                <a:ea typeface="Courier New" pitchFamily="34" charset="-122"/>
                <a:cs typeface="Courier New" pitchFamily="34" charset="-120"/>
              </a:rPr>
              <a:t>MAHAL / EXPENSIVE ↑</a:t>
            </a:r>
            <a:endParaRPr lang="en-US" sz="900" dirty="0"/>
          </a:p>
        </p:txBody>
      </p:sp>
      <p:sp>
        <p:nvSpPr>
          <p:cNvPr id="15" name="Text 13"/>
          <p:cNvSpPr/>
          <p:nvPr/>
        </p:nvSpPr>
        <p:spPr>
          <a:xfrm>
            <a:off x="5715000" y="5257800"/>
            <a:ext cx="1828800" cy="274320"/>
          </a:xfrm>
          <a:prstGeom prst="rect">
            <a:avLst/>
          </a:prstGeom>
          <a:noFill/>
          <a:ln/>
        </p:spPr>
        <p:txBody>
          <a:bodyPr wrap="square" rtlCol="0" anchor="ctr"/>
          <a:lstStyle/>
          <a:p>
            <a:pPr marL="0" indent="0">
              <a:buNone/>
            </a:pPr>
            <a:r>
              <a:rPr lang="en-US" sz="900" dirty="0">
                <a:solidFill>
                  <a:srgbClr val="8A97A8"/>
                </a:solidFill>
                <a:latin typeface="Courier New" pitchFamily="34" charset="0"/>
                <a:ea typeface="Courier New" pitchFamily="34" charset="-122"/>
                <a:cs typeface="Courier New" pitchFamily="34" charset="-120"/>
              </a:rPr>
              <a:t>MURAH / CHEAP ↓</a:t>
            </a:r>
            <a:endParaRPr lang="en-US" sz="900" dirty="0"/>
          </a:p>
        </p:txBody>
      </p:sp>
      <p:sp>
        <p:nvSpPr>
          <p:cNvPr id="16" name="Shape 14"/>
          <p:cNvSpPr/>
          <p:nvPr/>
        </p:nvSpPr>
        <p:spPr>
          <a:xfrm>
            <a:off x="6903720" y="2057400"/>
            <a:ext cx="4754880" cy="1298448"/>
          </a:xfrm>
          <a:prstGeom prst="roundRect">
            <a:avLst>
              <a:gd name="adj" fmla="val 4930"/>
            </a:avLst>
          </a:prstGeom>
          <a:solidFill>
            <a:srgbClr val="F4F7FA"/>
          </a:solidFill>
          <a:ln w="16510">
            <a:solidFill>
              <a:srgbClr val="26805A"/>
            </a:solidFill>
            <a:prstDash val="solid"/>
          </a:ln>
        </p:spPr>
      </p:sp>
      <p:sp>
        <p:nvSpPr>
          <p:cNvPr id="17" name="Shape 15"/>
          <p:cNvSpPr/>
          <p:nvPr/>
        </p:nvSpPr>
        <p:spPr>
          <a:xfrm>
            <a:off x="6903720" y="2057400"/>
            <a:ext cx="54864" cy="1298448"/>
          </a:xfrm>
          <a:prstGeom prst="rect">
            <a:avLst/>
          </a:prstGeom>
          <a:solidFill>
            <a:srgbClr val="26805A"/>
          </a:solidFill>
          <a:ln/>
        </p:spPr>
      </p:sp>
      <p:sp>
        <p:nvSpPr>
          <p:cNvPr id="18" name="Text 16"/>
          <p:cNvSpPr/>
          <p:nvPr/>
        </p:nvSpPr>
        <p:spPr>
          <a:xfrm>
            <a:off x="7104888" y="2148840"/>
            <a:ext cx="4389120" cy="320040"/>
          </a:xfrm>
          <a:prstGeom prst="rect">
            <a:avLst/>
          </a:prstGeom>
          <a:noFill/>
          <a:ln/>
        </p:spPr>
        <p:txBody>
          <a:bodyPr wrap="square" rtlCol="0" anchor="ctr"/>
          <a:lstStyle/>
          <a:p>
            <a:pPr marL="0" indent="0">
              <a:buNone/>
            </a:pPr>
            <a:r>
              <a:rPr lang="en-US" sz="1150" b="1">
                <a:solidFill>
                  <a:srgbClr val="0F1620"/>
                </a:solidFill>
                <a:latin typeface="Cambria" pitchFamily="34" charset="0"/>
                <a:ea typeface="Cambria" pitchFamily="34" charset="-122"/>
                <a:cs typeface="Cambria" pitchFamily="34" charset="-120"/>
              </a:rPr>
              <a:t>Unit, Asas </a:t>
            </a:r>
            <a:r>
              <a:rPr lang="en-US" sz="1150" b="1" dirty="0">
                <a:solidFill>
                  <a:srgbClr val="0F1620"/>
                </a:solidFill>
                <a:latin typeface="Cambria" pitchFamily="34" charset="0"/>
                <a:ea typeface="Cambria" pitchFamily="34" charset="-122"/>
                <a:cs typeface="Cambria" pitchFamily="34" charset="-120"/>
              </a:rPr>
              <a:t>piramid / the base</a:t>
            </a:r>
            <a:endParaRPr lang="en-US" sz="1150" dirty="0"/>
          </a:p>
        </p:txBody>
      </p:sp>
      <p:sp>
        <p:nvSpPr>
          <p:cNvPr id="19" name="Text 17"/>
          <p:cNvSpPr/>
          <p:nvPr/>
        </p:nvSpPr>
        <p:spPr>
          <a:xfrm>
            <a:off x="7104888" y="2478024"/>
            <a:ext cx="4389120" cy="822960"/>
          </a:xfrm>
          <a:prstGeom prst="rect">
            <a:avLst/>
          </a:prstGeom>
          <a:noFill/>
          <a:ln/>
        </p:spPr>
        <p:txBody>
          <a:bodyPr wrap="square" rtlCol="0" anchor="ctr"/>
          <a:lstStyle/>
          <a:p>
            <a:pPr marL="0" indent="0">
              <a:lnSpc>
                <a:spcPct val="115000"/>
              </a:lnSpc>
              <a:buNone/>
            </a:pPr>
            <a:r>
              <a:rPr lang="en-US" sz="950" dirty="0">
                <a:solidFill>
                  <a:srgbClr val="5A6879"/>
                </a:solidFill>
                <a:latin typeface="Calibri" pitchFamily="34" charset="0"/>
                <a:ea typeface="Calibri" pitchFamily="34" charset="-122"/>
                <a:cs typeface="Calibri" pitchFamily="34" charset="-120"/>
              </a:rPr>
              <a:t>Ratusan ujian, saat untuk berjalan, tanpa DB/rangkaian. Isolasi satu fungsi sahaja.</a:t>
            </a:r>
            <a:endParaRPr lang="en-US" sz="950" dirty="0"/>
          </a:p>
          <a:p>
            <a:pPr marL="0" indent="0">
              <a:lnSpc>
                <a:spcPct val="115000"/>
              </a:lnSpc>
              <a:buNone/>
            </a:pPr>
            <a:r>
              <a:rPr lang="en-US" sz="950" dirty="0">
                <a:solidFill>
                  <a:srgbClr val="5A6879"/>
                </a:solidFill>
                <a:latin typeface="Calibri" pitchFamily="34" charset="0"/>
                <a:ea typeface="Calibri" pitchFamily="34" charset="-122"/>
                <a:cs typeface="Calibri" pitchFamily="34" charset="-120"/>
              </a:rPr>
              <a:t>Hundreds of tests, seconds to run, no DB/network.</a:t>
            </a:r>
            <a:endParaRPr lang="en-US" sz="950" dirty="0"/>
          </a:p>
        </p:txBody>
      </p:sp>
      <p:sp>
        <p:nvSpPr>
          <p:cNvPr id="20" name="Shape 18"/>
          <p:cNvSpPr/>
          <p:nvPr/>
        </p:nvSpPr>
        <p:spPr>
          <a:xfrm>
            <a:off x="6903720" y="3474720"/>
            <a:ext cx="4754880" cy="1298448"/>
          </a:xfrm>
          <a:prstGeom prst="roundRect">
            <a:avLst>
              <a:gd name="adj" fmla="val 4930"/>
            </a:avLst>
          </a:prstGeom>
          <a:solidFill>
            <a:srgbClr val="F4F7FA"/>
          </a:solidFill>
          <a:ln w="16510">
            <a:solidFill>
              <a:srgbClr val="1F6F8B"/>
            </a:solidFill>
            <a:prstDash val="solid"/>
          </a:ln>
        </p:spPr>
      </p:sp>
      <p:sp>
        <p:nvSpPr>
          <p:cNvPr id="21" name="Shape 19"/>
          <p:cNvSpPr/>
          <p:nvPr/>
        </p:nvSpPr>
        <p:spPr>
          <a:xfrm>
            <a:off x="6903720" y="3474720"/>
            <a:ext cx="54864" cy="1298448"/>
          </a:xfrm>
          <a:prstGeom prst="rect">
            <a:avLst/>
          </a:prstGeom>
          <a:solidFill>
            <a:srgbClr val="1F6F8B"/>
          </a:solidFill>
          <a:ln/>
        </p:spPr>
      </p:sp>
      <p:sp>
        <p:nvSpPr>
          <p:cNvPr id="22" name="Text 20"/>
          <p:cNvSpPr/>
          <p:nvPr/>
        </p:nvSpPr>
        <p:spPr>
          <a:xfrm>
            <a:off x="7104888" y="3566160"/>
            <a:ext cx="4389120" cy="320040"/>
          </a:xfrm>
          <a:prstGeom prst="rect">
            <a:avLst/>
          </a:prstGeom>
          <a:noFill/>
          <a:ln/>
        </p:spPr>
        <p:txBody>
          <a:bodyPr wrap="square" rtlCol="0" anchor="ctr"/>
          <a:lstStyle/>
          <a:p>
            <a:pPr marL="0" indent="0">
              <a:buNone/>
            </a:pPr>
            <a:r>
              <a:rPr lang="en-US" sz="1150" b="1" dirty="0">
                <a:solidFill>
                  <a:srgbClr val="0F1620"/>
                </a:solidFill>
                <a:latin typeface="Cambria" pitchFamily="34" charset="0"/>
                <a:ea typeface="Cambria" pitchFamily="34" charset="-122"/>
                <a:cs typeface="Cambria" pitchFamily="34" charset="-120"/>
              </a:rPr>
              <a:t>Integrasi </a:t>
            </a:r>
            <a:r>
              <a:rPr lang="en-US" sz="1150" b="1">
                <a:solidFill>
                  <a:srgbClr val="0F1620"/>
                </a:solidFill>
                <a:latin typeface="Cambria" pitchFamily="34" charset="0"/>
                <a:ea typeface="Cambria" pitchFamily="34" charset="-122"/>
                <a:cs typeface="Cambria" pitchFamily="34" charset="-120"/>
              </a:rPr>
              <a:t>/ API, Lapisan </a:t>
            </a:r>
            <a:r>
              <a:rPr lang="en-US" sz="1150" b="1" dirty="0">
                <a:solidFill>
                  <a:srgbClr val="0F1620"/>
                </a:solidFill>
                <a:latin typeface="Cambria" pitchFamily="34" charset="0"/>
                <a:ea typeface="Cambria" pitchFamily="34" charset="-122"/>
                <a:cs typeface="Cambria" pitchFamily="34" charset="-120"/>
              </a:rPr>
              <a:t>tengah (Makmal A)</a:t>
            </a:r>
            <a:endParaRPr lang="en-US" sz="1150" dirty="0"/>
          </a:p>
        </p:txBody>
      </p:sp>
      <p:sp>
        <p:nvSpPr>
          <p:cNvPr id="23" name="Text 21"/>
          <p:cNvSpPr/>
          <p:nvPr/>
        </p:nvSpPr>
        <p:spPr>
          <a:xfrm>
            <a:off x="7104888" y="3895344"/>
            <a:ext cx="4389120" cy="822960"/>
          </a:xfrm>
          <a:prstGeom prst="rect">
            <a:avLst/>
          </a:prstGeom>
          <a:noFill/>
          <a:ln/>
        </p:spPr>
        <p:txBody>
          <a:bodyPr wrap="square" rtlCol="0" anchor="ctr"/>
          <a:lstStyle/>
          <a:p>
            <a:pPr marL="0" indent="0">
              <a:lnSpc>
                <a:spcPct val="115000"/>
              </a:lnSpc>
              <a:buNone/>
            </a:pPr>
            <a:r>
              <a:rPr lang="en-US" sz="950" dirty="0">
                <a:solidFill>
                  <a:srgbClr val="5A6879"/>
                </a:solidFill>
                <a:latin typeface="Calibri" pitchFamily="34" charset="0"/>
                <a:ea typeface="Calibri" pitchFamily="34" charset="-122"/>
                <a:cs typeface="Calibri" pitchFamily="34" charset="-120"/>
              </a:rPr>
              <a:t>Puluhan ujian, minit </a:t>
            </a:r>
            <a:r>
              <a:rPr lang="en-US" sz="950">
                <a:solidFill>
                  <a:srgbClr val="5A6879"/>
                </a:solidFill>
                <a:latin typeface="Calibri" pitchFamily="34" charset="0"/>
                <a:ea typeface="Calibri" pitchFamily="34" charset="-122"/>
                <a:cs typeface="Calibri" pitchFamily="34" charset="-120"/>
              </a:rPr>
              <a:t>untuk berjalan, cth</a:t>
            </a:r>
            <a:r>
              <a:rPr lang="en-US" sz="950" dirty="0">
                <a:solidFill>
                  <a:srgbClr val="5A6879"/>
                </a:solidFill>
                <a:latin typeface="Calibri" pitchFamily="34" charset="0"/>
                <a:ea typeface="Calibri" pitchFamily="34" charset="-122"/>
                <a:cs typeface="Calibri" pitchFamily="34" charset="-120"/>
              </a:rPr>
              <a:t>. koleksi </a:t>
            </a:r>
            <a:r>
              <a:rPr lang="en-US" sz="950" dirty="0">
                <a:solidFill>
                  <a:srgbClr val="5A6879"/>
                </a:solidFill>
                <a:latin typeface="Calibri" pitchFamily="34" charset="0"/>
                <a:ea typeface="Calibri" pitchFamily="34" charset="-122"/>
                <a:cs typeface="Calibri" pitchFamily="34" charset="-120"/>
                <a:hlinkClick r:id="rId3"/>
              </a:rPr>
              <a:t>Postman</a:t>
            </a:r>
            <a:r>
              <a:rPr lang="en-US" sz="950" dirty="0">
                <a:solidFill>
                  <a:srgbClr val="5A6879"/>
                </a:solidFill>
                <a:latin typeface="Calibri" pitchFamily="34" charset="0"/>
                <a:ea typeface="Calibri" pitchFamily="34" charset="-122"/>
                <a:cs typeface="Calibri" pitchFamily="34" charset="-120"/>
              </a:rPr>
              <a:t> untuk API checkout.</a:t>
            </a:r>
            <a:endParaRPr lang="en-US" sz="950" dirty="0"/>
          </a:p>
          <a:p>
            <a:pPr marL="0" indent="0">
              <a:lnSpc>
                <a:spcPct val="115000"/>
              </a:lnSpc>
              <a:buNone/>
            </a:pPr>
            <a:r>
              <a:rPr lang="en-US" sz="950" dirty="0">
                <a:solidFill>
                  <a:srgbClr val="5A6879"/>
                </a:solidFill>
                <a:latin typeface="Calibri" pitchFamily="34" charset="0"/>
                <a:ea typeface="Calibri" pitchFamily="34" charset="-122"/>
                <a:cs typeface="Calibri" pitchFamily="34" charset="-120"/>
              </a:rPr>
              <a:t>Dozens of tests, minutes to run (Lab A).</a:t>
            </a:r>
            <a:endParaRPr lang="en-US" sz="950" dirty="0"/>
          </a:p>
        </p:txBody>
      </p:sp>
      <p:sp>
        <p:nvSpPr>
          <p:cNvPr id="24" name="Shape 22"/>
          <p:cNvSpPr/>
          <p:nvPr/>
        </p:nvSpPr>
        <p:spPr>
          <a:xfrm>
            <a:off x="6903720" y="4892040"/>
            <a:ext cx="4754880" cy="1298448"/>
          </a:xfrm>
          <a:prstGeom prst="roundRect">
            <a:avLst>
              <a:gd name="adj" fmla="val 4930"/>
            </a:avLst>
          </a:prstGeom>
          <a:solidFill>
            <a:srgbClr val="F4F7FA"/>
          </a:solidFill>
          <a:ln w="16510">
            <a:solidFill>
              <a:srgbClr val="B9852E"/>
            </a:solidFill>
            <a:prstDash val="solid"/>
          </a:ln>
        </p:spPr>
      </p:sp>
      <p:sp>
        <p:nvSpPr>
          <p:cNvPr id="25" name="Shape 23"/>
          <p:cNvSpPr/>
          <p:nvPr/>
        </p:nvSpPr>
        <p:spPr>
          <a:xfrm>
            <a:off x="6903720" y="4892040"/>
            <a:ext cx="54864" cy="1298448"/>
          </a:xfrm>
          <a:prstGeom prst="rect">
            <a:avLst/>
          </a:prstGeom>
          <a:solidFill>
            <a:srgbClr val="B9852E"/>
          </a:solidFill>
          <a:ln/>
        </p:spPr>
      </p:sp>
      <p:sp>
        <p:nvSpPr>
          <p:cNvPr id="26" name="Text 24"/>
          <p:cNvSpPr/>
          <p:nvPr/>
        </p:nvSpPr>
        <p:spPr>
          <a:xfrm>
            <a:off x="7104888" y="4983480"/>
            <a:ext cx="4389120" cy="320040"/>
          </a:xfrm>
          <a:prstGeom prst="rect">
            <a:avLst/>
          </a:prstGeom>
          <a:noFill/>
          <a:ln/>
        </p:spPr>
        <p:txBody>
          <a:bodyPr wrap="square" rtlCol="0" anchor="ctr"/>
          <a:lstStyle/>
          <a:p>
            <a:pPr marL="0" indent="0">
              <a:buNone/>
            </a:pPr>
            <a:r>
              <a:rPr lang="en-US" sz="1150" b="1" dirty="0">
                <a:solidFill>
                  <a:srgbClr val="0F1620"/>
                </a:solidFill>
                <a:latin typeface="Cambria" pitchFamily="34" charset="0"/>
                <a:ea typeface="Cambria" pitchFamily="34" charset="-122"/>
                <a:cs typeface="Cambria" pitchFamily="34" charset="-120"/>
              </a:rPr>
              <a:t>UI </a:t>
            </a:r>
            <a:r>
              <a:rPr lang="en-US" sz="1150" b="1">
                <a:solidFill>
                  <a:srgbClr val="0F1620"/>
                </a:solidFill>
                <a:latin typeface="Cambria" pitchFamily="34" charset="0"/>
                <a:ea typeface="Cambria" pitchFamily="34" charset="-122"/>
                <a:cs typeface="Cambria" pitchFamily="34" charset="-120"/>
              </a:rPr>
              <a:t>/ E2E, Puncak </a:t>
            </a:r>
            <a:r>
              <a:rPr lang="en-US" sz="1150" b="1" dirty="0">
                <a:solidFill>
                  <a:srgbClr val="0F1620"/>
                </a:solidFill>
                <a:latin typeface="Cambria" pitchFamily="34" charset="0"/>
                <a:ea typeface="Cambria" pitchFamily="34" charset="-122"/>
                <a:cs typeface="Cambria" pitchFamily="34" charset="-120"/>
              </a:rPr>
              <a:t>(Makmal B)</a:t>
            </a:r>
            <a:endParaRPr lang="en-US" sz="1150" dirty="0"/>
          </a:p>
        </p:txBody>
      </p:sp>
      <p:sp>
        <p:nvSpPr>
          <p:cNvPr id="27" name="Text 25"/>
          <p:cNvSpPr/>
          <p:nvPr/>
        </p:nvSpPr>
        <p:spPr>
          <a:xfrm>
            <a:off x="7104888" y="5312664"/>
            <a:ext cx="4389120" cy="822960"/>
          </a:xfrm>
          <a:prstGeom prst="rect">
            <a:avLst/>
          </a:prstGeom>
          <a:noFill/>
          <a:ln/>
        </p:spPr>
        <p:txBody>
          <a:bodyPr wrap="square" rtlCol="0" anchor="ctr"/>
          <a:lstStyle/>
          <a:p>
            <a:pPr marL="0" indent="0">
              <a:lnSpc>
                <a:spcPct val="115000"/>
              </a:lnSpc>
              <a:buNone/>
            </a:pPr>
            <a:r>
              <a:rPr lang="en-US" sz="950" dirty="0">
                <a:solidFill>
                  <a:srgbClr val="5A6879"/>
                </a:solidFill>
                <a:latin typeface="Calibri" pitchFamily="34" charset="0"/>
                <a:ea typeface="Calibri" pitchFamily="34" charset="-122"/>
                <a:cs typeface="Calibri" pitchFamily="34" charset="-120"/>
              </a:rPr>
              <a:t>Sedikit ujian, paling perlahan </a:t>
            </a:r>
            <a:r>
              <a:rPr lang="en-US" sz="950">
                <a:solidFill>
                  <a:srgbClr val="5A6879"/>
                </a:solidFill>
                <a:latin typeface="Calibri" pitchFamily="34" charset="0"/>
                <a:ea typeface="Calibri" pitchFamily="34" charset="-122"/>
                <a:cs typeface="Calibri" pitchFamily="34" charset="-120"/>
              </a:rPr>
              <a:t>&amp; rapuh, simulasi </a:t>
            </a:r>
            <a:r>
              <a:rPr lang="en-US" sz="950" dirty="0">
                <a:solidFill>
                  <a:srgbClr val="5A6879"/>
                </a:solidFill>
                <a:latin typeface="Calibri" pitchFamily="34" charset="0"/>
                <a:ea typeface="Calibri" pitchFamily="34" charset="-122"/>
                <a:cs typeface="Calibri" pitchFamily="34" charset="-120"/>
              </a:rPr>
              <a:t>pengguna sebenar </a:t>
            </a:r>
            <a:r>
              <a:rPr lang="en-US" sz="950">
                <a:solidFill>
                  <a:srgbClr val="5A6879"/>
                </a:solidFill>
                <a:latin typeface="Calibri" pitchFamily="34" charset="0"/>
                <a:ea typeface="Calibri" pitchFamily="34" charset="-122"/>
                <a:cs typeface="Calibri" pitchFamily="34" charset="-120"/>
              </a:rPr>
              <a:t>log masuk to checkout</a:t>
            </a:r>
            <a:r>
              <a:rPr lang="en-US" sz="950" dirty="0">
                <a:solidFill>
                  <a:srgbClr val="5A6879"/>
                </a:solidFill>
                <a:latin typeface="Calibri" pitchFamily="34" charset="0"/>
                <a:ea typeface="Calibri" pitchFamily="34" charset="-122"/>
                <a:cs typeface="Calibri" pitchFamily="34" charset="-120"/>
              </a:rPr>
              <a:t>.</a:t>
            </a:r>
            <a:endParaRPr lang="en-US" sz="950" dirty="0"/>
          </a:p>
          <a:p>
            <a:pPr marL="0" indent="0">
              <a:lnSpc>
                <a:spcPct val="115000"/>
              </a:lnSpc>
              <a:buNone/>
            </a:pPr>
            <a:r>
              <a:rPr lang="en-US" sz="950" dirty="0">
                <a:solidFill>
                  <a:srgbClr val="5A6879"/>
                </a:solidFill>
                <a:latin typeface="Calibri" pitchFamily="34" charset="0"/>
                <a:ea typeface="Calibri" pitchFamily="34" charset="-122"/>
                <a:cs typeface="Calibri" pitchFamily="34" charset="-120"/>
              </a:rPr>
              <a:t>Few tests, slowest &amp; most brittle (Lab B).</a:t>
            </a:r>
            <a:endParaRPr lang="en-US" sz="950" dirty="0"/>
          </a:p>
        </p:txBody>
      </p:sp>
      <p:sp>
        <p:nvSpPr>
          <p:cNvPr id="28" name="Text 26"/>
          <p:cNvSpPr/>
          <p:nvPr/>
        </p:nvSpPr>
        <p:spPr>
          <a:xfrm>
            <a:off x="10362895" y="6355080"/>
            <a:ext cx="1463040" cy="320040"/>
          </a:xfrm>
          <a:prstGeom prst="rect">
            <a:avLst/>
          </a:prstGeom>
          <a:noFill/>
          <a:ln/>
        </p:spPr>
        <p:txBody>
          <a:bodyPr wrap="square" rtlCol="0" anchor="ctr"/>
          <a:lstStyle/>
          <a:p>
            <a:pPr marL="0" indent="0" algn="r">
              <a:buNone/>
            </a:pPr>
            <a:r>
              <a:rPr lang="en-US" sz="1000" dirty="0">
                <a:solidFill>
                  <a:srgbClr val="8A97A8"/>
                </a:solidFill>
                <a:latin typeface="Courier New" pitchFamily="34" charset="0"/>
                <a:ea typeface="Courier New" pitchFamily="34" charset="-122"/>
                <a:cs typeface="Courier New" pitchFamily="34" charset="-120"/>
              </a:rPr>
              <a:t>06 / 12</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descr="test pyramid">
            <a:extLst>
              <a:ext uri="{FF2B5EF4-FFF2-40B4-BE49-F238E27FC236}">
                <a16:creationId xmlns:a16="http://schemas.microsoft.com/office/drawing/2014/main" id="{F06A96F8-6E34-4313-AF89-9837577F55D2}"/>
              </a:ext>
            </a:extLst>
          </p:cNvPr>
          <p:cNvPicPr>
            <a:picLocks/>
          </p:cNvPicPr>
          <p:nvPr/>
        </p:nvPicPr>
        <p:blipFill>
          <a:blip r:embed="rId3"/>
          <a:stretch>
            <a:fillRect/>
          </a:stretch>
        </p:blipFill>
        <p:spPr>
          <a:xfrm>
            <a:off x="0" y="0"/>
            <a:ext cx="12192000" cy="6858000"/>
          </a:xfrm>
          <a:prstGeom prst="rect">
            <a:avLst/>
          </a:prstGeom>
        </p:spPr>
      </p:pic>
      <p:sp>
        <p:nvSpPr>
          <p:cNvPr id="4" name="Rectangle: Rounded Corners 3">
            <a:hlinkClick r:id="rId4"/>
            <a:extLst>
              <a:ext uri="{FF2B5EF4-FFF2-40B4-BE49-F238E27FC236}">
                <a16:creationId xmlns:a16="http://schemas.microsoft.com/office/drawing/2014/main" id="{3F851542-DBAD-438D-A72D-46911F599D97}"/>
              </a:ext>
            </a:extLst>
          </p:cNvPr>
          <p:cNvSpPr/>
          <p:nvPr/>
        </p:nvSpPr>
        <p:spPr>
          <a:xfrm>
            <a:off x="9779000" y="6426200"/>
            <a:ext cx="2159000" cy="279400"/>
          </a:xfrm>
          <a:prstGeom prst="roundRect">
            <a:avLst/>
          </a:prstGeom>
          <a:solidFill>
            <a:srgbClr val="26805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nn-NO" sz="1000" b="1">
                <a:solidFill>
                  <a:srgbClr val="FFFFFF"/>
                </a:solidFill>
                <a:latin typeface="Calibri" panose="020F0502020204030204" pitchFamily="34" charset="0"/>
              </a:rPr>
              <a:t>Open: KRISAv2 Bab 5 p.33</a:t>
            </a:r>
            <a:endParaRPr lang="en-MY" sz="1000" b="1">
              <a:solidFill>
                <a:srgbClr val="FFFFFF"/>
              </a:solidFill>
              <a:latin typeface="Calibri" panose="020F0502020204030204" pitchFamily="34" charset="0"/>
            </a:endParaRPr>
          </a:p>
        </p:txBody>
      </p:sp>
      <p:sp>
        <p:nvSpPr>
          <p:cNvPr id="5" name="Rectangle: Rounded Corners 4">
            <a:hlinkClick r:id="rId5"/>
            <a:extLst>
              <a:ext uri="{FF2B5EF4-FFF2-40B4-BE49-F238E27FC236}">
                <a16:creationId xmlns:a16="http://schemas.microsoft.com/office/drawing/2014/main" id="{8BE64C4B-A61A-40C6-BB2D-884664A9834D}"/>
              </a:ext>
            </a:extLst>
          </p:cNvPr>
          <p:cNvSpPr/>
          <p:nvPr/>
        </p:nvSpPr>
        <p:spPr>
          <a:xfrm>
            <a:off x="8153400" y="6426200"/>
            <a:ext cx="1524000" cy="2794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Module hub</a:t>
            </a:r>
          </a:p>
        </p:txBody>
      </p:sp>
    </p:spTree>
    <p:extLst>
      <p:ext uri="{BB962C8B-B14F-4D97-AF65-F5344CB8AC3E}">
        <p14:creationId xmlns:p14="http://schemas.microsoft.com/office/powerpoint/2010/main" val="1029244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384048"/>
            <a:ext cx="10515600" cy="320040"/>
          </a:xfrm>
          <a:prstGeom prst="rect">
            <a:avLst/>
          </a:prstGeom>
          <a:noFill/>
          <a:ln/>
        </p:spPr>
        <p:txBody>
          <a:bodyPr wrap="square" rtlCol="0" anchor="ctr"/>
          <a:lstStyle/>
          <a:p>
            <a:pPr marL="0" indent="0" algn="l">
              <a:buNone/>
            </a:pPr>
            <a:r>
              <a:rPr lang="en-US" sz="1150" b="1">
                <a:solidFill>
                  <a:srgbClr val="26805A"/>
                </a:solidFill>
                <a:latin typeface="Courier New" pitchFamily="34" charset="0"/>
                <a:ea typeface="Courier New" pitchFamily="34" charset="-122"/>
                <a:cs typeface="Courier New" pitchFamily="34" charset="-120"/>
              </a:rPr>
              <a:t>: </a:t>
            </a:r>
            <a:r>
              <a:rPr lang="en-US" sz="1150" b="1" kern="0" spc="200">
                <a:solidFill>
                  <a:srgbClr val="26805A"/>
                </a:solidFill>
                <a:latin typeface="Courier New" pitchFamily="34" charset="0"/>
                <a:ea typeface="Courier New" pitchFamily="34" charset="-122"/>
                <a:cs typeface="Courier New" pitchFamily="34" charset="-120"/>
              </a:rPr>
              <a:t>03 </a:t>
            </a:r>
            <a:r>
              <a:rPr lang="en-US" sz="1150" b="1" kern="0" spc="200" dirty="0">
                <a:solidFill>
                  <a:srgbClr val="26805A"/>
                </a:solidFill>
                <a:latin typeface="Courier New" pitchFamily="34" charset="0"/>
                <a:ea typeface="Courier New" pitchFamily="34" charset="-122"/>
                <a:cs typeface="Courier New" pitchFamily="34" charset="-120"/>
              </a:rPr>
              <a:t>· TOPIK / TOPIC</a:t>
            </a:r>
            <a:endParaRPr lang="en-US" sz="1150" dirty="0"/>
          </a:p>
        </p:txBody>
      </p:sp>
      <p:sp>
        <p:nvSpPr>
          <p:cNvPr id="3" name="Text 1"/>
          <p:cNvSpPr/>
          <p:nvPr/>
        </p:nvSpPr>
        <p:spPr>
          <a:xfrm>
            <a:off x="548640" y="749808"/>
            <a:ext cx="11064240" cy="548640"/>
          </a:xfrm>
          <a:prstGeom prst="rect">
            <a:avLst/>
          </a:prstGeom>
          <a:noFill/>
          <a:ln/>
        </p:spPr>
        <p:txBody>
          <a:bodyPr wrap="square" rtlCol="0" anchor="ctr"/>
          <a:lstStyle/>
          <a:p>
            <a:pPr marL="0" indent="0">
              <a:buNone/>
            </a:pPr>
            <a:r>
              <a:rPr lang="en-US" sz="2200" b="1" dirty="0">
                <a:solidFill>
                  <a:srgbClr val="0F1620"/>
                </a:solidFill>
                <a:latin typeface="Cambria" pitchFamily="34" charset="0"/>
                <a:ea typeface="Cambria" pitchFamily="34" charset="-122"/>
                <a:cs typeface="Cambria" pitchFamily="34" charset="-120"/>
              </a:rPr>
              <a:t>Automasi bernilai bila ia berjalan sendiri / Automation pays off when it runs itself</a:t>
            </a:r>
            <a:endParaRPr lang="en-US" sz="2200" dirty="0"/>
          </a:p>
        </p:txBody>
      </p:sp>
      <p:sp>
        <p:nvSpPr>
          <p:cNvPr id="4" name="Text 2"/>
          <p:cNvSpPr/>
          <p:nvPr/>
        </p:nvSpPr>
        <p:spPr>
          <a:xfrm>
            <a:off x="548640" y="1298448"/>
            <a:ext cx="11064240" cy="548640"/>
          </a:xfrm>
          <a:prstGeom prst="rect">
            <a:avLst/>
          </a:prstGeom>
          <a:noFill/>
          <a:ln/>
        </p:spPr>
        <p:txBody>
          <a:bodyPr wrap="square" rtlCol="0" anchor="ctr"/>
          <a:lstStyle/>
          <a:p>
            <a:pPr marL="0" indent="0">
              <a:lnSpc>
                <a:spcPct val="120000"/>
              </a:lnSpc>
              <a:buNone/>
            </a:pPr>
            <a:r>
              <a:rPr lang="en-US" sz="1200" dirty="0">
                <a:solidFill>
                  <a:srgbClr val="5A6879"/>
                </a:solidFill>
                <a:latin typeface="Calibri" pitchFamily="34" charset="0"/>
                <a:ea typeface="Calibri" pitchFamily="34" charset="-122"/>
                <a:cs typeface="Calibri" pitchFamily="34" charset="-120"/>
              </a:rPr>
              <a:t>Ujian yang anda tulis pagi ini menjadi Quality Gate dalam CI</a:t>
            </a:r>
            <a:r>
              <a:rPr lang="en-US" sz="1200">
                <a:solidFill>
                  <a:srgbClr val="5A6879"/>
                </a:solidFill>
                <a:latin typeface="Calibri" pitchFamily="34" charset="0"/>
                <a:ea typeface="Calibri" pitchFamily="34" charset="-122"/>
                <a:cs typeface="Calibri" pitchFamily="34" charset="-120"/>
              </a:rPr>
              <a:t>/CD, dilaksanakan </a:t>
            </a:r>
            <a:r>
              <a:rPr lang="en-US" sz="1200" dirty="0">
                <a:solidFill>
                  <a:srgbClr val="5A6879"/>
                </a:solidFill>
                <a:latin typeface="Calibri" pitchFamily="34" charset="0"/>
                <a:ea typeface="Calibri" pitchFamily="34" charset="-122"/>
                <a:cs typeface="Calibri" pitchFamily="34" charset="-120"/>
              </a:rPr>
              <a:t>setiap kali kod ditolak. / The tests you write become a </a:t>
            </a:r>
            <a:r>
              <a:rPr lang="en-US" sz="1200">
                <a:solidFill>
                  <a:srgbClr val="5A6879"/>
                </a:solidFill>
                <a:latin typeface="Calibri" pitchFamily="34" charset="0"/>
                <a:ea typeface="Calibri" pitchFamily="34" charset="-122"/>
                <a:cs typeface="Calibri" pitchFamily="34" charset="-120"/>
              </a:rPr>
              <a:t>Quality Gate, run </a:t>
            </a:r>
            <a:r>
              <a:rPr lang="en-US" sz="1200" dirty="0">
                <a:solidFill>
                  <a:srgbClr val="5A6879"/>
                </a:solidFill>
                <a:latin typeface="Calibri" pitchFamily="34" charset="0"/>
                <a:ea typeface="Calibri" pitchFamily="34" charset="-122"/>
                <a:cs typeface="Calibri" pitchFamily="34" charset="-120"/>
              </a:rPr>
              <a:t>on every push.</a:t>
            </a:r>
            <a:endParaRPr lang="en-US" sz="1200" dirty="0"/>
          </a:p>
        </p:txBody>
      </p:sp>
      <p:sp>
        <p:nvSpPr>
          <p:cNvPr id="5" name="Shape 3"/>
          <p:cNvSpPr/>
          <p:nvPr/>
        </p:nvSpPr>
        <p:spPr>
          <a:xfrm>
            <a:off x="548640" y="2514600"/>
            <a:ext cx="1722120" cy="1737360"/>
          </a:xfrm>
          <a:prstGeom prst="roundRect">
            <a:avLst>
              <a:gd name="adj" fmla="val 4248"/>
            </a:avLst>
          </a:prstGeom>
          <a:solidFill>
            <a:srgbClr val="F4F7FA"/>
          </a:solidFill>
          <a:ln w="15240">
            <a:solidFill>
              <a:srgbClr val="D8E0EA"/>
            </a:solidFill>
            <a:prstDash val="solid"/>
          </a:ln>
        </p:spPr>
      </p:sp>
      <p:sp>
        <p:nvSpPr>
          <p:cNvPr id="6" name="Shape 4"/>
          <p:cNvSpPr/>
          <p:nvPr/>
        </p:nvSpPr>
        <p:spPr>
          <a:xfrm>
            <a:off x="1208532" y="2715768"/>
            <a:ext cx="402336" cy="402336"/>
          </a:xfrm>
          <a:prstGeom prst="ellipse">
            <a:avLst/>
          </a:prstGeom>
          <a:solidFill>
            <a:srgbClr val="E9F0FA"/>
          </a:solidFill>
          <a:ln/>
        </p:spPr>
      </p:sp>
      <p:sp>
        <p:nvSpPr>
          <p:cNvPr id="7" name="Text 5"/>
          <p:cNvSpPr/>
          <p:nvPr/>
        </p:nvSpPr>
        <p:spPr>
          <a:xfrm>
            <a:off x="640080" y="3291840"/>
            <a:ext cx="1539240" cy="365760"/>
          </a:xfrm>
          <a:prstGeom prst="rect">
            <a:avLst/>
          </a:prstGeom>
          <a:noFill/>
          <a:ln/>
        </p:spPr>
        <p:txBody>
          <a:bodyPr wrap="square" rtlCol="0" anchor="ctr"/>
          <a:lstStyle/>
          <a:p>
            <a:pPr marL="0" indent="0" algn="ctr">
              <a:buNone/>
            </a:pPr>
            <a:r>
              <a:rPr lang="en-US" sz="1150" b="1" dirty="0">
                <a:solidFill>
                  <a:srgbClr val="0F1620"/>
                </a:solidFill>
                <a:latin typeface="Cambria" pitchFamily="34" charset="0"/>
                <a:ea typeface="Cambria" pitchFamily="34" charset="-122"/>
                <a:cs typeface="Cambria" pitchFamily="34" charset="-120"/>
              </a:rPr>
              <a:t>Commit Kod</a:t>
            </a:r>
            <a:endParaRPr lang="en-US" sz="1150" dirty="0"/>
          </a:p>
        </p:txBody>
      </p:sp>
      <p:sp>
        <p:nvSpPr>
          <p:cNvPr id="8" name="Text 6"/>
          <p:cNvSpPr/>
          <p:nvPr/>
        </p:nvSpPr>
        <p:spPr>
          <a:xfrm>
            <a:off x="640080" y="3630168"/>
            <a:ext cx="1539240" cy="274320"/>
          </a:xfrm>
          <a:prstGeom prst="rect">
            <a:avLst/>
          </a:prstGeom>
          <a:noFill/>
          <a:ln/>
        </p:spPr>
        <p:txBody>
          <a:bodyPr wrap="square" rtlCol="0" anchor="ctr"/>
          <a:lstStyle/>
          <a:p>
            <a:pPr marL="0" indent="0" algn="ctr">
              <a:buNone/>
            </a:pPr>
            <a:r>
              <a:rPr lang="en-US" sz="900" i="1" dirty="0">
                <a:solidFill>
                  <a:srgbClr val="5A6879"/>
                </a:solidFill>
                <a:latin typeface="Calibri" pitchFamily="34" charset="0"/>
                <a:ea typeface="Calibri" pitchFamily="34" charset="-122"/>
                <a:cs typeface="Calibri" pitchFamily="34" charset="-120"/>
              </a:rPr>
              <a:t>Code Commit</a:t>
            </a:r>
            <a:endParaRPr lang="en-US" sz="900" dirty="0"/>
          </a:p>
        </p:txBody>
      </p:sp>
      <p:sp>
        <p:nvSpPr>
          <p:cNvPr id="9" name="Text 7"/>
          <p:cNvSpPr/>
          <p:nvPr/>
        </p:nvSpPr>
        <p:spPr>
          <a:xfrm>
            <a:off x="2270760" y="3200400"/>
            <a:ext cx="146304" cy="365760"/>
          </a:xfrm>
          <a:prstGeom prst="rect">
            <a:avLst/>
          </a:prstGeom>
          <a:noFill/>
          <a:ln/>
        </p:spPr>
        <p:txBody>
          <a:bodyPr wrap="square" rtlCol="0" anchor="ctr"/>
          <a:lstStyle/>
          <a:p>
            <a:pPr marL="0" indent="0" algn="ctr">
              <a:buNone/>
            </a:pPr>
            <a:r>
              <a:rPr lang="en-US" sz="1600">
                <a:solidFill>
                  <a:srgbClr val="8A97A8"/>
                </a:solidFill>
              </a:rPr>
              <a:t>&gt;</a:t>
            </a:r>
            <a:endParaRPr lang="en-US" sz="1600" dirty="0"/>
          </a:p>
        </p:txBody>
      </p:sp>
      <p:sp>
        <p:nvSpPr>
          <p:cNvPr id="10" name="Shape 8"/>
          <p:cNvSpPr/>
          <p:nvPr/>
        </p:nvSpPr>
        <p:spPr>
          <a:xfrm>
            <a:off x="2417064" y="2514600"/>
            <a:ext cx="1722120" cy="1737360"/>
          </a:xfrm>
          <a:prstGeom prst="roundRect">
            <a:avLst>
              <a:gd name="adj" fmla="val 4248"/>
            </a:avLst>
          </a:prstGeom>
          <a:solidFill>
            <a:srgbClr val="F4F7FA"/>
          </a:solidFill>
          <a:ln w="15240">
            <a:solidFill>
              <a:srgbClr val="D8E0EA"/>
            </a:solidFill>
            <a:prstDash val="solid"/>
          </a:ln>
        </p:spPr>
      </p:sp>
      <p:sp>
        <p:nvSpPr>
          <p:cNvPr id="11" name="Shape 9"/>
          <p:cNvSpPr/>
          <p:nvPr/>
        </p:nvSpPr>
        <p:spPr>
          <a:xfrm>
            <a:off x="3076956" y="2715768"/>
            <a:ext cx="402336" cy="402336"/>
          </a:xfrm>
          <a:prstGeom prst="ellipse">
            <a:avLst/>
          </a:prstGeom>
          <a:solidFill>
            <a:srgbClr val="E9F0FA"/>
          </a:solidFill>
          <a:ln/>
        </p:spPr>
      </p:sp>
      <p:sp>
        <p:nvSpPr>
          <p:cNvPr id="12" name="Text 10"/>
          <p:cNvSpPr/>
          <p:nvPr/>
        </p:nvSpPr>
        <p:spPr>
          <a:xfrm>
            <a:off x="2508504" y="3291840"/>
            <a:ext cx="1539240" cy="365760"/>
          </a:xfrm>
          <a:prstGeom prst="rect">
            <a:avLst/>
          </a:prstGeom>
          <a:noFill/>
          <a:ln/>
        </p:spPr>
        <p:txBody>
          <a:bodyPr wrap="square" rtlCol="0" anchor="ctr"/>
          <a:lstStyle/>
          <a:p>
            <a:pPr marL="0" indent="0" algn="ctr">
              <a:buNone/>
            </a:pPr>
            <a:r>
              <a:rPr lang="en-US" sz="1150" b="1" dirty="0">
                <a:solidFill>
                  <a:srgbClr val="0F1620"/>
                </a:solidFill>
                <a:latin typeface="Cambria" pitchFamily="34" charset="0"/>
                <a:ea typeface="Cambria" pitchFamily="34" charset="-122"/>
                <a:cs typeface="Cambria" pitchFamily="34" charset="-120"/>
              </a:rPr>
              <a:t>Bina (Build)</a:t>
            </a:r>
            <a:endParaRPr lang="en-US" sz="1150" dirty="0"/>
          </a:p>
        </p:txBody>
      </p:sp>
      <p:sp>
        <p:nvSpPr>
          <p:cNvPr id="13" name="Text 11"/>
          <p:cNvSpPr/>
          <p:nvPr/>
        </p:nvSpPr>
        <p:spPr>
          <a:xfrm>
            <a:off x="2508504" y="3630168"/>
            <a:ext cx="1539240" cy="274320"/>
          </a:xfrm>
          <a:prstGeom prst="rect">
            <a:avLst/>
          </a:prstGeom>
          <a:noFill/>
          <a:ln/>
        </p:spPr>
        <p:txBody>
          <a:bodyPr wrap="square" rtlCol="0" anchor="ctr"/>
          <a:lstStyle/>
          <a:p>
            <a:pPr marL="0" indent="0" algn="ctr">
              <a:buNone/>
            </a:pPr>
            <a:r>
              <a:rPr lang="en-US" sz="900" i="1" dirty="0">
                <a:solidFill>
                  <a:srgbClr val="5A6879"/>
                </a:solidFill>
                <a:latin typeface="Calibri" pitchFamily="34" charset="0"/>
                <a:ea typeface="Calibri" pitchFamily="34" charset="-122"/>
                <a:cs typeface="Calibri" pitchFamily="34" charset="-120"/>
              </a:rPr>
              <a:t>Build</a:t>
            </a:r>
            <a:endParaRPr lang="en-US" sz="900" dirty="0"/>
          </a:p>
        </p:txBody>
      </p:sp>
      <p:sp>
        <p:nvSpPr>
          <p:cNvPr id="14" name="Text 12"/>
          <p:cNvSpPr/>
          <p:nvPr/>
        </p:nvSpPr>
        <p:spPr>
          <a:xfrm>
            <a:off x="4139184" y="3200400"/>
            <a:ext cx="146304" cy="365760"/>
          </a:xfrm>
          <a:prstGeom prst="rect">
            <a:avLst/>
          </a:prstGeom>
          <a:noFill/>
          <a:ln/>
        </p:spPr>
        <p:txBody>
          <a:bodyPr wrap="square" rtlCol="0" anchor="ctr"/>
          <a:lstStyle/>
          <a:p>
            <a:pPr marL="0" indent="0" algn="ctr">
              <a:buNone/>
            </a:pPr>
            <a:r>
              <a:rPr lang="en-US" sz="1600">
                <a:solidFill>
                  <a:srgbClr val="8A97A8"/>
                </a:solidFill>
              </a:rPr>
              <a:t>&gt;</a:t>
            </a:r>
            <a:endParaRPr lang="en-US" sz="1600" dirty="0"/>
          </a:p>
        </p:txBody>
      </p:sp>
      <p:sp>
        <p:nvSpPr>
          <p:cNvPr id="15" name="Shape 13"/>
          <p:cNvSpPr/>
          <p:nvPr/>
        </p:nvSpPr>
        <p:spPr>
          <a:xfrm>
            <a:off x="4285488" y="2514600"/>
            <a:ext cx="1722120" cy="1737360"/>
          </a:xfrm>
          <a:prstGeom prst="roundRect">
            <a:avLst>
              <a:gd name="adj" fmla="val 4248"/>
            </a:avLst>
          </a:prstGeom>
          <a:solidFill>
            <a:srgbClr val="26805A"/>
          </a:solidFill>
          <a:ln w="15240">
            <a:solidFill>
              <a:srgbClr val="26805A"/>
            </a:solidFill>
            <a:prstDash val="solid"/>
          </a:ln>
        </p:spPr>
      </p:sp>
      <p:sp>
        <p:nvSpPr>
          <p:cNvPr id="16" name="Shape 14"/>
          <p:cNvSpPr/>
          <p:nvPr/>
        </p:nvSpPr>
        <p:spPr>
          <a:xfrm>
            <a:off x="4945380" y="2715768"/>
            <a:ext cx="402336" cy="402336"/>
          </a:xfrm>
          <a:prstGeom prst="ellipse">
            <a:avLst/>
          </a:prstGeom>
          <a:solidFill>
            <a:srgbClr val="FFFFFF">
              <a:alpha val="30000"/>
            </a:srgbClr>
          </a:solidFill>
          <a:ln/>
        </p:spPr>
      </p:sp>
      <p:sp>
        <p:nvSpPr>
          <p:cNvPr id="17" name="Text 15"/>
          <p:cNvSpPr/>
          <p:nvPr/>
        </p:nvSpPr>
        <p:spPr>
          <a:xfrm>
            <a:off x="4376928" y="3291840"/>
            <a:ext cx="1539240" cy="365760"/>
          </a:xfrm>
          <a:prstGeom prst="rect">
            <a:avLst/>
          </a:prstGeom>
          <a:noFill/>
          <a:ln/>
        </p:spPr>
        <p:txBody>
          <a:bodyPr wrap="square" rtlCol="0" anchor="ctr"/>
          <a:lstStyle/>
          <a:p>
            <a:pPr marL="0" indent="0" algn="ctr">
              <a:buNone/>
            </a:pPr>
            <a:r>
              <a:rPr lang="en-US" sz="1150" b="1" dirty="0">
                <a:solidFill>
                  <a:srgbClr val="FFFFFF"/>
                </a:solidFill>
                <a:latin typeface="Cambria" pitchFamily="34" charset="0"/>
                <a:ea typeface="Cambria" pitchFamily="34" charset="-122"/>
                <a:cs typeface="Cambria" pitchFamily="34" charset="-120"/>
              </a:rPr>
              <a:t>Ujian Automatik</a:t>
            </a:r>
            <a:endParaRPr lang="en-US" sz="1150" dirty="0"/>
          </a:p>
        </p:txBody>
      </p:sp>
      <p:sp>
        <p:nvSpPr>
          <p:cNvPr id="18" name="Text 16"/>
          <p:cNvSpPr/>
          <p:nvPr/>
        </p:nvSpPr>
        <p:spPr>
          <a:xfrm>
            <a:off x="4376928" y="3630168"/>
            <a:ext cx="1539240" cy="274320"/>
          </a:xfrm>
          <a:prstGeom prst="rect">
            <a:avLst/>
          </a:prstGeom>
          <a:noFill/>
          <a:ln/>
        </p:spPr>
        <p:txBody>
          <a:bodyPr wrap="square" rtlCol="0" anchor="ctr"/>
          <a:lstStyle/>
          <a:p>
            <a:pPr marL="0" indent="0" algn="ctr">
              <a:buNone/>
            </a:pPr>
            <a:r>
              <a:rPr lang="en-US" sz="900" i="1" dirty="0">
                <a:solidFill>
                  <a:srgbClr val="D7E2ED"/>
                </a:solidFill>
                <a:latin typeface="Calibri" pitchFamily="34" charset="0"/>
                <a:ea typeface="Calibri" pitchFamily="34" charset="-122"/>
                <a:cs typeface="Calibri" pitchFamily="34" charset="-120"/>
              </a:rPr>
              <a:t>Automated Tests</a:t>
            </a:r>
            <a:endParaRPr lang="en-US" sz="900" dirty="0"/>
          </a:p>
        </p:txBody>
      </p:sp>
      <p:sp>
        <p:nvSpPr>
          <p:cNvPr id="19" name="Text 17"/>
          <p:cNvSpPr/>
          <p:nvPr/>
        </p:nvSpPr>
        <p:spPr>
          <a:xfrm>
            <a:off x="4376928" y="3931920"/>
            <a:ext cx="1539240" cy="256032"/>
          </a:xfrm>
          <a:prstGeom prst="rect">
            <a:avLst/>
          </a:prstGeom>
          <a:noFill/>
          <a:ln/>
        </p:spPr>
        <p:txBody>
          <a:bodyPr wrap="square" rtlCol="0" anchor="ctr"/>
          <a:lstStyle/>
          <a:p>
            <a:pPr marL="0" indent="0" algn="ctr">
              <a:buNone/>
            </a:pPr>
            <a:r>
              <a:rPr lang="en-US" sz="750" b="1" dirty="0">
                <a:solidFill>
                  <a:srgbClr val="DFF5E8"/>
                </a:solidFill>
                <a:latin typeface="Courier New" pitchFamily="34" charset="0"/>
                <a:ea typeface="Courier New" pitchFamily="34" charset="-122"/>
                <a:cs typeface="Courier New" pitchFamily="34" charset="-120"/>
              </a:rPr>
              <a:t>MODUL 5</a:t>
            </a:r>
            <a:endParaRPr lang="en-US" sz="750" dirty="0"/>
          </a:p>
        </p:txBody>
      </p:sp>
      <p:sp>
        <p:nvSpPr>
          <p:cNvPr id="20" name="Text 18"/>
          <p:cNvSpPr/>
          <p:nvPr/>
        </p:nvSpPr>
        <p:spPr>
          <a:xfrm>
            <a:off x="6007608" y="3200400"/>
            <a:ext cx="146304" cy="365760"/>
          </a:xfrm>
          <a:prstGeom prst="rect">
            <a:avLst/>
          </a:prstGeom>
          <a:noFill/>
          <a:ln/>
        </p:spPr>
        <p:txBody>
          <a:bodyPr wrap="square" rtlCol="0" anchor="ctr"/>
          <a:lstStyle/>
          <a:p>
            <a:pPr marL="0" indent="0" algn="ctr">
              <a:buNone/>
            </a:pPr>
            <a:r>
              <a:rPr lang="en-US" sz="1600">
                <a:solidFill>
                  <a:srgbClr val="8A97A8"/>
                </a:solidFill>
              </a:rPr>
              <a:t>&gt;</a:t>
            </a:r>
            <a:endParaRPr lang="en-US" sz="1600" dirty="0"/>
          </a:p>
        </p:txBody>
      </p:sp>
      <p:sp>
        <p:nvSpPr>
          <p:cNvPr id="21" name="Shape 19"/>
          <p:cNvSpPr/>
          <p:nvPr/>
        </p:nvSpPr>
        <p:spPr>
          <a:xfrm>
            <a:off x="6153912" y="2514600"/>
            <a:ext cx="1722120" cy="1737360"/>
          </a:xfrm>
          <a:prstGeom prst="roundRect">
            <a:avLst>
              <a:gd name="adj" fmla="val 4248"/>
            </a:avLst>
          </a:prstGeom>
          <a:solidFill>
            <a:srgbClr val="26805A"/>
          </a:solidFill>
          <a:ln w="15240">
            <a:solidFill>
              <a:srgbClr val="26805A"/>
            </a:solidFill>
            <a:prstDash val="solid"/>
          </a:ln>
        </p:spPr>
      </p:sp>
      <p:sp>
        <p:nvSpPr>
          <p:cNvPr id="22" name="Shape 20"/>
          <p:cNvSpPr/>
          <p:nvPr/>
        </p:nvSpPr>
        <p:spPr>
          <a:xfrm>
            <a:off x="6813804" y="2715768"/>
            <a:ext cx="402336" cy="402336"/>
          </a:xfrm>
          <a:prstGeom prst="ellipse">
            <a:avLst/>
          </a:prstGeom>
          <a:solidFill>
            <a:srgbClr val="FFFFFF">
              <a:alpha val="30000"/>
            </a:srgbClr>
          </a:solidFill>
          <a:ln/>
        </p:spPr>
      </p:sp>
      <p:sp>
        <p:nvSpPr>
          <p:cNvPr id="23" name="Text 21"/>
          <p:cNvSpPr/>
          <p:nvPr/>
        </p:nvSpPr>
        <p:spPr>
          <a:xfrm>
            <a:off x="6245352" y="3291840"/>
            <a:ext cx="1539240" cy="365760"/>
          </a:xfrm>
          <a:prstGeom prst="rect">
            <a:avLst/>
          </a:prstGeom>
          <a:noFill/>
          <a:ln/>
        </p:spPr>
        <p:txBody>
          <a:bodyPr wrap="square" rtlCol="0" anchor="ctr"/>
          <a:lstStyle/>
          <a:p>
            <a:pPr marL="0" indent="0" algn="ctr">
              <a:buNone/>
            </a:pPr>
            <a:r>
              <a:rPr lang="en-US" sz="1150" b="1" dirty="0">
                <a:solidFill>
                  <a:srgbClr val="FFFFFF"/>
                </a:solidFill>
                <a:latin typeface="Cambria" pitchFamily="34" charset="0"/>
                <a:ea typeface="Cambria" pitchFamily="34" charset="-122"/>
                <a:cs typeface="Cambria" pitchFamily="34" charset="-120"/>
              </a:rPr>
              <a:t>Quality Gate</a:t>
            </a:r>
            <a:endParaRPr lang="en-US" sz="1150" dirty="0"/>
          </a:p>
        </p:txBody>
      </p:sp>
      <p:sp>
        <p:nvSpPr>
          <p:cNvPr id="24" name="Text 22"/>
          <p:cNvSpPr/>
          <p:nvPr/>
        </p:nvSpPr>
        <p:spPr>
          <a:xfrm>
            <a:off x="6245352" y="3630168"/>
            <a:ext cx="1539240" cy="274320"/>
          </a:xfrm>
          <a:prstGeom prst="rect">
            <a:avLst/>
          </a:prstGeom>
          <a:noFill/>
          <a:ln/>
        </p:spPr>
        <p:txBody>
          <a:bodyPr wrap="square" rtlCol="0" anchor="ctr"/>
          <a:lstStyle/>
          <a:p>
            <a:pPr marL="0" indent="0" algn="ctr">
              <a:buNone/>
            </a:pPr>
            <a:r>
              <a:rPr lang="en-US" sz="900" i="1" dirty="0">
                <a:solidFill>
                  <a:srgbClr val="D7E2ED"/>
                </a:solidFill>
                <a:latin typeface="Calibri" pitchFamily="34" charset="0"/>
                <a:ea typeface="Calibri" pitchFamily="34" charset="-122"/>
                <a:cs typeface="Calibri" pitchFamily="34" charset="-120"/>
              </a:rPr>
              <a:t>Quality Gate</a:t>
            </a:r>
            <a:endParaRPr lang="en-US" sz="900" dirty="0"/>
          </a:p>
        </p:txBody>
      </p:sp>
      <p:sp>
        <p:nvSpPr>
          <p:cNvPr id="25" name="Text 23"/>
          <p:cNvSpPr/>
          <p:nvPr/>
        </p:nvSpPr>
        <p:spPr>
          <a:xfrm>
            <a:off x="6245352" y="3931920"/>
            <a:ext cx="1539240" cy="256032"/>
          </a:xfrm>
          <a:prstGeom prst="rect">
            <a:avLst/>
          </a:prstGeom>
          <a:noFill/>
          <a:ln/>
        </p:spPr>
        <p:txBody>
          <a:bodyPr wrap="square" rtlCol="0" anchor="ctr"/>
          <a:lstStyle/>
          <a:p>
            <a:pPr marL="0" indent="0" algn="ctr">
              <a:buNone/>
            </a:pPr>
            <a:r>
              <a:rPr lang="en-US" sz="750" b="1" dirty="0">
                <a:solidFill>
                  <a:srgbClr val="DFF5E8"/>
                </a:solidFill>
                <a:latin typeface="Courier New" pitchFamily="34" charset="0"/>
                <a:ea typeface="Courier New" pitchFamily="34" charset="-122"/>
                <a:cs typeface="Courier New" pitchFamily="34" charset="-120"/>
              </a:rPr>
              <a:t>MODUL 8</a:t>
            </a:r>
            <a:endParaRPr lang="en-US" sz="750" dirty="0"/>
          </a:p>
        </p:txBody>
      </p:sp>
      <p:sp>
        <p:nvSpPr>
          <p:cNvPr id="26" name="Text 24"/>
          <p:cNvSpPr/>
          <p:nvPr/>
        </p:nvSpPr>
        <p:spPr>
          <a:xfrm>
            <a:off x="7876032" y="3200400"/>
            <a:ext cx="146304" cy="365760"/>
          </a:xfrm>
          <a:prstGeom prst="rect">
            <a:avLst/>
          </a:prstGeom>
          <a:noFill/>
          <a:ln/>
        </p:spPr>
        <p:txBody>
          <a:bodyPr wrap="square" rtlCol="0" anchor="ctr"/>
          <a:lstStyle/>
          <a:p>
            <a:pPr marL="0" indent="0" algn="ctr">
              <a:buNone/>
            </a:pPr>
            <a:r>
              <a:rPr lang="en-US" sz="1600">
                <a:solidFill>
                  <a:srgbClr val="8A97A8"/>
                </a:solidFill>
              </a:rPr>
              <a:t>&gt;</a:t>
            </a:r>
            <a:endParaRPr lang="en-US" sz="1600" dirty="0"/>
          </a:p>
        </p:txBody>
      </p:sp>
      <p:sp>
        <p:nvSpPr>
          <p:cNvPr id="27" name="Shape 25"/>
          <p:cNvSpPr/>
          <p:nvPr/>
        </p:nvSpPr>
        <p:spPr>
          <a:xfrm>
            <a:off x="8022336" y="2514600"/>
            <a:ext cx="1722120" cy="1737360"/>
          </a:xfrm>
          <a:prstGeom prst="roundRect">
            <a:avLst>
              <a:gd name="adj" fmla="val 4248"/>
            </a:avLst>
          </a:prstGeom>
          <a:solidFill>
            <a:srgbClr val="F4F7FA"/>
          </a:solidFill>
          <a:ln w="15240">
            <a:solidFill>
              <a:srgbClr val="D8E0EA"/>
            </a:solidFill>
            <a:prstDash val="solid"/>
          </a:ln>
        </p:spPr>
      </p:sp>
      <p:sp>
        <p:nvSpPr>
          <p:cNvPr id="28" name="Shape 26"/>
          <p:cNvSpPr/>
          <p:nvPr/>
        </p:nvSpPr>
        <p:spPr>
          <a:xfrm>
            <a:off x="8682228" y="2715768"/>
            <a:ext cx="402336" cy="402336"/>
          </a:xfrm>
          <a:prstGeom prst="ellipse">
            <a:avLst/>
          </a:prstGeom>
          <a:solidFill>
            <a:srgbClr val="E9F0FA"/>
          </a:solidFill>
          <a:ln/>
        </p:spPr>
      </p:sp>
      <p:sp>
        <p:nvSpPr>
          <p:cNvPr id="29" name="Text 27"/>
          <p:cNvSpPr/>
          <p:nvPr/>
        </p:nvSpPr>
        <p:spPr>
          <a:xfrm>
            <a:off x="8113776" y="3291840"/>
            <a:ext cx="1539240" cy="365760"/>
          </a:xfrm>
          <a:prstGeom prst="rect">
            <a:avLst/>
          </a:prstGeom>
          <a:noFill/>
          <a:ln/>
        </p:spPr>
        <p:txBody>
          <a:bodyPr wrap="square" rtlCol="0" anchor="ctr"/>
          <a:lstStyle/>
          <a:p>
            <a:pPr marL="0" indent="0" algn="ctr">
              <a:buNone/>
            </a:pPr>
            <a:r>
              <a:rPr lang="en-US" sz="1150" b="1" dirty="0">
                <a:solidFill>
                  <a:srgbClr val="0F1620"/>
                </a:solidFill>
                <a:latin typeface="Cambria" pitchFamily="34" charset="0"/>
                <a:ea typeface="Cambria" pitchFamily="34" charset="-122"/>
                <a:cs typeface="Cambria" pitchFamily="34" charset="-120"/>
              </a:rPr>
              <a:t>Deploy</a:t>
            </a:r>
            <a:endParaRPr lang="en-US" sz="1150" dirty="0"/>
          </a:p>
        </p:txBody>
      </p:sp>
      <p:sp>
        <p:nvSpPr>
          <p:cNvPr id="30" name="Text 28"/>
          <p:cNvSpPr/>
          <p:nvPr/>
        </p:nvSpPr>
        <p:spPr>
          <a:xfrm>
            <a:off x="8113776" y="3630168"/>
            <a:ext cx="1539240" cy="274320"/>
          </a:xfrm>
          <a:prstGeom prst="rect">
            <a:avLst/>
          </a:prstGeom>
          <a:noFill/>
          <a:ln/>
        </p:spPr>
        <p:txBody>
          <a:bodyPr wrap="square" rtlCol="0" anchor="ctr"/>
          <a:lstStyle/>
          <a:p>
            <a:pPr marL="0" indent="0" algn="ctr">
              <a:buNone/>
            </a:pPr>
            <a:r>
              <a:rPr lang="en-US" sz="900" i="1" dirty="0">
                <a:solidFill>
                  <a:srgbClr val="5A6879"/>
                </a:solidFill>
                <a:latin typeface="Calibri" pitchFamily="34" charset="0"/>
                <a:ea typeface="Calibri" pitchFamily="34" charset="-122"/>
                <a:cs typeface="Calibri" pitchFamily="34" charset="-120"/>
              </a:rPr>
              <a:t>Deploy</a:t>
            </a:r>
            <a:endParaRPr lang="en-US" sz="900" dirty="0"/>
          </a:p>
        </p:txBody>
      </p:sp>
      <p:sp>
        <p:nvSpPr>
          <p:cNvPr id="31" name="Text 29"/>
          <p:cNvSpPr/>
          <p:nvPr/>
        </p:nvSpPr>
        <p:spPr>
          <a:xfrm>
            <a:off x="9744456" y="3200400"/>
            <a:ext cx="146304" cy="365760"/>
          </a:xfrm>
          <a:prstGeom prst="rect">
            <a:avLst/>
          </a:prstGeom>
          <a:noFill/>
          <a:ln/>
        </p:spPr>
        <p:txBody>
          <a:bodyPr wrap="square" rtlCol="0" anchor="ctr"/>
          <a:lstStyle/>
          <a:p>
            <a:pPr marL="0" indent="0" algn="ctr">
              <a:buNone/>
            </a:pPr>
            <a:r>
              <a:rPr lang="en-US" sz="1600">
                <a:solidFill>
                  <a:srgbClr val="8A97A8"/>
                </a:solidFill>
              </a:rPr>
              <a:t>&gt;</a:t>
            </a:r>
            <a:endParaRPr lang="en-US" sz="1600" dirty="0"/>
          </a:p>
        </p:txBody>
      </p:sp>
      <p:sp>
        <p:nvSpPr>
          <p:cNvPr id="32" name="Shape 30"/>
          <p:cNvSpPr/>
          <p:nvPr/>
        </p:nvSpPr>
        <p:spPr>
          <a:xfrm>
            <a:off x="9890760" y="2514600"/>
            <a:ext cx="1722120" cy="1737360"/>
          </a:xfrm>
          <a:prstGeom prst="roundRect">
            <a:avLst>
              <a:gd name="adj" fmla="val 4248"/>
            </a:avLst>
          </a:prstGeom>
          <a:solidFill>
            <a:srgbClr val="F4F7FA"/>
          </a:solidFill>
          <a:ln w="15240">
            <a:solidFill>
              <a:srgbClr val="D8E0EA"/>
            </a:solidFill>
            <a:prstDash val="solid"/>
          </a:ln>
        </p:spPr>
      </p:sp>
      <p:sp>
        <p:nvSpPr>
          <p:cNvPr id="33" name="Shape 31"/>
          <p:cNvSpPr/>
          <p:nvPr/>
        </p:nvSpPr>
        <p:spPr>
          <a:xfrm>
            <a:off x="10550652" y="2715768"/>
            <a:ext cx="402336" cy="402336"/>
          </a:xfrm>
          <a:prstGeom prst="ellipse">
            <a:avLst/>
          </a:prstGeom>
          <a:solidFill>
            <a:srgbClr val="E9F0FA"/>
          </a:solidFill>
          <a:ln/>
        </p:spPr>
      </p:sp>
      <p:sp>
        <p:nvSpPr>
          <p:cNvPr id="34" name="Text 32"/>
          <p:cNvSpPr/>
          <p:nvPr/>
        </p:nvSpPr>
        <p:spPr>
          <a:xfrm>
            <a:off x="9982200" y="3291840"/>
            <a:ext cx="1539240" cy="365760"/>
          </a:xfrm>
          <a:prstGeom prst="rect">
            <a:avLst/>
          </a:prstGeom>
          <a:noFill/>
          <a:ln/>
        </p:spPr>
        <p:txBody>
          <a:bodyPr wrap="square" rtlCol="0" anchor="ctr"/>
          <a:lstStyle/>
          <a:p>
            <a:pPr marL="0" indent="0" algn="ctr">
              <a:buNone/>
            </a:pPr>
            <a:r>
              <a:rPr lang="en-US" sz="1150" b="1" dirty="0">
                <a:solidFill>
                  <a:srgbClr val="0F1620"/>
                </a:solidFill>
                <a:latin typeface="Cambria" pitchFamily="34" charset="0"/>
                <a:ea typeface="Cambria" pitchFamily="34" charset="-122"/>
                <a:cs typeface="Cambria" pitchFamily="34" charset="-120"/>
              </a:rPr>
              <a:t>Pantau</a:t>
            </a:r>
            <a:endParaRPr lang="en-US" sz="1150" dirty="0"/>
          </a:p>
        </p:txBody>
      </p:sp>
      <p:sp>
        <p:nvSpPr>
          <p:cNvPr id="35" name="Text 33"/>
          <p:cNvSpPr/>
          <p:nvPr/>
        </p:nvSpPr>
        <p:spPr>
          <a:xfrm>
            <a:off x="9982200" y="3630168"/>
            <a:ext cx="1539240" cy="274320"/>
          </a:xfrm>
          <a:prstGeom prst="rect">
            <a:avLst/>
          </a:prstGeom>
          <a:noFill/>
          <a:ln/>
        </p:spPr>
        <p:txBody>
          <a:bodyPr wrap="square" rtlCol="0" anchor="ctr"/>
          <a:lstStyle/>
          <a:p>
            <a:pPr marL="0" indent="0" algn="ctr">
              <a:buNone/>
            </a:pPr>
            <a:r>
              <a:rPr lang="en-US" sz="900" i="1" dirty="0">
                <a:solidFill>
                  <a:srgbClr val="5A6879"/>
                </a:solidFill>
                <a:latin typeface="Calibri" pitchFamily="34" charset="0"/>
                <a:ea typeface="Calibri" pitchFamily="34" charset="-122"/>
                <a:cs typeface="Calibri" pitchFamily="34" charset="-120"/>
              </a:rPr>
              <a:t>Monitor</a:t>
            </a:r>
            <a:endParaRPr lang="en-US" sz="900" dirty="0"/>
          </a:p>
        </p:txBody>
      </p:sp>
      <p:sp>
        <p:nvSpPr>
          <p:cNvPr id="36" name="Shape 34"/>
          <p:cNvSpPr/>
          <p:nvPr/>
        </p:nvSpPr>
        <p:spPr>
          <a:xfrm>
            <a:off x="548640" y="4663440"/>
            <a:ext cx="11064240" cy="685800"/>
          </a:xfrm>
          <a:prstGeom prst="roundRect">
            <a:avLst>
              <a:gd name="adj" fmla="val 10667"/>
            </a:avLst>
          </a:prstGeom>
          <a:solidFill>
            <a:srgbClr val="E4F3EB"/>
          </a:solidFill>
          <a:ln w="12700">
            <a:solidFill>
              <a:srgbClr val="CFE9DB"/>
            </a:solidFill>
            <a:prstDash val="solid"/>
          </a:ln>
        </p:spPr>
      </p:sp>
      <p:sp>
        <p:nvSpPr>
          <p:cNvPr id="37" name="Text 35"/>
          <p:cNvSpPr/>
          <p:nvPr/>
        </p:nvSpPr>
        <p:spPr>
          <a:xfrm>
            <a:off x="777240" y="4663440"/>
            <a:ext cx="10607040" cy="685800"/>
          </a:xfrm>
          <a:prstGeom prst="rect">
            <a:avLst/>
          </a:prstGeom>
          <a:noFill/>
          <a:ln/>
        </p:spPr>
        <p:txBody>
          <a:bodyPr wrap="square" rtlCol="0" anchor="ctr"/>
          <a:lstStyle/>
          <a:p>
            <a:pPr marL="0" indent="0">
              <a:buNone/>
            </a:pPr>
            <a:r>
              <a:rPr lang="en-US" sz="1100" dirty="0">
                <a:solidFill>
                  <a:srgbClr val="134430"/>
                </a:solidFill>
                <a:latin typeface="Calibri" pitchFamily="34" charset="0"/>
                <a:ea typeface="Calibri" pitchFamily="34" charset="-122"/>
                <a:cs typeface="Calibri" pitchFamily="34" charset="-120"/>
              </a:rPr>
              <a:t>PRATONTON / PREVIEW:  Modul 8 memasukkan tepat ujian yang anda tulis sekarang ke </a:t>
            </a:r>
            <a:r>
              <a:rPr lang="en-US" sz="1100" dirty="0">
                <a:solidFill>
                  <a:srgbClr val="134430"/>
                </a:solidFill>
                <a:latin typeface="Calibri" pitchFamily="34" charset="0"/>
                <a:ea typeface="Calibri" pitchFamily="34" charset="-122"/>
                <a:cs typeface="Calibri" pitchFamily="34" charset="-120"/>
                <a:hlinkClick r:id="rId3"/>
              </a:rPr>
              <a:t>GitHub Actions</a:t>
            </a:r>
            <a:r>
              <a:rPr lang="en-US" sz="1100" dirty="0">
                <a:solidFill>
                  <a:srgbClr val="134430"/>
                </a:solidFill>
                <a:latin typeface="Calibri" pitchFamily="34" charset="0"/>
                <a:ea typeface="Calibri" pitchFamily="34" charset="-122"/>
                <a:cs typeface="Calibri" pitchFamily="34" charset="-120"/>
              </a:rPr>
              <a:t> sebagai Quality Gate produksi.</a:t>
            </a:r>
            <a:endParaRPr lang="en-US" sz="1100" dirty="0"/>
          </a:p>
        </p:txBody>
      </p:sp>
      <p:sp>
        <p:nvSpPr>
          <p:cNvPr id="38" name="Text 36"/>
          <p:cNvSpPr/>
          <p:nvPr/>
        </p:nvSpPr>
        <p:spPr>
          <a:xfrm>
            <a:off x="10362895" y="6355080"/>
            <a:ext cx="1463040" cy="320040"/>
          </a:xfrm>
          <a:prstGeom prst="rect">
            <a:avLst/>
          </a:prstGeom>
          <a:noFill/>
          <a:ln/>
        </p:spPr>
        <p:txBody>
          <a:bodyPr wrap="square" rtlCol="0" anchor="ctr"/>
          <a:lstStyle/>
          <a:p>
            <a:pPr marL="0" indent="0" algn="r">
              <a:buNone/>
            </a:pPr>
            <a:r>
              <a:rPr lang="en-US" sz="1000" dirty="0">
                <a:solidFill>
                  <a:srgbClr val="8A97A8"/>
                </a:solidFill>
                <a:latin typeface="Courier New" pitchFamily="34" charset="0"/>
                <a:ea typeface="Courier New" pitchFamily="34" charset="-122"/>
                <a:cs typeface="Courier New" pitchFamily="34" charset="-120"/>
              </a:rPr>
              <a:t>07 / 12</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F6FB5"/>
      </a:hlink>
      <a:folHlink>
        <a:srgbClr val="6B4F9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4327</Words>
  <Application>Microsoft Office PowerPoint</Application>
  <PresentationFormat>Widescreen</PresentationFormat>
  <Paragraphs>344</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Cambria</vt:lpstr>
      <vt:lpstr>Consolas</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modul5 pengujian automasi v2</dc:title>
  <dc:subject>SQA Bengkel KRISAv2 / PPrISA 2.0, 14 to 15 Sep 2026</dc:subject>
  <dc:creator>Al-Abrar bin Abdul Wahid</dc:creator>
  <cp:lastModifiedBy>user</cp:lastModifiedBy>
  <cp:revision>2</cp:revision>
  <dcterms:created xsi:type="dcterms:W3CDTF">2026-07-26T10:43:20Z</dcterms:created>
  <dcterms:modified xsi:type="dcterms:W3CDTF">2026-09-13T15:16:18Z</dcterms:modified>
</cp:coreProperties>
</file>