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74" r:id="rId3"/>
    <p:sldId id="257" r:id="rId4"/>
    <p:sldId id="258" r:id="rId5"/>
    <p:sldId id="259" r:id="rId6"/>
    <p:sldId id="260" r:id="rId7"/>
    <p:sldId id="273" r:id="rId8"/>
    <p:sldId id="261" r:id="rId9"/>
    <p:sldId id="262" r:id="rId10"/>
    <p:sldId id="263" r:id="rId11"/>
    <p:sldId id="264" r:id="rId12"/>
    <p:sldId id="272" r:id="rId13"/>
    <p:sldId id="265" r:id="rId14"/>
    <p:sldId id="266" r:id="rId15"/>
    <p:sldId id="271" r:id="rId16"/>
    <p:sldId id="267" r:id="rId17"/>
    <p:sldId id="268" r:id="rId18"/>
    <p:sldId id="269" r:id="rId19"/>
    <p:sldId id="270" r:id="rId2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522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Module 6 opens Day 2's mid-morning block. Anchor the session by restating the ShopFast thread: everything found in Module 5's tests becomes the raw material for today.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Key points on this slide:
- █ QUALITY METRICS DASHBOARD
- Turning bug data into a quality story
- Five metrics, five formulas, computed by hand once in the lab so the dashboard never feels like a black box.
- Defect Density
Link each point back to the ShopFast project and ask one trainee to give an example from their own agency.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Key points on this slide:
- █ GUIDED LAB · 4 STEPS
- Hands-on: from reproduction to metrics
- PROJECT   ShopFast checkout, the same project carried through every module of this workshop.
- Reproduce
Link each point back to the ShopFast project and ask one trainee to give an example from their own agency.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Real run: capture exact evidence before you log a bug. This is a real screenshot from the lab environment, not a mock-up. Point at what the trainees should read: pass/fail counts, the failing assertion and the time taken.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857944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Key points on this slide:
- █ TOOLS FOR THIS MODULE
- What you'll use in the lab
- Industry-standard and swappable, use whichever your organization already runs.
- Jira
Link each point back to the ShopFast project and ask one trainee to give an example from their own agency.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Key points on this slide:
- █ WHAT YOU LEAVE WITH
- Module 6 deliverables
- 5 defect reports
- Payment fails on retry
Link each point back to the ShopFast project and ask one trainee to give an example from their own agency.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MY"/>
              <a:t>Reference slide for M06. Click through live if time allows; otherwise tell trainees every link is also in the module hub page and in references/README.md of the repo.
- Bab 6, 6.3 Pengurusan Ralat (Rajah 6.2) (PDF page 2): https://fth-abr.github.io/sqa-krisa-bengkel/references/krisa-v2-beta-2026/BAB6-FASA-PENGUJIAN-PENERIMAAN.pdf#page=2
- Bab 6, Jadual 6.3 Tahap Severity (PDF page 7): https://fth-abr.github.io/sqa-krisa-bengkel/references/krisa-v2-beta-2026/BAB6-FASA-PENGUJIAN-PENERIMAAN.pdf#page=7
- Bab 6, 6.8 Defect Triage dan kriteria keluar UAT (PDF page 21): https://fth-abr.github.io/sqa-krisa-bengkel/references/krisa-v2-beta-2026/BAB6-FASA-PENGUJIAN-PENERIMAAN.pdf#page=21
- Bab 5, Jadual 5.5 Ujian Sistem (tiada severity Blocking/Critical) (PDF page 38): https://fth-abr.github.io/sqa-krisa-bengkel/references/krisa-v2-beta-2026/BAB5-FASA-PEMBANGUNAN.pdf#page=38
- PPrISA 2.0, 5.4.2 i b) Isu: Borang Pelaporan dan Log Penyelesaian Isu (PDF page 92): https://fth-abr.github.io/sqa-krisa-bengkel/references/pprisa-2.0/PPrISA_2.0_Versi_Beta_Februari_2025.pdf#page=92</a:t>
            </a:r>
          </a:p>
        </p:txBody>
      </p:sp>
    </p:spTree>
    <p:extLst>
      <p:ext uri="{BB962C8B-B14F-4D97-AF65-F5344CB8AC3E}">
        <p14:creationId xmlns:p14="http://schemas.microsoft.com/office/powerpoint/2010/main" val="16778651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Key points on this slide:
- MODULE 6 · RECAP
- From chaos to a controlled quality signal
- Daripada kekeliruan kepada isyarat kualiti terkawal
- Reproduced &amp; logged 5 high-quality defect reports
Link each point back to the ShopFast project and ask one trainee to give an example from their own agency.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Reserved slot: 25 minutes (Hari 2, 12:00 hingga 12:25). Trainees open lab\ in the terminal and start opencode. Walk the first step live on the projector, then let pairs continue with the web guide. Stop 3 minutes early for the human-check discussion.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880393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Prompts are identical to the web guide and the W deck, so trainees can copy them. Commands starting with / are project commands in lab/.opencode/commands. Ask each pair to show the output file and read out one human-check result before moving on.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428536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Reminder of the rules for every AI workshop: context, prompt, AI draft, human review against the KRISA/PPrISA template, save evidence. Stress the data rule: synthetic data only.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444888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Run sheet for this module. Keep to the slot times; the SQA-AI workshop segment is reserved at the end.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594213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Key points on this slide:
- █ ORIENTATION
- Where Module 6 sits in the quality flow
- Nine SQA activities map onto five delivery phases. Bug Management is the engine room of Verify, where every test result becomes a tracked, prioritized, measurab
- 01 · PLAN
Link each point back to the ShopFast project and ask one trainee to give an example from their own agency.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Key points on this slide:
- █ LEARNING OBJECTIVE
- Track, classify and manage defects effectively, and turn testing activity into meaningful quality metrics.
- Reproduce with evidence
- Write bug reports that don't bounce back
Link each point back to the ShopFast project and ask one trainee to give an example from their own agency.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Key points on this slide:
- █ KEY TOPICS
- Six concepts, one shared vocabulary
- Every topic gets a hands-on touchpoint in the lab, the language your team needs to triage a bug in under two minutes.
- Defect Lifecycle
Link each point back to the ShopFast project and ask one trainee to give an example from their own agency.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Key points on this slide:
- █ INFOGRAPHIC · ORIGINAL DIAGRAM
- The defect lifecycle
- A bug moves through a governed state machine. Miss a state and you lose traceability.
- ASSIGNED
Link each point back to the ShopFast project and ask one trainee to give an example from their own agency.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Diagram built from the KRISAv2 Beta 2026 / PPrISA 2.0 references. Use the Open chip to show the source page live.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453388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Key points on this slide:
- █ INFOGRAPHIC · ORIGINAL DIAGRAM
- Severity vs. priority
- Severity is a fact about impact. Priority is a decision about sequence.
- PRIORITY to
Link each point back to the ShopFast project and ask one trainee to give an example from their own agency.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Key points on this slide:
- █ INFOGRAPHIC · ORIGINAL DIAGRAM
- Root Cause Analysis, fishbone view
- Trace every bug back to a category of cause before closing it, this keeps the same defect from resurfacing.
- DEFECT
Link each point back to the ShopFast project and ask one trainee to give an example from their own agency.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fth-abr.github.io/sqa-krisa-bengkel/slides/M06/index.html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tlassian.com/software/jira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fth-abr.github.io/sqa-krisa-bengkel/references/templates-D01-D18/docx/D11_DOKUMEN_LAPORAN_UJIAN_SISTEM.docx" TargetMode="External"/><Relationship Id="rId13" Type="http://schemas.openxmlformats.org/officeDocument/2006/relationships/hyperlink" Target="https://fth-abr.github.io/sqa-krisa-bengkel/references/pprisa-2.0/templates/pdf/PPrISA14-Borang_Pelaporan_Isu.pdf" TargetMode="External"/><Relationship Id="rId18" Type="http://schemas.openxmlformats.org/officeDocument/2006/relationships/hyperlink" Target="https://fth-abr.github.io/sqa-krisa-bengkel/slides/M06/index.html" TargetMode="External"/><Relationship Id="rId3" Type="http://schemas.openxmlformats.org/officeDocument/2006/relationships/hyperlink" Target="https://fth-abr.github.io/sqa-krisa-bengkel/references/krisa-v2-beta-2026/BAB6-FASA-PENGUJIAN-PENERIMAAN.pdf#page=2" TargetMode="External"/><Relationship Id="rId7" Type="http://schemas.openxmlformats.org/officeDocument/2006/relationships/hyperlink" Target="https://fth-abr.github.io/sqa-krisa-bengkel/references/pprisa-2.0/PPrISA_2.0_Versi_Beta_Februari_2025.pdf#page=92" TargetMode="External"/><Relationship Id="rId12" Type="http://schemas.openxmlformats.org/officeDocument/2006/relationships/hyperlink" Target="https://fth-abr.github.io/sqa-krisa-bengkel/references/pprisa-2.0/templates/word/PPrISA14-BorangPelaporanIsu.doc" TargetMode="External"/><Relationship Id="rId17" Type="http://schemas.openxmlformats.org/officeDocument/2006/relationships/hyperlink" Target="https://github.com/FTH-ABR/sqa-krisa-bengkel/blob/main/references/README.md" TargetMode="External"/><Relationship Id="rId2" Type="http://schemas.openxmlformats.org/officeDocument/2006/relationships/notesSlide" Target="../notesSlides/notesSlide15.xml"/><Relationship Id="rId16" Type="http://schemas.openxmlformats.org/officeDocument/2006/relationships/hyperlink" Target="https://sqa.jdn.gov.my/index.php/ms/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fth-abr.github.io/sqa-krisa-bengkel/references/krisa-v2-beta-2026/BAB5-FASA-PEMBANGUNAN.pdf#page=38" TargetMode="External"/><Relationship Id="rId11" Type="http://schemas.openxmlformats.org/officeDocument/2006/relationships/hyperlink" Target="https://fth-abr.github.io/sqa-krisa-bengkel/references/templates-D01-D18/pdf/D14_DOKUMEN_LAPORAN_UJIAN_PENERIMAAN_UAT_PAT.pdf" TargetMode="External"/><Relationship Id="rId5" Type="http://schemas.openxmlformats.org/officeDocument/2006/relationships/hyperlink" Target="https://fth-abr.github.io/sqa-krisa-bengkel/references/krisa-v2-beta-2026/BAB6-FASA-PENGUJIAN-PENERIMAAN.pdf#page=21" TargetMode="External"/><Relationship Id="rId15" Type="http://schemas.openxmlformats.org/officeDocument/2006/relationships/hyperlink" Target="https://fth-abr.github.io/sqa-krisa-bengkel/references/pprisa-2.0/templates/pdf/PPrISA15-Log_Penyelesaian_Isu.pdf" TargetMode="External"/><Relationship Id="rId10" Type="http://schemas.openxmlformats.org/officeDocument/2006/relationships/hyperlink" Target="https://fth-abr.github.io/sqa-krisa-bengkel/references/templates-D01-D18/docx/D14_DOKUMEN_LAPORAN_UJIAN_PENERIMAAN_UAT_PAT.docx" TargetMode="External"/><Relationship Id="rId4" Type="http://schemas.openxmlformats.org/officeDocument/2006/relationships/hyperlink" Target="https://fth-abr.github.io/sqa-krisa-bengkel/references/krisa-v2-beta-2026/BAB6-FASA-PENGUJIAN-PENERIMAAN.pdf#page=7" TargetMode="External"/><Relationship Id="rId9" Type="http://schemas.openxmlformats.org/officeDocument/2006/relationships/hyperlink" Target="https://fth-abr.github.io/sqa-krisa-bengkel/references/templates-D01-D18/pdf/D11_DOKUMEN_LAPORAN_UJIAN_SISTEM.pdf" TargetMode="External"/><Relationship Id="rId14" Type="http://schemas.openxmlformats.org/officeDocument/2006/relationships/hyperlink" Target="https://fth-abr.github.io/sqa-krisa-bengkel/references/pprisa-2.0/templates/word/PPrISA15-LogPenyelesaianIsu.doc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fth-abr.github.io/sqa-krisa-bengkel/workshop-ai/W06-pepijat-metrik/index.html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opencode.ai/docs/" TargetMode="External"/><Relationship Id="rId5" Type="http://schemas.openxmlformats.org/officeDocument/2006/relationships/hyperlink" Target="https://fth-abr.github.io/sqa-krisa-bengkel/workshop-ai/W00-setup/index.html" TargetMode="External"/><Relationship Id="rId4" Type="http://schemas.openxmlformats.org/officeDocument/2006/relationships/hyperlink" Target="https://fth-abr.github.io/sqa-krisa-bengkel/workshop-ai/W06-pepijat-metrik/W06-pepijat-metrik.pptx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fth-abr.github.io/sqa-krisa-bengkel/workshop-ai/W06-pepijat-metrik/index.html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fth-abr.github.io/sqa-krisa-bengkel/slides/M06/index.html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fth-abr.github.io/sqa-krisa-bengkel/slides/M06/index.html" TargetMode="External"/><Relationship Id="rId4" Type="http://schemas.openxmlformats.org/officeDocument/2006/relationships/hyperlink" Target="https://opencode.ai/docs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fth-abr.github.io/sqa-krisa-bengkel/slides/M06/index.html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fth-abr.github.io/sqa-krisa-bengkel/slides/M06/index.html" TargetMode="External"/><Relationship Id="rId4" Type="http://schemas.openxmlformats.org/officeDocument/2006/relationships/hyperlink" Target="https://fth-abr.github.io/sqa-krisa-bengkel/references/krisa-v2-beta-2026/BAB6-FASA-PENGUJIAN-PENERIMAAN.pdf#page=2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50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1280160"/>
            <a:ext cx="5120640" cy="5120640"/>
          </a:xfrm>
          <a:prstGeom prst="ellipse">
            <a:avLst/>
          </a:prstGeom>
          <a:solidFill>
            <a:srgbClr val="1E7A54">
              <a:alpha val="3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332720" y="4206240"/>
            <a:ext cx="2926080" cy="2926080"/>
          </a:xfrm>
          <a:prstGeom prst="ellipse">
            <a:avLst/>
          </a:prstGeom>
          <a:solidFill>
            <a:srgbClr val="1E7A54">
              <a:alpha val="24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6858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kern="0" spc="200" dirty="0">
                <a:solidFill>
                  <a:srgbClr val="BFE8D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2-DAY HANDS-ON SQA WORKSHOP · DAY 2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94360" y="1143000"/>
            <a:ext cx="8778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Bug Management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640080" y="19659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BFE8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Pengurusan Pepijat &amp; Metrik Kualiti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640080" y="2514600"/>
            <a:ext cx="749808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>
                <a:solidFill>
                  <a:srgbClr val="D9EE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6 of 9, tracking</a:t>
            </a:r>
            <a:r>
              <a:rPr lang="en-US" sz="1500" dirty="0">
                <a:solidFill>
                  <a:srgbClr val="D9EE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classifying and resolving defects with discipline, then proving quality with numbers instead of opinions.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640080" y="3520440"/>
            <a:ext cx="1783080" cy="777240"/>
          </a:xfrm>
          <a:prstGeom prst="roundRect">
            <a:avLst>
              <a:gd name="adj" fmla="val 7059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22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49808" y="3584448"/>
            <a:ext cx="1554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100" dirty="0">
                <a:solidFill>
                  <a:srgbClr val="9FD8B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TIME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749808" y="3803904"/>
            <a:ext cx="1600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10:45-12:30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2514600" y="3520440"/>
            <a:ext cx="1783080" cy="777240"/>
          </a:xfrm>
          <a:prstGeom prst="roundRect">
            <a:avLst>
              <a:gd name="adj" fmla="val 7059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22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624328" y="3584448"/>
            <a:ext cx="1554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100" dirty="0">
                <a:solidFill>
                  <a:srgbClr val="9FD8B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DURATION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2624328" y="3803904"/>
            <a:ext cx="1600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1h 45m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4389120" y="3520440"/>
            <a:ext cx="1783080" cy="777240"/>
          </a:xfrm>
          <a:prstGeom prst="roundRect">
            <a:avLst>
              <a:gd name="adj" fmla="val 7059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22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498848" y="3584448"/>
            <a:ext cx="1554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100" dirty="0">
                <a:solidFill>
                  <a:srgbClr val="9FD8B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PHASE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4498848" y="3803904"/>
            <a:ext cx="1600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Verify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6263640" y="3520440"/>
            <a:ext cx="1783080" cy="777240"/>
          </a:xfrm>
          <a:prstGeom prst="roundRect">
            <a:avLst>
              <a:gd name="adj" fmla="val 7059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22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73368" y="3584448"/>
            <a:ext cx="1554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100" dirty="0">
                <a:solidFill>
                  <a:srgbClr val="9FD8B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PROJECT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373368" y="3803904"/>
            <a:ext cx="1600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ShopFast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640080" y="4617720"/>
            <a:ext cx="7223760" cy="411480"/>
          </a:xfrm>
          <a:prstGeom prst="roundRect">
            <a:avLst>
              <a:gd name="adj" fmla="val 111111"/>
            </a:avLst>
          </a:prstGeom>
          <a:solidFill>
            <a:srgbClr val="FFFFFF">
              <a:alpha val="12000"/>
            </a:srgbClr>
          </a:solidFill>
          <a:ln w="1270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40080" y="4617720"/>
            <a:ext cx="7223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KRISA 2.0 · Ch.</a:t>
            </a:r>
            <a:r>
              <a:rPr lang="en-US" sz="110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5 Development, System </a:t>
            </a:r>
            <a:r>
              <a:rPr lang="en-US" sz="11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Test Report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9966960" y="4846320"/>
            <a:ext cx="1371600" cy="1737360"/>
          </a:xfrm>
          <a:prstGeom prst="ellipse">
            <a:avLst/>
          </a:prstGeom>
          <a:solidFill>
            <a:srgbClr val="12503A"/>
          </a:solidFill>
          <a:ln w="31750">
            <a:solidFill>
              <a:srgbClr val="BFE8D3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9464040" y="5166360"/>
            <a:ext cx="502920" cy="0"/>
          </a:xfrm>
          <a:prstGeom prst="line">
            <a:avLst/>
          </a:prstGeom>
          <a:noFill/>
          <a:ln w="31750">
            <a:solidFill>
              <a:srgbClr val="BFE8D3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38560" y="5166360"/>
            <a:ext cx="502920" cy="0"/>
          </a:xfrm>
          <a:prstGeom prst="line">
            <a:avLst/>
          </a:prstGeom>
          <a:noFill/>
          <a:ln w="31750">
            <a:solidFill>
              <a:srgbClr val="BFE8D3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464040" y="5669280"/>
            <a:ext cx="502920" cy="0"/>
          </a:xfrm>
          <a:prstGeom prst="line">
            <a:avLst/>
          </a:prstGeom>
          <a:noFill/>
          <a:ln w="31750">
            <a:solidFill>
              <a:srgbClr val="BFE8D3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338560" y="5669280"/>
            <a:ext cx="502920" cy="0"/>
          </a:xfrm>
          <a:prstGeom prst="line">
            <a:avLst/>
          </a:prstGeom>
          <a:noFill/>
          <a:ln w="31750">
            <a:solidFill>
              <a:srgbClr val="BFE8D3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9464040" y="6172200"/>
            <a:ext cx="502920" cy="0"/>
          </a:xfrm>
          <a:prstGeom prst="line">
            <a:avLst/>
          </a:prstGeom>
          <a:noFill/>
          <a:ln w="31750">
            <a:solidFill>
              <a:srgbClr val="BFE8D3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1338560" y="6172200"/>
            <a:ext cx="502920" cy="0"/>
          </a:xfrm>
          <a:prstGeom prst="line">
            <a:avLst/>
          </a:prstGeom>
          <a:noFill/>
          <a:ln w="31750">
            <a:solidFill>
              <a:srgbClr val="BFE8D3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0259568" y="5303520"/>
            <a:ext cx="146304" cy="146304"/>
          </a:xfrm>
          <a:prstGeom prst="ellipse">
            <a:avLst/>
          </a:prstGeom>
          <a:solidFill>
            <a:srgbClr val="BFE8D3"/>
          </a:solidFill>
          <a:ln/>
        </p:spPr>
      </p:sp>
      <p:sp>
        <p:nvSpPr>
          <p:cNvPr id="30" name="Shape 28"/>
          <p:cNvSpPr/>
          <p:nvPr/>
        </p:nvSpPr>
        <p:spPr>
          <a:xfrm>
            <a:off x="10881360" y="5303520"/>
            <a:ext cx="146304" cy="146304"/>
          </a:xfrm>
          <a:prstGeom prst="ellipse">
            <a:avLst/>
          </a:prstGeom>
          <a:solidFill>
            <a:srgbClr val="BFE8D3"/>
          </a:solidFill>
          <a:ln/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kern="0" spc="100" dirty="0">
                <a:solidFill>
                  <a:srgbClr val="1E7A5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█ </a:t>
            </a:r>
            <a:r>
              <a:rPr lang="en-US" sz="1100" b="1" kern="0" spc="100" dirty="0">
                <a:solidFill>
                  <a:srgbClr val="12503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QUALITY METRICS DASHBOARD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Turning bug data into a quality story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325880"/>
            <a:ext cx="10607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metrics, </a:t>
            </a:r>
            <a:r>
              <a:rPr lang="en-US" sz="130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formulas, computed </a:t>
            </a:r>
            <a:r>
              <a:rPr lang="en-US" sz="130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hand once in the lab so the dashboard never feels like a black box.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1965960"/>
            <a:ext cx="2121408" cy="3200400"/>
          </a:xfrm>
          <a:prstGeom prst="roundRect">
            <a:avLst>
              <a:gd name="adj" fmla="val 3448"/>
            </a:avLst>
          </a:prstGeom>
          <a:solidFill>
            <a:srgbClr val="FFFFFF"/>
          </a:solidFill>
          <a:ln w="12700">
            <a:solidFill>
              <a:srgbClr val="D7E5DC"/>
            </a:solidFill>
            <a:prstDash val="solid"/>
          </a:ln>
          <a:effectLst>
            <a:outerShdw blurRad="101600" dist="38100" dir="5400000" algn="bl" rotWithShape="0">
              <a:srgbClr val="12503A">
                <a:alpha val="1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685800" y="2103120"/>
            <a:ext cx="18470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8B99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Defect Density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2514600"/>
            <a:ext cx="1847088" cy="502920"/>
          </a:xfrm>
          <a:prstGeom prst="roundRect">
            <a:avLst>
              <a:gd name="adj" fmla="val 10909"/>
            </a:avLst>
          </a:prstGeom>
          <a:solidFill>
            <a:srgbClr val="E6F3EC"/>
          </a:solidFill>
          <a:ln/>
        </p:spPr>
      </p:sp>
      <p:sp>
        <p:nvSpPr>
          <p:cNvPr id="8" name="Text 6"/>
          <p:cNvSpPr/>
          <p:nvPr/>
        </p:nvSpPr>
        <p:spPr>
          <a:xfrm>
            <a:off x="731520" y="2514600"/>
            <a:ext cx="17556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2503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Defects ÷ KLOC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685800" y="3154680"/>
            <a:ext cx="184708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0.42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685800" y="3931920"/>
            <a:ext cx="1847088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Bugs per unit of </a:t>
            </a:r>
            <a:r>
              <a:rPr lang="en-US" sz="105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 size, lower </a:t>
            </a:r>
            <a:r>
              <a:rPr lang="en-US" sz="105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tighter code.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2798064" y="1965960"/>
            <a:ext cx="2121408" cy="3200400"/>
          </a:xfrm>
          <a:prstGeom prst="roundRect">
            <a:avLst>
              <a:gd name="adj" fmla="val 3448"/>
            </a:avLst>
          </a:prstGeom>
          <a:solidFill>
            <a:srgbClr val="FFFFFF"/>
          </a:solidFill>
          <a:ln w="12700">
            <a:solidFill>
              <a:srgbClr val="D7E5DC"/>
            </a:solidFill>
            <a:prstDash val="solid"/>
          </a:ln>
          <a:effectLst>
            <a:outerShdw blurRad="101600" dist="38100" dir="5400000" algn="bl" rotWithShape="0">
              <a:srgbClr val="12503A">
                <a:alpha val="18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2935224" y="2103120"/>
            <a:ext cx="18470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8B99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Defect Leakage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2935224" y="2514600"/>
            <a:ext cx="1847088" cy="502920"/>
          </a:xfrm>
          <a:prstGeom prst="roundRect">
            <a:avLst>
              <a:gd name="adj" fmla="val 10909"/>
            </a:avLst>
          </a:prstGeom>
          <a:solidFill>
            <a:srgbClr val="E6F3EC"/>
          </a:solidFill>
          <a:ln/>
        </p:spPr>
      </p:sp>
      <p:sp>
        <p:nvSpPr>
          <p:cNvPr id="14" name="Text 12"/>
          <p:cNvSpPr/>
          <p:nvPr/>
        </p:nvSpPr>
        <p:spPr>
          <a:xfrm>
            <a:off x="2980944" y="2514600"/>
            <a:ext cx="17556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2503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Escaped ÷ Total × 100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2935224" y="3154680"/>
            <a:ext cx="184708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12%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2935224" y="3931920"/>
            <a:ext cx="1847088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of bugs that slipped past a test stage.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5047488" y="1965960"/>
            <a:ext cx="2121408" cy="3200400"/>
          </a:xfrm>
          <a:prstGeom prst="roundRect">
            <a:avLst>
              <a:gd name="adj" fmla="val 3448"/>
            </a:avLst>
          </a:prstGeom>
          <a:solidFill>
            <a:srgbClr val="FFFFFF"/>
          </a:solidFill>
          <a:ln w="12700">
            <a:solidFill>
              <a:srgbClr val="D7E5DC"/>
            </a:solidFill>
            <a:prstDash val="solid"/>
          </a:ln>
          <a:effectLst>
            <a:outerShdw blurRad="101600" dist="38100" dir="5400000" algn="bl" rotWithShape="0">
              <a:srgbClr val="12503A">
                <a:alpha val="18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184648" y="2103120"/>
            <a:ext cx="18470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8B99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MTTR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184648" y="2514600"/>
            <a:ext cx="1847088" cy="502920"/>
          </a:xfrm>
          <a:prstGeom prst="roundRect">
            <a:avLst>
              <a:gd name="adj" fmla="val 10909"/>
            </a:avLst>
          </a:prstGeom>
          <a:solidFill>
            <a:srgbClr val="E6F3EC"/>
          </a:solidFill>
          <a:ln/>
        </p:spPr>
      </p:sp>
      <p:sp>
        <p:nvSpPr>
          <p:cNvPr id="20" name="Text 18"/>
          <p:cNvSpPr/>
          <p:nvPr/>
        </p:nvSpPr>
        <p:spPr>
          <a:xfrm>
            <a:off x="5230368" y="2514600"/>
            <a:ext cx="17556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2503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Σ repair time ÷ # incidents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5184648" y="3154680"/>
            <a:ext cx="184708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3.1h</a:t>
            </a:r>
            <a:endParaRPr lang="en-US" sz="3000" dirty="0"/>
          </a:p>
        </p:txBody>
      </p:sp>
      <p:sp>
        <p:nvSpPr>
          <p:cNvPr id="22" name="Text 20"/>
          <p:cNvSpPr/>
          <p:nvPr/>
        </p:nvSpPr>
        <p:spPr>
          <a:xfrm>
            <a:off x="5184648" y="3931920"/>
            <a:ext cx="1847088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Mean time </a:t>
            </a:r>
            <a:r>
              <a:rPr lang="en-US" sz="105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repair, how </a:t>
            </a:r>
            <a:r>
              <a:rPr lang="en-US" sz="105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 the team recovers.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7296912" y="1965960"/>
            <a:ext cx="2121408" cy="3200400"/>
          </a:xfrm>
          <a:prstGeom prst="roundRect">
            <a:avLst>
              <a:gd name="adj" fmla="val 3448"/>
            </a:avLst>
          </a:prstGeom>
          <a:solidFill>
            <a:srgbClr val="FFFFFF"/>
          </a:solidFill>
          <a:ln w="12700">
            <a:solidFill>
              <a:srgbClr val="D7E5DC"/>
            </a:solidFill>
            <a:prstDash val="solid"/>
          </a:ln>
          <a:effectLst>
            <a:outerShdw blurRad="101600" dist="38100" dir="5400000" algn="bl" rotWithShape="0">
              <a:srgbClr val="12503A">
                <a:alpha val="18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7434072" y="2103120"/>
            <a:ext cx="18470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8B99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MTBF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7434072" y="2514600"/>
            <a:ext cx="1847088" cy="502920"/>
          </a:xfrm>
          <a:prstGeom prst="roundRect">
            <a:avLst>
              <a:gd name="adj" fmla="val 10909"/>
            </a:avLst>
          </a:prstGeom>
          <a:solidFill>
            <a:srgbClr val="E6F3EC"/>
          </a:solidFill>
          <a:ln/>
        </p:spPr>
      </p:sp>
      <p:sp>
        <p:nvSpPr>
          <p:cNvPr id="26" name="Text 24"/>
          <p:cNvSpPr/>
          <p:nvPr/>
        </p:nvSpPr>
        <p:spPr>
          <a:xfrm>
            <a:off x="7479792" y="2514600"/>
            <a:ext cx="17556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2503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Total uptime ÷ # failures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7434072" y="3154680"/>
            <a:ext cx="184708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96h</a:t>
            </a:r>
            <a:endParaRPr lang="en-US" sz="3000" dirty="0"/>
          </a:p>
        </p:txBody>
      </p:sp>
      <p:sp>
        <p:nvSpPr>
          <p:cNvPr id="28" name="Text 26"/>
          <p:cNvSpPr/>
          <p:nvPr/>
        </p:nvSpPr>
        <p:spPr>
          <a:xfrm>
            <a:off x="7434072" y="3931920"/>
            <a:ext cx="1847088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Mean time </a:t>
            </a:r>
            <a:r>
              <a:rPr lang="en-US" sz="105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between failures, system </a:t>
            </a:r>
            <a:r>
              <a:rPr lang="en-US" sz="105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stability.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9546336" y="1965960"/>
            <a:ext cx="2121408" cy="3200400"/>
          </a:xfrm>
          <a:prstGeom prst="roundRect">
            <a:avLst>
              <a:gd name="adj" fmla="val 3448"/>
            </a:avLst>
          </a:prstGeom>
          <a:solidFill>
            <a:srgbClr val="FFFFFF"/>
          </a:solidFill>
          <a:ln w="12700">
            <a:solidFill>
              <a:srgbClr val="D7E5DC"/>
            </a:solidFill>
            <a:prstDash val="solid"/>
          </a:ln>
          <a:effectLst>
            <a:outerShdw blurRad="101600" dist="38100" dir="5400000" algn="bl" rotWithShape="0">
              <a:srgbClr val="12503A">
                <a:alpha val="18000"/>
              </a:srgbClr>
            </a:outerShdw>
          </a:effectLst>
        </p:spPr>
      </p:sp>
      <p:sp>
        <p:nvSpPr>
          <p:cNvPr id="30" name="Text 28"/>
          <p:cNvSpPr/>
          <p:nvPr/>
        </p:nvSpPr>
        <p:spPr>
          <a:xfrm>
            <a:off x="9683496" y="2103120"/>
            <a:ext cx="18470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8B99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DRE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9683496" y="2514600"/>
            <a:ext cx="1847088" cy="502920"/>
          </a:xfrm>
          <a:prstGeom prst="roundRect">
            <a:avLst>
              <a:gd name="adj" fmla="val 10909"/>
            </a:avLst>
          </a:prstGeom>
          <a:solidFill>
            <a:srgbClr val="E6F3EC"/>
          </a:solidFill>
          <a:ln/>
        </p:spPr>
      </p:sp>
      <p:sp>
        <p:nvSpPr>
          <p:cNvPr id="32" name="Text 30"/>
          <p:cNvSpPr/>
          <p:nvPr/>
        </p:nvSpPr>
        <p:spPr>
          <a:xfrm>
            <a:off x="9729216" y="2514600"/>
            <a:ext cx="17556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2503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Pre ÷ (pre + post) × 100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9683496" y="3154680"/>
            <a:ext cx="184708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88%</a:t>
            </a:r>
            <a:endParaRPr lang="en-US" sz="3000" dirty="0"/>
          </a:p>
        </p:txBody>
      </p:sp>
      <p:sp>
        <p:nvSpPr>
          <p:cNvPr id="34" name="Text 32"/>
          <p:cNvSpPr/>
          <p:nvPr/>
        </p:nvSpPr>
        <p:spPr>
          <a:xfrm>
            <a:off x="9683496" y="3931920"/>
            <a:ext cx="1847088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Defect </a:t>
            </a:r>
            <a:r>
              <a:rPr lang="en-US" sz="105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Removal Efficiency, the </a:t>
            </a:r>
            <a:r>
              <a:rPr lang="en-US" sz="105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release scorecard.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kern="0" spc="100" dirty="0">
                <a:solidFill>
                  <a:srgbClr val="1E7A5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█ </a:t>
            </a:r>
            <a:r>
              <a:rPr lang="en-US" sz="1100" b="1" kern="0" spc="100" dirty="0">
                <a:solidFill>
                  <a:srgbClr val="12503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GUIDED LAB · 4 STEPS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Hands-on: from reproduction to metrics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10881360" cy="594360"/>
          </a:xfrm>
          <a:prstGeom prst="roundRect">
            <a:avLst>
              <a:gd name="adj" fmla="val 12308"/>
            </a:avLst>
          </a:prstGeom>
          <a:solidFill>
            <a:srgbClr val="12503A"/>
          </a:solidFill>
          <a:ln/>
        </p:spPr>
      </p:sp>
      <p:sp>
        <p:nvSpPr>
          <p:cNvPr id="5" name="Text 3"/>
          <p:cNvSpPr/>
          <p:nvPr/>
        </p:nvSpPr>
        <p:spPr>
          <a:xfrm>
            <a:off x="777240" y="1417320"/>
            <a:ext cx="10424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BFE8D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PROJECT   </a:t>
            </a:r>
            <a:r>
              <a:rPr lang="en-US" sz="12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ShopFast checkout, the 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project carried through every module of this workshop.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48640" y="2331720"/>
            <a:ext cx="2578608" cy="2834640"/>
          </a:xfrm>
          <a:prstGeom prst="roundRect">
            <a:avLst>
              <a:gd name="adj" fmla="val 2837"/>
            </a:avLst>
          </a:prstGeom>
          <a:solidFill>
            <a:srgbClr val="FFFFFF"/>
          </a:solidFill>
          <a:ln w="12700">
            <a:solidFill>
              <a:srgbClr val="D7E5DC"/>
            </a:solidFill>
            <a:prstDash val="solid"/>
          </a:ln>
          <a:effectLst>
            <a:outerShdw blurRad="101600" dist="38100" dir="5400000" algn="bl" rotWithShape="0">
              <a:srgbClr val="12503A">
                <a:alpha val="18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731520" y="2468880"/>
            <a:ext cx="1097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7A5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731520" y="3200400"/>
            <a:ext cx="2212848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Reproduce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731520" y="3611880"/>
            <a:ext cx="2212848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Reproduce seeded bugs in the demo app and confirm exact repro steps before logging anything.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127248" y="3749040"/>
            <a:ext cx="182880" cy="0"/>
          </a:xfrm>
          <a:prstGeom prst="line">
            <a:avLst/>
          </a:prstGeom>
          <a:noFill/>
          <a:ln w="25400">
            <a:solidFill>
              <a:srgbClr val="BFD5C8"/>
            </a:solidFill>
            <a:prstDash val="solid"/>
            <a:tailEnd type="triangle"/>
          </a:ln>
        </p:spPr>
      </p:sp>
      <p:sp>
        <p:nvSpPr>
          <p:cNvPr id="11" name="Shape 9"/>
          <p:cNvSpPr/>
          <p:nvPr/>
        </p:nvSpPr>
        <p:spPr>
          <a:xfrm>
            <a:off x="3310128" y="2331720"/>
            <a:ext cx="2578608" cy="2834640"/>
          </a:xfrm>
          <a:prstGeom prst="roundRect">
            <a:avLst>
              <a:gd name="adj" fmla="val 2837"/>
            </a:avLst>
          </a:prstGeom>
          <a:solidFill>
            <a:srgbClr val="FFFFFF"/>
          </a:solidFill>
          <a:ln w="12700">
            <a:solidFill>
              <a:srgbClr val="D7E5DC"/>
            </a:solidFill>
            <a:prstDash val="solid"/>
          </a:ln>
          <a:effectLst>
            <a:outerShdw blurRad="101600" dist="38100" dir="5400000" algn="bl" rotWithShape="0">
              <a:srgbClr val="12503A">
                <a:alpha val="18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3493008" y="2468880"/>
            <a:ext cx="1097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7A5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3000" dirty="0"/>
          </a:p>
        </p:txBody>
      </p:sp>
      <p:sp>
        <p:nvSpPr>
          <p:cNvPr id="13" name="Text 11"/>
          <p:cNvSpPr/>
          <p:nvPr/>
        </p:nvSpPr>
        <p:spPr>
          <a:xfrm>
            <a:off x="3493008" y="3200400"/>
            <a:ext cx="2212848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Log 5 reports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3493008" y="3611880"/>
            <a:ext cx="2212848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5 high-quality bug reports: steps, expected vs. actual, severity/priority, and evidence.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888736" y="3749040"/>
            <a:ext cx="182880" cy="0"/>
          </a:xfrm>
          <a:prstGeom prst="line">
            <a:avLst/>
          </a:prstGeom>
          <a:noFill/>
          <a:ln w="25400">
            <a:solidFill>
              <a:srgbClr val="BFD5C8"/>
            </a:solidFill>
            <a:prstDash val="solid"/>
            <a:tailEnd type="triangle"/>
          </a:ln>
        </p:spPr>
      </p:sp>
      <p:sp>
        <p:nvSpPr>
          <p:cNvPr id="16" name="Shape 14"/>
          <p:cNvSpPr/>
          <p:nvPr/>
        </p:nvSpPr>
        <p:spPr>
          <a:xfrm>
            <a:off x="6071616" y="2331720"/>
            <a:ext cx="2578608" cy="2834640"/>
          </a:xfrm>
          <a:prstGeom prst="roundRect">
            <a:avLst>
              <a:gd name="adj" fmla="val 2837"/>
            </a:avLst>
          </a:prstGeom>
          <a:solidFill>
            <a:srgbClr val="FFFFFF"/>
          </a:solidFill>
          <a:ln w="12700">
            <a:solidFill>
              <a:srgbClr val="D7E5DC"/>
            </a:solidFill>
            <a:prstDash val="solid"/>
          </a:ln>
          <a:effectLst>
            <a:outerShdw blurRad="101600" dist="38100" dir="5400000" algn="bl" rotWithShape="0">
              <a:srgbClr val="12503A">
                <a:alpha val="18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6254496" y="2468880"/>
            <a:ext cx="1097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7A5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3000" dirty="0"/>
          </a:p>
        </p:txBody>
      </p:sp>
      <p:sp>
        <p:nvSpPr>
          <p:cNvPr id="18" name="Text 16"/>
          <p:cNvSpPr/>
          <p:nvPr/>
        </p:nvSpPr>
        <p:spPr>
          <a:xfrm>
            <a:off x="6254496" y="3200400"/>
            <a:ext cx="2212848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Triage the board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6254496" y="3611880"/>
            <a:ext cx="2212848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 tickets across the lifecycle</a:t>
            </a:r>
            <a:r>
              <a:rPr lang="en-US" sz="110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Open to In Progress to Fixed to Verified to Closed</a:t>
            </a:r>
            <a:r>
              <a:rPr lang="en-US" sz="110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8650224" y="3749040"/>
            <a:ext cx="182880" cy="0"/>
          </a:xfrm>
          <a:prstGeom prst="line">
            <a:avLst/>
          </a:prstGeom>
          <a:noFill/>
          <a:ln w="25400">
            <a:solidFill>
              <a:srgbClr val="BFD5C8"/>
            </a:solidFill>
            <a:prstDash val="solid"/>
            <a:tailEnd type="triangle"/>
          </a:ln>
        </p:spPr>
      </p:sp>
      <p:sp>
        <p:nvSpPr>
          <p:cNvPr id="21" name="Shape 19"/>
          <p:cNvSpPr/>
          <p:nvPr/>
        </p:nvSpPr>
        <p:spPr>
          <a:xfrm>
            <a:off x="8833104" y="2331720"/>
            <a:ext cx="2578608" cy="2834640"/>
          </a:xfrm>
          <a:prstGeom prst="roundRect">
            <a:avLst>
              <a:gd name="adj" fmla="val 2837"/>
            </a:avLst>
          </a:prstGeom>
          <a:solidFill>
            <a:srgbClr val="FFFFFF"/>
          </a:solidFill>
          <a:ln w="12700">
            <a:solidFill>
              <a:srgbClr val="D7E5DC"/>
            </a:solidFill>
            <a:prstDash val="solid"/>
          </a:ln>
          <a:effectLst>
            <a:outerShdw blurRad="101600" dist="38100" dir="5400000" algn="bl" rotWithShape="0">
              <a:srgbClr val="12503A">
                <a:alpha val="18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9015984" y="2468880"/>
            <a:ext cx="1097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7A5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3000" dirty="0"/>
          </a:p>
        </p:txBody>
      </p:sp>
      <p:sp>
        <p:nvSpPr>
          <p:cNvPr id="23" name="Text 21"/>
          <p:cNvSpPr/>
          <p:nvPr/>
        </p:nvSpPr>
        <p:spPr>
          <a:xfrm>
            <a:off x="9015984" y="3200400"/>
            <a:ext cx="2212848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Compute metrics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9015984" y="3611880"/>
            <a:ext cx="2212848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Calculate simple metrics from your own data: Defect Density &amp; pass rate.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6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6A2F77E-4C5D-4589-BD70-DBD9422AA1AE}"/>
              </a:ext>
            </a:extLst>
          </p:cNvPr>
          <p:cNvSpPr txBox="1"/>
          <p:nvPr/>
        </p:nvSpPr>
        <p:spPr>
          <a:xfrm>
            <a:off x="457200" y="228600"/>
            <a:ext cx="11176000" cy="381000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2200" b="1">
                <a:solidFill>
                  <a:srgbClr val="FFFFFF"/>
                </a:solidFill>
                <a:latin typeface="Calibri" panose="020F0502020204030204" pitchFamily="34" charset="0"/>
              </a:rPr>
              <a:t>Real run: capture exact evidence before you log a bug</a:t>
            </a:r>
            <a:endParaRPr lang="en-MY" sz="2200" b="1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8439A1-8203-438A-8923-754050401A0B}"/>
              </a:ext>
            </a:extLst>
          </p:cNvPr>
          <p:cNvSpPr txBox="1"/>
          <p:nvPr/>
        </p:nvSpPr>
        <p:spPr>
          <a:xfrm>
            <a:off x="457200" y="609600"/>
            <a:ext cx="11176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200">
                <a:solidFill>
                  <a:srgbClr val="C3CEDC"/>
                </a:solidFill>
                <a:latin typeface="Calibri" panose="020F0502020204030204" pitchFamily="34" charset="0"/>
              </a:rPr>
              <a:t>Request, status code, response body and build version from the ShopFast lab app (PowerShell)</a:t>
            </a:r>
            <a:endParaRPr lang="en-MY" sz="1200">
              <a:solidFill>
                <a:srgbClr val="C3CEDC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Picture 4" descr="Real run: capture exact evidence before you log a bug">
            <a:extLst>
              <a:ext uri="{FF2B5EF4-FFF2-40B4-BE49-F238E27FC236}">
                <a16:creationId xmlns:a16="http://schemas.microsoft.com/office/drawing/2014/main" id="{9E2DF350-4FEB-460D-A5C8-AABE95E6187C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881155" y="1016000"/>
            <a:ext cx="10429690" cy="5588000"/>
          </a:xfrm>
          <a:prstGeom prst="rect">
            <a:avLst/>
          </a:prstGeom>
          <a:ln w="12700">
            <a:solidFill>
              <a:srgbClr val="5A6879"/>
            </a:solidFill>
          </a:ln>
        </p:spPr>
      </p:pic>
      <p:sp>
        <p:nvSpPr>
          <p:cNvPr id="6" name="Rectangle: Rounded Corners 5">
            <a:hlinkClick r:id="rId4"/>
            <a:extLst>
              <a:ext uri="{FF2B5EF4-FFF2-40B4-BE49-F238E27FC236}">
                <a16:creationId xmlns:a16="http://schemas.microsoft.com/office/drawing/2014/main" id="{2A28EAAF-9A7C-4D79-8C3D-AEBA8B538856}"/>
              </a:ext>
            </a:extLst>
          </p:cNvPr>
          <p:cNvSpPr/>
          <p:nvPr/>
        </p:nvSpPr>
        <p:spPr>
          <a:xfrm>
            <a:off x="10414000" y="6477000"/>
            <a:ext cx="1524000" cy="254000"/>
          </a:xfrm>
          <a:prstGeom prst="roundRect">
            <a:avLst/>
          </a:prstGeom>
          <a:solidFill>
            <a:srgbClr val="1E7A5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Module hub</a:t>
            </a:r>
          </a:p>
        </p:txBody>
      </p:sp>
    </p:spTree>
    <p:extLst>
      <p:ext uri="{BB962C8B-B14F-4D97-AF65-F5344CB8AC3E}">
        <p14:creationId xmlns:p14="http://schemas.microsoft.com/office/powerpoint/2010/main" val="41418246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kern="0" spc="100" dirty="0">
                <a:solidFill>
                  <a:srgbClr val="1E7A5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█ </a:t>
            </a:r>
            <a:r>
              <a:rPr lang="en-US" sz="1100" b="1" kern="0" spc="100" dirty="0">
                <a:solidFill>
                  <a:srgbClr val="12503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TOOLS FOR THIS MODULE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you'll use in the lab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325880"/>
            <a:ext cx="10607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Industry-standard </a:t>
            </a:r>
            <a:r>
              <a:rPr lang="en-US" sz="130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swappable, use </a:t>
            </a:r>
            <a:r>
              <a:rPr lang="en-US" sz="130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whichever your organization already runs.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1965960"/>
            <a:ext cx="352044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D7E5DC"/>
            </a:solidFill>
            <a:prstDash val="solid"/>
          </a:ln>
          <a:effectLst>
            <a:outerShdw blurRad="101600" dist="38100" dir="5400000" algn="bl" rotWithShape="0">
              <a:srgbClr val="12503A">
                <a:alpha val="1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31520" y="2221992"/>
            <a:ext cx="502920" cy="502920"/>
          </a:xfrm>
          <a:prstGeom prst="roundRect">
            <a:avLst>
              <a:gd name="adj" fmla="val 16364"/>
            </a:avLst>
          </a:prstGeom>
          <a:solidFill>
            <a:srgbClr val="E6F3EC"/>
          </a:solidFill>
          <a:ln/>
        </p:spPr>
      </p:sp>
      <p:sp>
        <p:nvSpPr>
          <p:cNvPr id="7" name="Text 5"/>
          <p:cNvSpPr/>
          <p:nvPr/>
        </p:nvSpPr>
        <p:spPr>
          <a:xfrm>
            <a:off x="731520" y="222199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25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371600" y="2194560"/>
            <a:ext cx="2514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  <a:hlinkClick r:id="rId3"/>
              </a:rPr>
              <a:t>Jira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1371600" y="2560320"/>
            <a:ext cx="25146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54655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Bug tracking &amp; workflow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233672" y="1965960"/>
            <a:ext cx="352044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D7E5DC"/>
            </a:solidFill>
            <a:prstDash val="solid"/>
          </a:ln>
          <a:effectLst>
            <a:outerShdw blurRad="101600" dist="38100" dir="5400000" algn="bl" rotWithShape="0">
              <a:srgbClr val="12503A">
                <a:alpha val="1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416552" y="2221992"/>
            <a:ext cx="502920" cy="502920"/>
          </a:xfrm>
          <a:prstGeom prst="roundRect">
            <a:avLst>
              <a:gd name="adj" fmla="val 16364"/>
            </a:avLst>
          </a:prstGeom>
          <a:solidFill>
            <a:srgbClr val="E6F3EC"/>
          </a:solidFill>
          <a:ln/>
        </p:spPr>
      </p:sp>
      <p:sp>
        <p:nvSpPr>
          <p:cNvPr id="12" name="Text 10"/>
          <p:cNvSpPr/>
          <p:nvPr/>
        </p:nvSpPr>
        <p:spPr>
          <a:xfrm>
            <a:off x="4416552" y="222199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25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056632" y="2194560"/>
            <a:ext cx="2514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GitHub Issues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5056632" y="2560320"/>
            <a:ext cx="25146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54655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Lightweight defect logging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7918704" y="1965960"/>
            <a:ext cx="352044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D7E5DC"/>
            </a:solidFill>
            <a:prstDash val="solid"/>
          </a:ln>
          <a:effectLst>
            <a:outerShdw blurRad="101600" dist="38100" dir="5400000" algn="bl" rotWithShape="0">
              <a:srgbClr val="12503A">
                <a:alpha val="18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01584" y="2221992"/>
            <a:ext cx="502920" cy="502920"/>
          </a:xfrm>
          <a:prstGeom prst="roundRect">
            <a:avLst>
              <a:gd name="adj" fmla="val 16364"/>
            </a:avLst>
          </a:prstGeom>
          <a:solidFill>
            <a:srgbClr val="E6F3EC"/>
          </a:solidFill>
          <a:ln/>
        </p:spPr>
      </p:sp>
      <p:sp>
        <p:nvSpPr>
          <p:cNvPr id="17" name="Text 15"/>
          <p:cNvSpPr/>
          <p:nvPr/>
        </p:nvSpPr>
        <p:spPr>
          <a:xfrm>
            <a:off x="8101584" y="222199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25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8741664" y="2194560"/>
            <a:ext cx="2514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Azure DevOps / GitLab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8741664" y="2560320"/>
            <a:ext cx="25146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54655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Enterprise triage boards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548640" y="3520440"/>
            <a:ext cx="352044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D7E5DC"/>
            </a:solidFill>
            <a:prstDash val="solid"/>
          </a:ln>
          <a:effectLst>
            <a:outerShdw blurRad="101600" dist="38100" dir="5400000" algn="bl" rotWithShape="0">
              <a:srgbClr val="12503A">
                <a:alpha val="18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731520" y="3776472"/>
            <a:ext cx="502920" cy="502920"/>
          </a:xfrm>
          <a:prstGeom prst="roundRect">
            <a:avLst>
              <a:gd name="adj" fmla="val 16364"/>
            </a:avLst>
          </a:prstGeom>
          <a:solidFill>
            <a:srgbClr val="E6F3EC"/>
          </a:solidFill>
          <a:ln/>
        </p:spPr>
      </p:sp>
      <p:sp>
        <p:nvSpPr>
          <p:cNvPr id="22" name="Text 20"/>
          <p:cNvSpPr/>
          <p:nvPr/>
        </p:nvSpPr>
        <p:spPr>
          <a:xfrm>
            <a:off x="731520" y="377647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25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1371600" y="3749040"/>
            <a:ext cx="2514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Bug report template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1371600" y="4114800"/>
            <a:ext cx="25146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54655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Consistent, reviewable reports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4233672" y="3520440"/>
            <a:ext cx="352044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D7E5DC"/>
            </a:solidFill>
            <a:prstDash val="solid"/>
          </a:ln>
          <a:effectLst>
            <a:outerShdw blurRad="101600" dist="38100" dir="5400000" algn="bl" rotWithShape="0">
              <a:srgbClr val="12503A">
                <a:alpha val="18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4416552" y="3776472"/>
            <a:ext cx="502920" cy="502920"/>
          </a:xfrm>
          <a:prstGeom prst="roundRect">
            <a:avLst>
              <a:gd name="adj" fmla="val 16364"/>
            </a:avLst>
          </a:prstGeom>
          <a:solidFill>
            <a:srgbClr val="E6F3EC"/>
          </a:solidFill>
          <a:ln/>
        </p:spPr>
      </p:sp>
      <p:sp>
        <p:nvSpPr>
          <p:cNvPr id="27" name="Text 25"/>
          <p:cNvSpPr/>
          <p:nvPr/>
        </p:nvSpPr>
        <p:spPr>
          <a:xfrm>
            <a:off x="4416552" y="377647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25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5056632" y="3749040"/>
            <a:ext cx="2514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Metrics sheet</a:t>
            </a:r>
            <a:endParaRPr lang="en-US" sz="1350" dirty="0"/>
          </a:p>
        </p:txBody>
      </p:sp>
      <p:sp>
        <p:nvSpPr>
          <p:cNvPr id="29" name="Text 27"/>
          <p:cNvSpPr/>
          <p:nvPr/>
        </p:nvSpPr>
        <p:spPr>
          <a:xfrm>
            <a:off x="5056632" y="4114800"/>
            <a:ext cx="25146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54655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Density, leakage, MTTR/MTBF, DRE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7918704" y="3520440"/>
            <a:ext cx="352044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D7E5DC"/>
            </a:solidFill>
            <a:prstDash val="solid"/>
          </a:ln>
          <a:effectLst>
            <a:outerShdw blurRad="101600" dist="38100" dir="5400000" algn="bl" rotWithShape="0">
              <a:srgbClr val="12503A">
                <a:alpha val="18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8101584" y="3776472"/>
            <a:ext cx="502920" cy="502920"/>
          </a:xfrm>
          <a:prstGeom prst="roundRect">
            <a:avLst>
              <a:gd name="adj" fmla="val 16364"/>
            </a:avLst>
          </a:prstGeom>
          <a:solidFill>
            <a:srgbClr val="E6F3EC"/>
          </a:solidFill>
          <a:ln/>
        </p:spPr>
      </p:sp>
      <p:sp>
        <p:nvSpPr>
          <p:cNvPr id="32" name="Text 30"/>
          <p:cNvSpPr/>
          <p:nvPr/>
        </p:nvSpPr>
        <p:spPr>
          <a:xfrm>
            <a:off x="8101584" y="377647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25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8741664" y="3749040"/>
            <a:ext cx="2514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RTM (carried forward)</a:t>
            </a:r>
            <a:endParaRPr lang="en-US" sz="1350" dirty="0"/>
          </a:p>
        </p:txBody>
      </p:sp>
      <p:sp>
        <p:nvSpPr>
          <p:cNvPr id="34" name="Text 32"/>
          <p:cNvSpPr/>
          <p:nvPr/>
        </p:nvSpPr>
        <p:spPr>
          <a:xfrm>
            <a:off x="8741664" y="4114800"/>
            <a:ext cx="25146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54655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Linking bugs back to requirements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kern="0" spc="100" dirty="0">
                <a:solidFill>
                  <a:srgbClr val="1E7A5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█ </a:t>
            </a:r>
            <a:r>
              <a:rPr lang="en-US" sz="1100" b="1" kern="0" spc="100" dirty="0">
                <a:solidFill>
                  <a:srgbClr val="12503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WHAT YOU LEAVE WITH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Module 6 deliverables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3611880" cy="4206240"/>
          </a:xfrm>
          <a:prstGeom prst="roundRect">
            <a:avLst>
              <a:gd name="adj" fmla="val 2025"/>
            </a:avLst>
          </a:prstGeom>
          <a:solidFill>
            <a:srgbClr val="FFFFFF"/>
          </a:solidFill>
          <a:ln w="12700">
            <a:solidFill>
              <a:srgbClr val="D7E5DC"/>
            </a:solidFill>
            <a:prstDash val="solid"/>
          </a:ln>
          <a:effectLst>
            <a:outerShdw blurRad="101600" dist="38100" dir="5400000" algn="bl" rotWithShape="0">
              <a:srgbClr val="12503A">
                <a:alpha val="18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31520" y="1719072"/>
            <a:ext cx="3246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 defect reports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731520" y="2176272"/>
            <a:ext cx="2240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E1A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Payment fails on retry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3063240" y="2203704"/>
            <a:ext cx="868680" cy="256032"/>
          </a:xfrm>
          <a:prstGeom prst="roundRect">
            <a:avLst>
              <a:gd name="adj" fmla="val 178571"/>
            </a:avLst>
          </a:prstGeom>
          <a:solidFill>
            <a:srgbClr val="F8E7E2"/>
          </a:solidFill>
          <a:ln/>
        </p:spPr>
      </p:sp>
      <p:sp>
        <p:nvSpPr>
          <p:cNvPr id="8" name="Text 6"/>
          <p:cNvSpPr/>
          <p:nvPr/>
        </p:nvSpPr>
        <p:spPr>
          <a:xfrm>
            <a:off x="3063240" y="2203704"/>
            <a:ext cx="868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B0402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HIGH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31520" y="2542032"/>
            <a:ext cx="2240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E1A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Discount code not applied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063240" y="2569464"/>
            <a:ext cx="868680" cy="256032"/>
          </a:xfrm>
          <a:prstGeom prst="roundRect">
            <a:avLst>
              <a:gd name="adj" fmla="val 178571"/>
            </a:avLst>
          </a:prstGeom>
          <a:solidFill>
            <a:srgbClr val="FBEEDD"/>
          </a:solidFill>
          <a:ln/>
        </p:spPr>
      </p:sp>
      <p:sp>
        <p:nvSpPr>
          <p:cNvPr id="11" name="Text 9"/>
          <p:cNvSpPr/>
          <p:nvPr/>
        </p:nvSpPr>
        <p:spPr>
          <a:xfrm>
            <a:off x="3063240" y="2569464"/>
            <a:ext cx="868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C97A1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MED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731520" y="2907792"/>
            <a:ext cx="2240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E1A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Cart badge miscounts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3063240" y="2935224"/>
            <a:ext cx="868680" cy="256032"/>
          </a:xfrm>
          <a:prstGeom prst="roundRect">
            <a:avLst>
              <a:gd name="adj" fmla="val 178571"/>
            </a:avLst>
          </a:prstGeom>
          <a:solidFill>
            <a:srgbClr val="FBEEDD"/>
          </a:solidFill>
          <a:ln/>
        </p:spPr>
      </p:sp>
      <p:sp>
        <p:nvSpPr>
          <p:cNvPr id="14" name="Text 12"/>
          <p:cNvSpPr/>
          <p:nvPr/>
        </p:nvSpPr>
        <p:spPr>
          <a:xfrm>
            <a:off x="3063240" y="2935224"/>
            <a:ext cx="868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C97A1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MED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731520" y="3273552"/>
            <a:ext cx="2240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E1A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Footer link 404s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3063240" y="3300984"/>
            <a:ext cx="868680" cy="256032"/>
          </a:xfrm>
          <a:prstGeom prst="roundRect">
            <a:avLst>
              <a:gd name="adj" fmla="val 178571"/>
            </a:avLst>
          </a:prstGeom>
          <a:solidFill>
            <a:srgbClr val="E7EEF5"/>
          </a:solidFill>
          <a:ln/>
        </p:spPr>
      </p:sp>
      <p:sp>
        <p:nvSpPr>
          <p:cNvPr id="17" name="Text 15"/>
          <p:cNvSpPr/>
          <p:nvPr/>
        </p:nvSpPr>
        <p:spPr>
          <a:xfrm>
            <a:off x="3063240" y="3300984"/>
            <a:ext cx="868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28527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LOW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731520" y="3639312"/>
            <a:ext cx="2240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E1A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Confirmation email delay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3063240" y="3666744"/>
            <a:ext cx="868680" cy="256032"/>
          </a:xfrm>
          <a:prstGeom prst="roundRect">
            <a:avLst>
              <a:gd name="adj" fmla="val 178571"/>
            </a:avLst>
          </a:prstGeom>
          <a:solidFill>
            <a:srgbClr val="E7EEF5"/>
          </a:solidFill>
          <a:ln/>
        </p:spPr>
      </p:sp>
      <p:sp>
        <p:nvSpPr>
          <p:cNvPr id="20" name="Text 18"/>
          <p:cNvSpPr/>
          <p:nvPr/>
        </p:nvSpPr>
        <p:spPr>
          <a:xfrm>
            <a:off x="3063240" y="3666744"/>
            <a:ext cx="868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28527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LOW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731520" y="4096512"/>
            <a:ext cx="32461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with steps, expected vs. actual, severity/priority &amp; evidence.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343400" y="1554480"/>
            <a:ext cx="3611880" cy="4206240"/>
          </a:xfrm>
          <a:prstGeom prst="roundRect">
            <a:avLst>
              <a:gd name="adj" fmla="val 2025"/>
            </a:avLst>
          </a:prstGeom>
          <a:solidFill>
            <a:srgbClr val="FFFFFF"/>
          </a:solidFill>
          <a:ln w="12700">
            <a:solidFill>
              <a:srgbClr val="D7E5DC"/>
            </a:solidFill>
            <a:prstDash val="solid"/>
          </a:ln>
          <a:effectLst>
            <a:outerShdw blurRad="101600" dist="38100" dir="5400000" algn="bl" rotWithShape="0">
              <a:srgbClr val="12503A">
                <a:alpha val="18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526280" y="1719072"/>
            <a:ext cx="3246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moving triage board</a:t>
            </a:r>
            <a:endParaRPr lang="en-US" sz="1500" dirty="0"/>
          </a:p>
        </p:txBody>
      </p:sp>
      <p:sp>
        <p:nvSpPr>
          <p:cNvPr id="24" name="Shape 22"/>
          <p:cNvSpPr/>
          <p:nvPr/>
        </p:nvSpPr>
        <p:spPr>
          <a:xfrm>
            <a:off x="4526280" y="2194560"/>
            <a:ext cx="1051560" cy="1554480"/>
          </a:xfrm>
          <a:prstGeom prst="roundRect">
            <a:avLst>
              <a:gd name="adj" fmla="val 4348"/>
            </a:avLst>
          </a:prstGeom>
          <a:solidFill>
            <a:srgbClr val="F1F6F3"/>
          </a:solidFill>
          <a:ln w="12700">
            <a:solidFill>
              <a:srgbClr val="D7E5DC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99432" y="2267712"/>
            <a:ext cx="90525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8B99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OPEN</a:t>
            </a:r>
            <a:endParaRPr lang="en-US" sz="750" dirty="0"/>
          </a:p>
        </p:txBody>
      </p:sp>
      <p:sp>
        <p:nvSpPr>
          <p:cNvPr id="26" name="Shape 24"/>
          <p:cNvSpPr/>
          <p:nvPr/>
        </p:nvSpPr>
        <p:spPr>
          <a:xfrm>
            <a:off x="4599432" y="2560320"/>
            <a:ext cx="905256" cy="4572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7E5D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654296" y="2560320"/>
            <a:ext cx="79552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E1A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Cart badge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5623560" y="2194560"/>
            <a:ext cx="1051560" cy="1554480"/>
          </a:xfrm>
          <a:prstGeom prst="roundRect">
            <a:avLst>
              <a:gd name="adj" fmla="val 4348"/>
            </a:avLst>
          </a:prstGeom>
          <a:solidFill>
            <a:srgbClr val="F1F6F3"/>
          </a:solidFill>
          <a:ln w="12700">
            <a:solidFill>
              <a:srgbClr val="D7E5DC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696712" y="2267712"/>
            <a:ext cx="90525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8B99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 PROGRESS</a:t>
            </a:r>
            <a:endParaRPr lang="en-US" sz="750" dirty="0"/>
          </a:p>
        </p:txBody>
      </p:sp>
      <p:sp>
        <p:nvSpPr>
          <p:cNvPr id="30" name="Shape 28"/>
          <p:cNvSpPr/>
          <p:nvPr/>
        </p:nvSpPr>
        <p:spPr>
          <a:xfrm>
            <a:off x="5696712" y="2560320"/>
            <a:ext cx="905256" cy="4572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7E5DC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751576" y="2560320"/>
            <a:ext cx="79552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E1A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Discount code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6720840" y="2194560"/>
            <a:ext cx="1051560" cy="1554480"/>
          </a:xfrm>
          <a:prstGeom prst="roundRect">
            <a:avLst>
              <a:gd name="adj" fmla="val 4348"/>
            </a:avLst>
          </a:prstGeom>
          <a:solidFill>
            <a:srgbClr val="F1F6F3"/>
          </a:solidFill>
          <a:ln w="12700">
            <a:solidFill>
              <a:srgbClr val="D7E5DC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793992" y="2267712"/>
            <a:ext cx="90525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8B99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VERIFIED</a:t>
            </a:r>
            <a:endParaRPr lang="en-US" sz="750" dirty="0"/>
          </a:p>
        </p:txBody>
      </p:sp>
      <p:sp>
        <p:nvSpPr>
          <p:cNvPr id="34" name="Shape 32"/>
          <p:cNvSpPr/>
          <p:nvPr/>
        </p:nvSpPr>
        <p:spPr>
          <a:xfrm>
            <a:off x="6793992" y="2560320"/>
            <a:ext cx="905256" cy="4572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7E5DC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848856" y="2560320"/>
            <a:ext cx="79552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E1A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Payment retry</a:t>
            </a:r>
            <a:endParaRPr lang="en-US" sz="850" dirty="0"/>
          </a:p>
        </p:txBody>
      </p:sp>
      <p:sp>
        <p:nvSpPr>
          <p:cNvPr id="36" name="Text 34"/>
          <p:cNvSpPr/>
          <p:nvPr/>
        </p:nvSpPr>
        <p:spPr>
          <a:xfrm>
            <a:off x="4526280" y="3931920"/>
            <a:ext cx="32461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Practiced end-to-end lifecycle movement, not just static logging.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8138160" y="1554480"/>
            <a:ext cx="3611880" cy="4206240"/>
          </a:xfrm>
          <a:prstGeom prst="roundRect">
            <a:avLst>
              <a:gd name="adj" fmla="val 2025"/>
            </a:avLst>
          </a:prstGeom>
          <a:solidFill>
            <a:srgbClr val="FFFFFF"/>
          </a:solidFill>
          <a:ln w="12700">
            <a:solidFill>
              <a:srgbClr val="D7E5DC"/>
            </a:solidFill>
            <a:prstDash val="solid"/>
          </a:ln>
          <a:effectLst>
            <a:outerShdw blurRad="101600" dist="38100" dir="5400000" algn="bl" rotWithShape="0">
              <a:srgbClr val="12503A">
                <a:alpha val="18000"/>
              </a:srgbClr>
            </a:outerShdw>
          </a:effectLst>
        </p:spPr>
      </p:sp>
      <p:sp>
        <p:nvSpPr>
          <p:cNvPr id="38" name="Text 36"/>
          <p:cNvSpPr/>
          <p:nvPr/>
        </p:nvSpPr>
        <p:spPr>
          <a:xfrm>
            <a:off x="8321040" y="1719072"/>
            <a:ext cx="3246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Basic quality metrics</a:t>
            </a:r>
            <a:endParaRPr lang="en-US" sz="1500" dirty="0"/>
          </a:p>
        </p:txBody>
      </p:sp>
      <p:sp>
        <p:nvSpPr>
          <p:cNvPr id="39" name="Text 37"/>
          <p:cNvSpPr/>
          <p:nvPr/>
        </p:nvSpPr>
        <p:spPr>
          <a:xfrm>
            <a:off x="8321040" y="224028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4655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Defect Density</a:t>
            </a:r>
            <a:endParaRPr lang="en-US" sz="1100" dirty="0"/>
          </a:p>
        </p:txBody>
      </p:sp>
      <p:sp>
        <p:nvSpPr>
          <p:cNvPr id="40" name="Text 38"/>
          <p:cNvSpPr/>
          <p:nvPr/>
        </p:nvSpPr>
        <p:spPr>
          <a:xfrm>
            <a:off x="10104120" y="2240280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12503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0.42 / KLOC</a:t>
            </a:r>
            <a:endParaRPr lang="en-US" sz="1200" dirty="0"/>
          </a:p>
        </p:txBody>
      </p:sp>
      <p:sp>
        <p:nvSpPr>
          <p:cNvPr id="41" name="Shape 39"/>
          <p:cNvSpPr/>
          <p:nvPr/>
        </p:nvSpPr>
        <p:spPr>
          <a:xfrm>
            <a:off x="8321040" y="2606040"/>
            <a:ext cx="3246120" cy="0"/>
          </a:xfrm>
          <a:prstGeom prst="line">
            <a:avLst/>
          </a:prstGeom>
          <a:noFill/>
          <a:ln w="9525">
            <a:solidFill>
              <a:srgbClr val="D7E5DC"/>
            </a:solidFill>
            <a:prstDash val="dash"/>
          </a:ln>
        </p:spPr>
      </p:sp>
      <p:sp>
        <p:nvSpPr>
          <p:cNvPr id="42" name="Text 40"/>
          <p:cNvSpPr/>
          <p:nvPr/>
        </p:nvSpPr>
        <p:spPr>
          <a:xfrm>
            <a:off x="8321040" y="274320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4655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Pass Rate</a:t>
            </a:r>
            <a:endParaRPr lang="en-US" sz="1100" dirty="0"/>
          </a:p>
        </p:txBody>
      </p:sp>
      <p:sp>
        <p:nvSpPr>
          <p:cNvPr id="43" name="Text 41"/>
          <p:cNvSpPr/>
          <p:nvPr/>
        </p:nvSpPr>
        <p:spPr>
          <a:xfrm>
            <a:off x="10104120" y="2743200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12503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82%</a:t>
            </a:r>
            <a:endParaRPr lang="en-US" sz="1200" dirty="0"/>
          </a:p>
        </p:txBody>
      </p:sp>
      <p:sp>
        <p:nvSpPr>
          <p:cNvPr id="44" name="Shape 42"/>
          <p:cNvSpPr/>
          <p:nvPr/>
        </p:nvSpPr>
        <p:spPr>
          <a:xfrm>
            <a:off x="8321040" y="3108960"/>
            <a:ext cx="3246120" cy="0"/>
          </a:xfrm>
          <a:prstGeom prst="line">
            <a:avLst/>
          </a:prstGeom>
          <a:noFill/>
          <a:ln w="9525">
            <a:solidFill>
              <a:srgbClr val="D7E5DC"/>
            </a:solidFill>
            <a:prstDash val="dash"/>
          </a:ln>
        </p:spPr>
      </p:sp>
      <p:sp>
        <p:nvSpPr>
          <p:cNvPr id="45" name="Text 43"/>
          <p:cNvSpPr/>
          <p:nvPr/>
        </p:nvSpPr>
        <p:spPr>
          <a:xfrm>
            <a:off x="8321040" y="324612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4655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Defect Leakage</a:t>
            </a:r>
            <a:endParaRPr lang="en-US" sz="1100" dirty="0"/>
          </a:p>
        </p:txBody>
      </p:sp>
      <p:sp>
        <p:nvSpPr>
          <p:cNvPr id="46" name="Text 44"/>
          <p:cNvSpPr/>
          <p:nvPr/>
        </p:nvSpPr>
        <p:spPr>
          <a:xfrm>
            <a:off x="10104120" y="3246120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12503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12%</a:t>
            </a:r>
            <a:endParaRPr lang="en-US" sz="1200" dirty="0"/>
          </a:p>
        </p:txBody>
      </p:sp>
      <p:sp>
        <p:nvSpPr>
          <p:cNvPr id="47" name="Shape 45"/>
          <p:cNvSpPr/>
          <p:nvPr/>
        </p:nvSpPr>
        <p:spPr>
          <a:xfrm>
            <a:off x="8321040" y="3611880"/>
            <a:ext cx="3246120" cy="0"/>
          </a:xfrm>
          <a:prstGeom prst="line">
            <a:avLst/>
          </a:prstGeom>
          <a:noFill/>
          <a:ln w="9525">
            <a:solidFill>
              <a:srgbClr val="D7E5DC"/>
            </a:solidFill>
            <a:prstDash val="dash"/>
          </a:ln>
        </p:spPr>
      </p:sp>
      <p:sp>
        <p:nvSpPr>
          <p:cNvPr id="48" name="Text 46"/>
          <p:cNvSpPr/>
          <p:nvPr/>
        </p:nvSpPr>
        <p:spPr>
          <a:xfrm>
            <a:off x="8321040" y="3931920"/>
            <a:ext cx="324612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Computed from your own ShopFast </a:t>
            </a:r>
            <a:r>
              <a:rPr lang="en-US" sz="100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bug data, not </a:t>
            </a:r>
            <a:r>
              <a:rPr lang="en-US" sz="100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slide of theory.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CEE30C-98B2-40DB-8F5D-79BF0B6DF9A4}"/>
              </a:ext>
            </a:extLst>
          </p:cNvPr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1E7A5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77BAF5-3D87-43F9-B0E2-B6A55EBAFA30}"/>
              </a:ext>
            </a:extLst>
          </p:cNvPr>
          <p:cNvSpPr txBox="1"/>
          <p:nvPr/>
        </p:nvSpPr>
        <p:spPr>
          <a:xfrm>
            <a:off x="457200" y="254000"/>
            <a:ext cx="889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100" b="1">
                <a:solidFill>
                  <a:srgbClr val="1E7A54"/>
                </a:solidFill>
                <a:latin typeface="Calibri" panose="020F0502020204030204" pitchFamily="34" charset="0"/>
              </a:rPr>
              <a:t>M06 · KRISAv2 BETA 2026 · PPrISA 2.0 · CLICK ANY LINE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3F42DE-5EE9-4209-85F3-15C9BCBC76AE}"/>
              </a:ext>
            </a:extLst>
          </p:cNvPr>
          <p:cNvSpPr txBox="1"/>
          <p:nvPr/>
        </p:nvSpPr>
        <p:spPr>
          <a:xfrm>
            <a:off x="457200" y="482600"/>
            <a:ext cx="112776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2800" b="1">
                <a:solidFill>
                  <a:srgbClr val="0F1620"/>
                </a:solidFill>
                <a:latin typeface="Calibri" panose="020F0502020204030204" pitchFamily="34" charset="0"/>
              </a:rPr>
              <a:t>References and templates for this module</a:t>
            </a:r>
            <a:endParaRPr lang="en-MY" sz="2800" b="1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26BA0F-6566-40DA-B159-185EBA0A1B98}"/>
              </a:ext>
            </a:extLst>
          </p:cNvPr>
          <p:cNvSpPr txBox="1"/>
          <p:nvPr/>
        </p:nvSpPr>
        <p:spPr>
          <a:xfrm>
            <a:off x="457200" y="1016000"/>
            <a:ext cx="112776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300">
                <a:solidFill>
                  <a:srgbClr val="5A6879"/>
                </a:solidFill>
                <a:latin typeface="Calibri" panose="020F0502020204030204" pitchFamily="34" charset="0"/>
              </a:rPr>
              <a:t>Every line opens the official JDN document at the exact page. Templates download as Word or PDF.</a:t>
            </a:r>
            <a:endParaRPr lang="en-MY" sz="1300">
              <a:solidFill>
                <a:srgbClr val="5A6879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5FC962-1EDD-42AA-8E59-3793E428F807}"/>
              </a:ext>
            </a:extLst>
          </p:cNvPr>
          <p:cNvSpPr txBox="1"/>
          <p:nvPr/>
        </p:nvSpPr>
        <p:spPr>
          <a:xfrm>
            <a:off x="457200" y="1422400"/>
            <a:ext cx="6604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100" b="1">
                <a:solidFill>
                  <a:srgbClr val="5A6879"/>
                </a:solidFill>
                <a:latin typeface="Calibri" panose="020F0502020204030204" pitchFamily="34" charset="0"/>
              </a:rPr>
              <a:t>WHERE IT IS IN THE GUIDES</a:t>
            </a:r>
            <a:endParaRPr lang="en-MY" sz="1100" b="1">
              <a:solidFill>
                <a:srgbClr val="5A6879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: Rounded Corners 6">
            <a:hlinkClick r:id="rId3"/>
            <a:extLst>
              <a:ext uri="{FF2B5EF4-FFF2-40B4-BE49-F238E27FC236}">
                <a16:creationId xmlns:a16="http://schemas.microsoft.com/office/drawing/2014/main" id="{1BA2B6D6-A321-415B-83CE-A671C89DEE91}"/>
              </a:ext>
            </a:extLst>
          </p:cNvPr>
          <p:cNvSpPr/>
          <p:nvPr/>
        </p:nvSpPr>
        <p:spPr>
          <a:xfrm>
            <a:off x="457200" y="1701800"/>
            <a:ext cx="6604000" cy="558800"/>
          </a:xfrm>
          <a:prstGeom prst="roundRect">
            <a:avLst/>
          </a:prstGeom>
          <a:solidFill>
            <a:srgbClr val="F3F6FA"/>
          </a:solidFill>
          <a:ln w="12700">
            <a:solidFill>
              <a:srgbClr val="D8E0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8" name="TextBox 7">
            <a:hlinkClick r:id="rId3"/>
            <a:extLst>
              <a:ext uri="{FF2B5EF4-FFF2-40B4-BE49-F238E27FC236}">
                <a16:creationId xmlns:a16="http://schemas.microsoft.com/office/drawing/2014/main" id="{D8246D26-DA3D-4F00-8D02-35608F07E69E}"/>
              </a:ext>
            </a:extLst>
          </p:cNvPr>
          <p:cNvSpPr txBox="1"/>
          <p:nvPr/>
        </p:nvSpPr>
        <p:spPr>
          <a:xfrm>
            <a:off x="584200" y="1739900"/>
            <a:ext cx="635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300">
                <a:solidFill>
                  <a:srgbClr val="0F1620"/>
                </a:solidFill>
                <a:latin typeface="Calibri" panose="020F0502020204030204" pitchFamily="34" charset="0"/>
              </a:rPr>
              <a:t>Bab 6, 6.3 Pengurusan Ralat (Rajah 6.2)
page 2  ·  KRISAv2 Bab 6 Fasa Pengujian Penerimaan</a:t>
            </a:r>
          </a:p>
        </p:txBody>
      </p:sp>
      <p:sp>
        <p:nvSpPr>
          <p:cNvPr id="9" name="Rectangle: Rounded Corners 8">
            <a:hlinkClick r:id="rId4"/>
            <a:extLst>
              <a:ext uri="{FF2B5EF4-FFF2-40B4-BE49-F238E27FC236}">
                <a16:creationId xmlns:a16="http://schemas.microsoft.com/office/drawing/2014/main" id="{3AA7DE84-1BD5-4713-A15C-01A1613A3C6E}"/>
              </a:ext>
            </a:extLst>
          </p:cNvPr>
          <p:cNvSpPr/>
          <p:nvPr/>
        </p:nvSpPr>
        <p:spPr>
          <a:xfrm>
            <a:off x="457200" y="2336800"/>
            <a:ext cx="6604000" cy="558800"/>
          </a:xfrm>
          <a:prstGeom prst="roundRect">
            <a:avLst/>
          </a:prstGeom>
          <a:solidFill>
            <a:srgbClr val="F3F6FA"/>
          </a:solidFill>
          <a:ln w="12700">
            <a:solidFill>
              <a:srgbClr val="D8E0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0" name="TextBox 9">
            <a:hlinkClick r:id="rId4"/>
            <a:extLst>
              <a:ext uri="{FF2B5EF4-FFF2-40B4-BE49-F238E27FC236}">
                <a16:creationId xmlns:a16="http://schemas.microsoft.com/office/drawing/2014/main" id="{A1DBB38A-0E9A-4222-9E5E-09CF8589F406}"/>
              </a:ext>
            </a:extLst>
          </p:cNvPr>
          <p:cNvSpPr txBox="1"/>
          <p:nvPr/>
        </p:nvSpPr>
        <p:spPr>
          <a:xfrm>
            <a:off x="584200" y="2374900"/>
            <a:ext cx="635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300">
                <a:solidFill>
                  <a:srgbClr val="0F1620"/>
                </a:solidFill>
                <a:latin typeface="Calibri" panose="020F0502020204030204" pitchFamily="34" charset="0"/>
              </a:rPr>
              <a:t>Bab 6, Jadual 6.3 Tahap Severity
page 7  ·  KRISAv2 Bab 6 Fasa Pengujian Penerimaan</a:t>
            </a:r>
          </a:p>
        </p:txBody>
      </p:sp>
      <p:sp>
        <p:nvSpPr>
          <p:cNvPr id="11" name="Rectangle: Rounded Corners 10">
            <a:hlinkClick r:id="rId5"/>
            <a:extLst>
              <a:ext uri="{FF2B5EF4-FFF2-40B4-BE49-F238E27FC236}">
                <a16:creationId xmlns:a16="http://schemas.microsoft.com/office/drawing/2014/main" id="{0B8D584C-AE6A-4A0C-A586-817425368FBA}"/>
              </a:ext>
            </a:extLst>
          </p:cNvPr>
          <p:cNvSpPr/>
          <p:nvPr/>
        </p:nvSpPr>
        <p:spPr>
          <a:xfrm>
            <a:off x="457200" y="2971800"/>
            <a:ext cx="6604000" cy="558800"/>
          </a:xfrm>
          <a:prstGeom prst="roundRect">
            <a:avLst/>
          </a:prstGeom>
          <a:solidFill>
            <a:srgbClr val="F3F6FA"/>
          </a:solidFill>
          <a:ln w="12700">
            <a:solidFill>
              <a:srgbClr val="D8E0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DBFFFC-908A-45D8-BCFF-D7DEF8E5DD90}"/>
              </a:ext>
            </a:extLst>
          </p:cNvPr>
          <p:cNvSpPr txBox="1"/>
          <p:nvPr/>
        </p:nvSpPr>
        <p:spPr>
          <a:xfrm>
            <a:off x="584200" y="3009900"/>
            <a:ext cx="635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300">
                <a:solidFill>
                  <a:srgbClr val="0F1620"/>
                </a:solidFill>
                <a:latin typeface="Calibri" panose="020F0502020204030204" pitchFamily="34" charset="0"/>
              </a:rPr>
              <a:t>Bab 6, 6.8 Defect Triage dan kriteria keluar UAT
page 21  ·  KRISAv2 Bab 6 Fasa Pengujian Penerimaan</a:t>
            </a:r>
          </a:p>
        </p:txBody>
      </p:sp>
      <p:sp>
        <p:nvSpPr>
          <p:cNvPr id="13" name="Rectangle: Rounded Corners 12">
            <a:hlinkClick r:id="rId6"/>
            <a:extLst>
              <a:ext uri="{FF2B5EF4-FFF2-40B4-BE49-F238E27FC236}">
                <a16:creationId xmlns:a16="http://schemas.microsoft.com/office/drawing/2014/main" id="{5B11E0A1-01A6-4798-A5B2-0D0375696FFD}"/>
              </a:ext>
            </a:extLst>
          </p:cNvPr>
          <p:cNvSpPr/>
          <p:nvPr/>
        </p:nvSpPr>
        <p:spPr>
          <a:xfrm>
            <a:off x="457200" y="3606800"/>
            <a:ext cx="6604000" cy="558800"/>
          </a:xfrm>
          <a:prstGeom prst="roundRect">
            <a:avLst/>
          </a:prstGeom>
          <a:solidFill>
            <a:srgbClr val="F3F6FA"/>
          </a:solidFill>
          <a:ln w="12700">
            <a:solidFill>
              <a:srgbClr val="D8E0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4" name="TextBox 13">
            <a:hlinkClick r:id="rId6"/>
            <a:extLst>
              <a:ext uri="{FF2B5EF4-FFF2-40B4-BE49-F238E27FC236}">
                <a16:creationId xmlns:a16="http://schemas.microsoft.com/office/drawing/2014/main" id="{52757F21-D811-4FAB-AA91-1D7D5DBC8498}"/>
              </a:ext>
            </a:extLst>
          </p:cNvPr>
          <p:cNvSpPr txBox="1"/>
          <p:nvPr/>
        </p:nvSpPr>
        <p:spPr>
          <a:xfrm>
            <a:off x="584200" y="3644900"/>
            <a:ext cx="635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300">
                <a:solidFill>
                  <a:srgbClr val="0F1620"/>
                </a:solidFill>
                <a:latin typeface="Calibri" panose="020F0502020204030204" pitchFamily="34" charset="0"/>
              </a:rPr>
              <a:t>Bab 5, Jadual 5.5 Ujian Sistem (tiada severity Blocking/Critical)
page 38  ·  KRISAv2 Bab 5 Fasa Pembangunan</a:t>
            </a:r>
          </a:p>
        </p:txBody>
      </p:sp>
      <p:sp>
        <p:nvSpPr>
          <p:cNvPr id="15" name="Rectangle: Rounded Corners 14">
            <a:hlinkClick r:id="rId7"/>
            <a:extLst>
              <a:ext uri="{FF2B5EF4-FFF2-40B4-BE49-F238E27FC236}">
                <a16:creationId xmlns:a16="http://schemas.microsoft.com/office/drawing/2014/main" id="{193F502A-8948-4054-A1B5-D12B74137614}"/>
              </a:ext>
            </a:extLst>
          </p:cNvPr>
          <p:cNvSpPr/>
          <p:nvPr/>
        </p:nvSpPr>
        <p:spPr>
          <a:xfrm>
            <a:off x="457200" y="4241800"/>
            <a:ext cx="6604000" cy="558800"/>
          </a:xfrm>
          <a:prstGeom prst="roundRect">
            <a:avLst/>
          </a:prstGeom>
          <a:solidFill>
            <a:srgbClr val="F3F6FA"/>
          </a:solidFill>
          <a:ln w="12700">
            <a:solidFill>
              <a:srgbClr val="D8E0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6" name="TextBox 15">
            <a:hlinkClick r:id="rId7"/>
            <a:extLst>
              <a:ext uri="{FF2B5EF4-FFF2-40B4-BE49-F238E27FC236}">
                <a16:creationId xmlns:a16="http://schemas.microsoft.com/office/drawing/2014/main" id="{3D0440A0-601A-4809-B47E-AEE3DD1BB6D3}"/>
              </a:ext>
            </a:extLst>
          </p:cNvPr>
          <p:cNvSpPr txBox="1"/>
          <p:nvPr/>
        </p:nvSpPr>
        <p:spPr>
          <a:xfrm>
            <a:off x="584200" y="4279900"/>
            <a:ext cx="635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300">
                <a:solidFill>
                  <a:srgbClr val="0F1620"/>
                </a:solidFill>
                <a:latin typeface="Calibri" panose="020F0502020204030204" pitchFamily="34" charset="0"/>
              </a:rPr>
              <a:t>PPrISA 2.0, 5.4.2 i b) Isu: Borang Pelaporan dan Log Penyelesaian Isu
page 92  ·  PPrISA 2.0 Versi Beta Feb 2025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7AE5DF7-4D7C-4426-A437-058A540858AB}"/>
              </a:ext>
            </a:extLst>
          </p:cNvPr>
          <p:cNvSpPr txBox="1"/>
          <p:nvPr/>
        </p:nvSpPr>
        <p:spPr>
          <a:xfrm>
            <a:off x="7366000" y="1422400"/>
            <a:ext cx="4445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100" b="1">
                <a:solidFill>
                  <a:srgbClr val="5A6879"/>
                </a:solidFill>
                <a:latin typeface="Calibri" panose="020F0502020204030204" pitchFamily="34" charset="0"/>
              </a:rPr>
              <a:t>TEMPLATES TO USE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3569734-7FD8-4929-ACCC-2A047E03F57A}"/>
              </a:ext>
            </a:extLst>
          </p:cNvPr>
          <p:cNvSpPr/>
          <p:nvPr/>
        </p:nvSpPr>
        <p:spPr>
          <a:xfrm>
            <a:off x="7366000" y="1701800"/>
            <a:ext cx="4368800" cy="508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3CE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9DC7FEA-1911-440B-99C6-DE536900343B}"/>
              </a:ext>
            </a:extLst>
          </p:cNvPr>
          <p:cNvSpPr/>
          <p:nvPr/>
        </p:nvSpPr>
        <p:spPr>
          <a:xfrm>
            <a:off x="7366000" y="1701800"/>
            <a:ext cx="76200" cy="508000"/>
          </a:xfrm>
          <a:prstGeom prst="rect">
            <a:avLst/>
          </a:prstGeom>
          <a:solidFill>
            <a:srgbClr val="1E7A5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4DB682E-1B5B-4E9A-8EE1-3D19D136F84F}"/>
              </a:ext>
            </a:extLst>
          </p:cNvPr>
          <p:cNvSpPr txBox="1"/>
          <p:nvPr/>
        </p:nvSpPr>
        <p:spPr>
          <a:xfrm>
            <a:off x="7518400" y="1739900"/>
            <a:ext cx="292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200" b="1">
                <a:solidFill>
                  <a:srgbClr val="0F1620"/>
                </a:solidFill>
                <a:latin typeface="Calibri" panose="020F0502020204030204" pitchFamily="34" charset="0"/>
              </a:rPr>
              <a:t>D11
Laporan Ujian Sistem</a:t>
            </a:r>
          </a:p>
        </p:txBody>
      </p:sp>
      <p:sp>
        <p:nvSpPr>
          <p:cNvPr id="21" name="Rectangle: Rounded Corners 20">
            <a:hlinkClick r:id="rId8"/>
            <a:extLst>
              <a:ext uri="{FF2B5EF4-FFF2-40B4-BE49-F238E27FC236}">
                <a16:creationId xmlns:a16="http://schemas.microsoft.com/office/drawing/2014/main" id="{E52F3110-5F7E-4FB6-914D-550C69D681CF}"/>
              </a:ext>
            </a:extLst>
          </p:cNvPr>
          <p:cNvSpPr/>
          <p:nvPr/>
        </p:nvSpPr>
        <p:spPr>
          <a:xfrm>
            <a:off x="10490200" y="1816100"/>
            <a:ext cx="558800" cy="279400"/>
          </a:xfrm>
          <a:prstGeom prst="roundRect">
            <a:avLst/>
          </a:prstGeom>
          <a:solidFill>
            <a:srgbClr val="1E7A5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WORD</a:t>
            </a:r>
          </a:p>
        </p:txBody>
      </p:sp>
      <p:sp>
        <p:nvSpPr>
          <p:cNvPr id="22" name="Rectangle: Rounded Corners 21">
            <a:hlinkClick r:id="rId9"/>
            <a:extLst>
              <a:ext uri="{FF2B5EF4-FFF2-40B4-BE49-F238E27FC236}">
                <a16:creationId xmlns:a16="http://schemas.microsoft.com/office/drawing/2014/main" id="{6CC23C46-78CB-4B2B-850E-5E112283D434}"/>
              </a:ext>
            </a:extLst>
          </p:cNvPr>
          <p:cNvSpPr/>
          <p:nvPr/>
        </p:nvSpPr>
        <p:spPr>
          <a:xfrm>
            <a:off x="11099800" y="1816100"/>
            <a:ext cx="558800" cy="279400"/>
          </a:xfrm>
          <a:prstGeom prst="roundRect">
            <a:avLst/>
          </a:prstGeom>
          <a:solidFill>
            <a:srgbClr val="5A687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PDF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423BC984-8818-44EB-95C3-8340E2C928E2}"/>
              </a:ext>
            </a:extLst>
          </p:cNvPr>
          <p:cNvSpPr/>
          <p:nvPr/>
        </p:nvSpPr>
        <p:spPr>
          <a:xfrm>
            <a:off x="7366000" y="2286000"/>
            <a:ext cx="4368800" cy="508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3CE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25FB4B9-30E6-437E-9678-12537CFAD167}"/>
              </a:ext>
            </a:extLst>
          </p:cNvPr>
          <p:cNvSpPr/>
          <p:nvPr/>
        </p:nvSpPr>
        <p:spPr>
          <a:xfrm>
            <a:off x="7366000" y="2286000"/>
            <a:ext cx="76200" cy="508000"/>
          </a:xfrm>
          <a:prstGeom prst="rect">
            <a:avLst/>
          </a:prstGeom>
          <a:solidFill>
            <a:srgbClr val="1E7A5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3892AE6-F4E2-4E40-8967-B6D366D91668}"/>
              </a:ext>
            </a:extLst>
          </p:cNvPr>
          <p:cNvSpPr txBox="1"/>
          <p:nvPr/>
        </p:nvSpPr>
        <p:spPr>
          <a:xfrm>
            <a:off x="7518400" y="2324100"/>
            <a:ext cx="292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fi-FI" sz="1200" b="1">
                <a:solidFill>
                  <a:srgbClr val="0F1620"/>
                </a:solidFill>
                <a:latin typeface="Calibri" panose="020F0502020204030204" pitchFamily="34" charset="0"/>
              </a:rPr>
              <a:t>D14
Laporan Ujian Penerimaan (UAT/PAT)</a:t>
            </a:r>
            <a:endParaRPr lang="en-MY" sz="1200" b="1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26" name="Rectangle: Rounded Corners 25">
            <a:hlinkClick r:id="rId10"/>
            <a:extLst>
              <a:ext uri="{FF2B5EF4-FFF2-40B4-BE49-F238E27FC236}">
                <a16:creationId xmlns:a16="http://schemas.microsoft.com/office/drawing/2014/main" id="{EDB0A85B-858F-4AD9-B09E-EEE3AAFA70EE}"/>
              </a:ext>
            </a:extLst>
          </p:cNvPr>
          <p:cNvSpPr/>
          <p:nvPr/>
        </p:nvSpPr>
        <p:spPr>
          <a:xfrm>
            <a:off x="10490200" y="2400300"/>
            <a:ext cx="558800" cy="279400"/>
          </a:xfrm>
          <a:prstGeom prst="roundRect">
            <a:avLst/>
          </a:prstGeom>
          <a:solidFill>
            <a:srgbClr val="1E7A5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WORD</a:t>
            </a:r>
          </a:p>
        </p:txBody>
      </p:sp>
      <p:sp>
        <p:nvSpPr>
          <p:cNvPr id="27" name="Rectangle: Rounded Corners 26">
            <a:hlinkClick r:id="rId11"/>
            <a:extLst>
              <a:ext uri="{FF2B5EF4-FFF2-40B4-BE49-F238E27FC236}">
                <a16:creationId xmlns:a16="http://schemas.microsoft.com/office/drawing/2014/main" id="{2BF38778-1351-43B4-91C6-DC76CD8670D6}"/>
              </a:ext>
            </a:extLst>
          </p:cNvPr>
          <p:cNvSpPr/>
          <p:nvPr/>
        </p:nvSpPr>
        <p:spPr>
          <a:xfrm>
            <a:off x="11099800" y="2400300"/>
            <a:ext cx="558800" cy="279400"/>
          </a:xfrm>
          <a:prstGeom prst="roundRect">
            <a:avLst/>
          </a:prstGeom>
          <a:solidFill>
            <a:srgbClr val="5A687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PDF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3754AF72-85EF-4D3C-9AB0-CD17CECA9328}"/>
              </a:ext>
            </a:extLst>
          </p:cNvPr>
          <p:cNvSpPr/>
          <p:nvPr/>
        </p:nvSpPr>
        <p:spPr>
          <a:xfrm>
            <a:off x="7366000" y="2870200"/>
            <a:ext cx="4368800" cy="508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3CE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08EF844-4DA5-4C2C-B413-B448C8247F74}"/>
              </a:ext>
            </a:extLst>
          </p:cNvPr>
          <p:cNvSpPr/>
          <p:nvPr/>
        </p:nvSpPr>
        <p:spPr>
          <a:xfrm>
            <a:off x="7366000" y="2870200"/>
            <a:ext cx="76200" cy="508000"/>
          </a:xfrm>
          <a:prstGeom prst="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F2D0326-E8A7-4DFD-A584-3140205C2B87}"/>
              </a:ext>
            </a:extLst>
          </p:cNvPr>
          <p:cNvSpPr txBox="1"/>
          <p:nvPr/>
        </p:nvSpPr>
        <p:spPr>
          <a:xfrm>
            <a:off x="7518400" y="2908300"/>
            <a:ext cx="292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200" b="1">
                <a:solidFill>
                  <a:srgbClr val="0F1620"/>
                </a:solidFill>
                <a:latin typeface="Calibri" panose="020F0502020204030204" pitchFamily="34" charset="0"/>
              </a:rPr>
              <a:t>PPrISA14
Borang Pelaporan Isu</a:t>
            </a:r>
          </a:p>
        </p:txBody>
      </p:sp>
      <p:sp>
        <p:nvSpPr>
          <p:cNvPr id="31" name="Rectangle: Rounded Corners 30">
            <a:hlinkClick r:id="rId12"/>
            <a:extLst>
              <a:ext uri="{FF2B5EF4-FFF2-40B4-BE49-F238E27FC236}">
                <a16:creationId xmlns:a16="http://schemas.microsoft.com/office/drawing/2014/main" id="{5148B49D-28D5-4913-95AB-AC1CC00F435E}"/>
              </a:ext>
            </a:extLst>
          </p:cNvPr>
          <p:cNvSpPr/>
          <p:nvPr/>
        </p:nvSpPr>
        <p:spPr>
          <a:xfrm>
            <a:off x="10490200" y="2984500"/>
            <a:ext cx="558800" cy="279400"/>
          </a:xfrm>
          <a:prstGeom prst="round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WORD</a:t>
            </a:r>
          </a:p>
        </p:txBody>
      </p:sp>
      <p:sp>
        <p:nvSpPr>
          <p:cNvPr id="32" name="Rectangle: Rounded Corners 31">
            <a:hlinkClick r:id="rId13"/>
            <a:extLst>
              <a:ext uri="{FF2B5EF4-FFF2-40B4-BE49-F238E27FC236}">
                <a16:creationId xmlns:a16="http://schemas.microsoft.com/office/drawing/2014/main" id="{5B39F7A6-AB41-46D5-8CE3-5294073AAB45}"/>
              </a:ext>
            </a:extLst>
          </p:cNvPr>
          <p:cNvSpPr/>
          <p:nvPr/>
        </p:nvSpPr>
        <p:spPr>
          <a:xfrm>
            <a:off x="11099800" y="2984500"/>
            <a:ext cx="558800" cy="279400"/>
          </a:xfrm>
          <a:prstGeom prst="roundRect">
            <a:avLst/>
          </a:prstGeom>
          <a:solidFill>
            <a:srgbClr val="5A687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PDF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2F4F7D09-C2DD-469B-9298-D6C5CB6137FD}"/>
              </a:ext>
            </a:extLst>
          </p:cNvPr>
          <p:cNvSpPr/>
          <p:nvPr/>
        </p:nvSpPr>
        <p:spPr>
          <a:xfrm>
            <a:off x="7366000" y="3454400"/>
            <a:ext cx="4368800" cy="508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3CE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97C04F4-13B2-43CB-9E83-050914C9606D}"/>
              </a:ext>
            </a:extLst>
          </p:cNvPr>
          <p:cNvSpPr/>
          <p:nvPr/>
        </p:nvSpPr>
        <p:spPr>
          <a:xfrm>
            <a:off x="7366000" y="3454400"/>
            <a:ext cx="76200" cy="508000"/>
          </a:xfrm>
          <a:prstGeom prst="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0C49838-5275-40A1-985A-23E90129D6BB}"/>
              </a:ext>
            </a:extLst>
          </p:cNvPr>
          <p:cNvSpPr txBox="1"/>
          <p:nvPr/>
        </p:nvSpPr>
        <p:spPr>
          <a:xfrm>
            <a:off x="7518400" y="3492500"/>
            <a:ext cx="292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200" b="1">
                <a:solidFill>
                  <a:srgbClr val="0F1620"/>
                </a:solidFill>
                <a:latin typeface="Calibri" panose="020F0502020204030204" pitchFamily="34" charset="0"/>
              </a:rPr>
              <a:t>PPrISA15
Log Penyelesaian Isu</a:t>
            </a:r>
          </a:p>
        </p:txBody>
      </p:sp>
      <p:sp>
        <p:nvSpPr>
          <p:cNvPr id="36" name="Rectangle: Rounded Corners 35">
            <a:hlinkClick r:id="rId14"/>
            <a:extLst>
              <a:ext uri="{FF2B5EF4-FFF2-40B4-BE49-F238E27FC236}">
                <a16:creationId xmlns:a16="http://schemas.microsoft.com/office/drawing/2014/main" id="{0844ACF5-0B88-4C4A-B5DA-85EE548432EA}"/>
              </a:ext>
            </a:extLst>
          </p:cNvPr>
          <p:cNvSpPr/>
          <p:nvPr/>
        </p:nvSpPr>
        <p:spPr>
          <a:xfrm>
            <a:off x="10490200" y="3568700"/>
            <a:ext cx="558800" cy="279400"/>
          </a:xfrm>
          <a:prstGeom prst="round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WORD</a:t>
            </a:r>
          </a:p>
        </p:txBody>
      </p:sp>
      <p:sp>
        <p:nvSpPr>
          <p:cNvPr id="37" name="Rectangle: Rounded Corners 36">
            <a:hlinkClick r:id="rId15"/>
            <a:extLst>
              <a:ext uri="{FF2B5EF4-FFF2-40B4-BE49-F238E27FC236}">
                <a16:creationId xmlns:a16="http://schemas.microsoft.com/office/drawing/2014/main" id="{6ED93D92-2A29-429D-8A8E-DF1372D0B05B}"/>
              </a:ext>
            </a:extLst>
          </p:cNvPr>
          <p:cNvSpPr/>
          <p:nvPr/>
        </p:nvSpPr>
        <p:spPr>
          <a:xfrm>
            <a:off x="11099800" y="3568700"/>
            <a:ext cx="558800" cy="279400"/>
          </a:xfrm>
          <a:prstGeom prst="roundRect">
            <a:avLst/>
          </a:prstGeom>
          <a:solidFill>
            <a:srgbClr val="5A687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PDF</a:t>
            </a:r>
          </a:p>
        </p:txBody>
      </p:sp>
      <p:sp>
        <p:nvSpPr>
          <p:cNvPr id="38" name="Rectangle: Rounded Corners 37">
            <a:hlinkClick r:id="rId16"/>
            <a:extLst>
              <a:ext uri="{FF2B5EF4-FFF2-40B4-BE49-F238E27FC236}">
                <a16:creationId xmlns:a16="http://schemas.microsoft.com/office/drawing/2014/main" id="{A3D57ED1-286A-4F9F-AEA5-34EFDF563EA6}"/>
              </a:ext>
            </a:extLst>
          </p:cNvPr>
          <p:cNvSpPr/>
          <p:nvPr/>
        </p:nvSpPr>
        <p:spPr>
          <a:xfrm>
            <a:off x="457200" y="6350000"/>
            <a:ext cx="1905000" cy="3048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sqa.jdn.gov.my portal</a:t>
            </a:r>
          </a:p>
        </p:txBody>
      </p:sp>
      <p:sp>
        <p:nvSpPr>
          <p:cNvPr id="39" name="Rectangle: Rounded Corners 38">
            <a:hlinkClick r:id="rId17"/>
            <a:extLst>
              <a:ext uri="{FF2B5EF4-FFF2-40B4-BE49-F238E27FC236}">
                <a16:creationId xmlns:a16="http://schemas.microsoft.com/office/drawing/2014/main" id="{95C49BF6-6422-4AEC-AE70-F025FAECC24F}"/>
              </a:ext>
            </a:extLst>
          </p:cNvPr>
          <p:cNvSpPr/>
          <p:nvPr/>
        </p:nvSpPr>
        <p:spPr>
          <a:xfrm>
            <a:off x="2463800" y="6350000"/>
            <a:ext cx="1905000" cy="3048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All references (repo)</a:t>
            </a:r>
          </a:p>
        </p:txBody>
      </p:sp>
      <p:sp>
        <p:nvSpPr>
          <p:cNvPr id="40" name="Rectangle: Rounded Corners 39">
            <a:hlinkClick r:id="rId18"/>
            <a:extLst>
              <a:ext uri="{FF2B5EF4-FFF2-40B4-BE49-F238E27FC236}">
                <a16:creationId xmlns:a16="http://schemas.microsoft.com/office/drawing/2014/main" id="{1FBBA60A-EF1D-49A1-8411-302BAF0423D6}"/>
              </a:ext>
            </a:extLst>
          </p:cNvPr>
          <p:cNvSpPr/>
          <p:nvPr/>
        </p:nvSpPr>
        <p:spPr>
          <a:xfrm>
            <a:off x="4470400" y="6350000"/>
            <a:ext cx="1524000" cy="304800"/>
          </a:xfrm>
          <a:prstGeom prst="roundRect">
            <a:avLst/>
          </a:prstGeom>
          <a:solidFill>
            <a:srgbClr val="1E7A5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Module hub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51BAFD2-1408-4A98-9934-4818A97A1205}"/>
              </a:ext>
            </a:extLst>
          </p:cNvPr>
          <p:cNvSpPr txBox="1"/>
          <p:nvPr/>
        </p:nvSpPr>
        <p:spPr>
          <a:xfrm>
            <a:off x="6096000" y="6375400"/>
            <a:ext cx="5715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900">
                <a:solidFill>
                  <a:srgbClr val="8A97A8"/>
                </a:solidFill>
                <a:latin typeface="Calibri" panose="020F0502020204030204" pitchFamily="34" charset="0"/>
              </a:rPr>
              <a:t>Note: KRISAv2 Beta renumbers deliverables in its chapters; links follow the published D01 to D18 template files.</a:t>
            </a:r>
            <a:endParaRPr lang="en-MY" sz="900">
              <a:solidFill>
                <a:srgbClr val="8A97A8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022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250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4206240"/>
            <a:ext cx="5029200" cy="5029200"/>
          </a:xfrm>
          <a:prstGeom prst="ellipse">
            <a:avLst/>
          </a:prstGeom>
          <a:solidFill>
            <a:srgbClr val="1E7A54">
              <a:alpha val="26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5486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kern="0" spc="200" dirty="0">
                <a:solidFill>
                  <a:srgbClr val="BFE8D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MODULE 6 · RECAP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91440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chaos to a controlled quality signal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48640" y="1508760"/>
            <a:ext cx="9144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BFE8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Daripada kekeliruan kepada isyarat kualiti terkawal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48640" y="2148840"/>
            <a:ext cx="320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7FDD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868680" y="214884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D9EE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Reproduced &amp; logged 5 high-quality defect reports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943600" y="2148840"/>
            <a:ext cx="320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7FDD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263640" y="214884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D9EE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Classified severity independently from priority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48640" y="2651760"/>
            <a:ext cx="320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7FDD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68680" y="265176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D9EE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Practiced the full defect lifecycle, including reopen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943600" y="2651760"/>
            <a:ext cx="320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7FDD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263640" y="265176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D9EE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Traced one bug to its true root cause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48640" y="3154680"/>
            <a:ext cx="320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7FDD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868680" y="315468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D9EE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Moved tickets across a live triage board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943600" y="3154680"/>
            <a:ext cx="320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7FDD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263640" y="315468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D9EE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Computed Defect Density &amp; pass rate from real data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548640" y="3977640"/>
            <a:ext cx="10881360" cy="868680"/>
          </a:xfrm>
          <a:prstGeom prst="roundRect">
            <a:avLst>
              <a:gd name="adj" fmla="val 10526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77240" y="3977640"/>
            <a:ext cx="5486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>
                <a:solidFill>
                  <a:srgbClr val="BFE8D3"/>
                </a:solidFill>
              </a:rPr>
              <a:t>&gt;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1371600" y="3977640"/>
            <a:ext cx="96012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00" b="1">
                <a:solidFill>
                  <a:srgbClr val="9FD8B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NEXT UP, MODULE </a:t>
            </a:r>
            <a:r>
              <a:rPr lang="en-US" sz="1000" b="1" dirty="0">
                <a:solidFill>
                  <a:srgbClr val="9FD8B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7
</a:t>
            </a: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Audit, Compliance &amp; Quality Documentation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548640" y="6309360"/>
            <a:ext cx="10515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8FC9A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SQA · 2-DAY HANDS-ON WORKSHOP </a:t>
            </a:r>
            <a:r>
              <a:rPr lang="en-US" sz="1050">
                <a:solidFill>
                  <a:srgbClr val="8FC9A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· Module 6 of 9 </a:t>
            </a:r>
            <a:r>
              <a:rPr lang="en-US" sz="1050" dirty="0">
                <a:solidFill>
                  <a:srgbClr val="8FC9A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· Aligned to KRISA 2.0 (Beta 2026, JDN)</a:t>
            </a:r>
            <a:endParaRPr lang="en-US" sz="10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6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96D2113-505E-48DC-B5CF-6AAB8F88A2C2}"/>
              </a:ext>
            </a:extLst>
          </p:cNvPr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9B4D7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316274-BBE9-47EB-A4F6-B44C2D0293B5}"/>
              </a:ext>
            </a:extLst>
          </p:cNvPr>
          <p:cNvSpPr txBox="1"/>
          <p:nvPr/>
        </p:nvSpPr>
        <p:spPr>
          <a:xfrm>
            <a:off x="762000" y="889000"/>
            <a:ext cx="10668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sv-SE" sz="1300" b="1">
                <a:solidFill>
                  <a:srgbClr val="C98FB0"/>
                </a:solidFill>
                <a:latin typeface="Calibri" panose="020F0502020204030204" pitchFamily="34" charset="0"/>
              </a:rPr>
              <a:t>M06 · W06 · 25 MINUTES · Hari 2, 12:00 hingga 12:25</a:t>
            </a:r>
            <a:endParaRPr lang="en-MY" sz="1300" b="1">
              <a:solidFill>
                <a:srgbClr val="C98FB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5E8E24-1051-48A1-BA8F-C19F81553CCB}"/>
              </a:ext>
            </a:extLst>
          </p:cNvPr>
          <p:cNvSpPr txBox="1"/>
          <p:nvPr/>
        </p:nvSpPr>
        <p:spPr>
          <a:xfrm>
            <a:off x="762000" y="1270000"/>
            <a:ext cx="10668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4000" b="1">
                <a:solidFill>
                  <a:srgbClr val="FFFFFF"/>
                </a:solidFill>
                <a:latin typeface="Calibri" panose="020F0502020204030204" pitchFamily="34" charset="0"/>
              </a:rPr>
              <a:t>Hands-On SQA-AI Assistant Workshop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FEA62D-EA2B-4BE8-A1F0-CF7A98CDE2E1}"/>
              </a:ext>
            </a:extLst>
          </p:cNvPr>
          <p:cNvSpPr txBox="1"/>
          <p:nvPr/>
        </p:nvSpPr>
        <p:spPr>
          <a:xfrm>
            <a:off x="762000" y="2095500"/>
            <a:ext cx="10668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2600">
                <a:solidFill>
                  <a:srgbClr val="E9F0FA"/>
                </a:solidFill>
                <a:latin typeface="Calibri" panose="020F0502020204030204" pitchFamily="34" charset="0"/>
              </a:rPr>
              <a:t>AI bug reports and quality metrics</a:t>
            </a:r>
            <a:endParaRPr lang="en-MY" sz="2600">
              <a:solidFill>
                <a:srgbClr val="E9F0FA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FB7CB0-36E4-4FB1-AFC5-27304C9B6F06}"/>
              </a:ext>
            </a:extLst>
          </p:cNvPr>
          <p:cNvSpPr txBox="1"/>
          <p:nvPr/>
        </p:nvSpPr>
        <p:spPr>
          <a:xfrm>
            <a:off x="762000" y="2730500"/>
            <a:ext cx="9906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600">
                <a:solidFill>
                  <a:srgbClr val="C3CEDC"/>
                </a:solidFill>
                <a:latin typeface="Calibri" panose="020F0502020204030204" pitchFamily="34" charset="0"/>
              </a:rPr>
              <a:t>Turn the failure you reproduced into a complete bug report with KRISAv2 severity, compute metrics from your test run, and prepare a triage summary.</a:t>
            </a:r>
            <a:endParaRPr lang="en-MY" sz="1600">
              <a:solidFill>
                <a:srgbClr val="C3CEDC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EDCB1C-D830-4D15-ACC2-34DC3A9C0E81}"/>
              </a:ext>
            </a:extLst>
          </p:cNvPr>
          <p:cNvSpPr txBox="1"/>
          <p:nvPr/>
        </p:nvSpPr>
        <p:spPr>
          <a:xfrm>
            <a:off x="762000" y="4191000"/>
            <a:ext cx="10668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100" b="1">
                <a:solidFill>
                  <a:srgbClr val="8A97A8"/>
                </a:solidFill>
                <a:latin typeface="Calibri" panose="020F0502020204030204" pitchFamily="34" charset="0"/>
              </a:rPr>
              <a:t>TOOL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576F65-137A-4B6D-99AF-A7911DB8BABE}"/>
              </a:ext>
            </a:extLst>
          </p:cNvPr>
          <p:cNvSpPr txBox="1"/>
          <p:nvPr/>
        </p:nvSpPr>
        <p:spPr>
          <a:xfrm>
            <a:off x="762000" y="4419600"/>
            <a:ext cx="10668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400">
                <a:solidFill>
                  <a:srgbClr val="FFFFFF"/>
                </a:solidFill>
                <a:latin typeface="Calibri" panose="020F0502020204030204" pitchFamily="34" charset="0"/>
              </a:rPr>
              <a:t>opencode 1.18 in the lab folder  ·  model: Big Pickle via OpenCode Zen (free, no API key)  ·  synthetic ShopFast data only</a:t>
            </a:r>
            <a:endParaRPr lang="en-MY" sz="14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: Rounded Corners 8">
            <a:hlinkClick r:id="rId3"/>
            <a:extLst>
              <a:ext uri="{FF2B5EF4-FFF2-40B4-BE49-F238E27FC236}">
                <a16:creationId xmlns:a16="http://schemas.microsoft.com/office/drawing/2014/main" id="{7113928A-01FA-450A-B654-470CAD3CF345}"/>
              </a:ext>
            </a:extLst>
          </p:cNvPr>
          <p:cNvSpPr/>
          <p:nvPr/>
        </p:nvSpPr>
        <p:spPr>
          <a:xfrm>
            <a:off x="762000" y="5080000"/>
            <a:ext cx="2794000" cy="381000"/>
          </a:xfrm>
          <a:prstGeom prst="roundRect">
            <a:avLst/>
          </a:prstGeom>
          <a:solidFill>
            <a:srgbClr val="9B4D7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200" b="1">
                <a:solidFill>
                  <a:srgbClr val="FFFFFF"/>
                </a:solidFill>
                <a:latin typeface="Calibri" panose="020F0502020204030204" pitchFamily="34" charset="0"/>
              </a:rPr>
              <a:t>Step-by-step guide (web)</a:t>
            </a:r>
          </a:p>
        </p:txBody>
      </p:sp>
      <p:sp>
        <p:nvSpPr>
          <p:cNvPr id="10" name="Rectangle: Rounded Corners 9">
            <a:hlinkClick r:id="rId4"/>
            <a:extLst>
              <a:ext uri="{FF2B5EF4-FFF2-40B4-BE49-F238E27FC236}">
                <a16:creationId xmlns:a16="http://schemas.microsoft.com/office/drawing/2014/main" id="{B974979D-A2B5-4362-A7A7-4C56B2468A1C}"/>
              </a:ext>
            </a:extLst>
          </p:cNvPr>
          <p:cNvSpPr/>
          <p:nvPr/>
        </p:nvSpPr>
        <p:spPr>
          <a:xfrm>
            <a:off x="3683000" y="5080000"/>
            <a:ext cx="2540000" cy="381000"/>
          </a:xfrm>
          <a:prstGeom prst="roundRect">
            <a:avLst/>
          </a:prstGeom>
          <a:solidFill>
            <a:srgbClr val="1F6F8B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200" b="1">
                <a:solidFill>
                  <a:srgbClr val="FFFFFF"/>
                </a:solidFill>
                <a:latin typeface="Calibri" panose="020F0502020204030204" pitchFamily="34" charset="0"/>
              </a:rPr>
              <a:t>Workshop slides (W06)</a:t>
            </a:r>
          </a:p>
        </p:txBody>
      </p:sp>
      <p:sp>
        <p:nvSpPr>
          <p:cNvPr id="11" name="Rectangle: Rounded Corners 10">
            <a:hlinkClick r:id="rId5"/>
            <a:extLst>
              <a:ext uri="{FF2B5EF4-FFF2-40B4-BE49-F238E27FC236}">
                <a16:creationId xmlns:a16="http://schemas.microsoft.com/office/drawing/2014/main" id="{A970A9E3-7CF2-400D-9494-23F375EB629F}"/>
              </a:ext>
            </a:extLst>
          </p:cNvPr>
          <p:cNvSpPr/>
          <p:nvPr/>
        </p:nvSpPr>
        <p:spPr>
          <a:xfrm>
            <a:off x="6350000" y="5080000"/>
            <a:ext cx="2159000" cy="381000"/>
          </a:xfrm>
          <a:prstGeom prst="roundRect">
            <a:avLst/>
          </a:prstGeom>
          <a:solidFill>
            <a:srgbClr val="5A687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200" b="1">
                <a:solidFill>
                  <a:srgbClr val="FFFFFF"/>
                </a:solidFill>
                <a:latin typeface="Calibri" panose="020F0502020204030204" pitchFamily="34" charset="0"/>
              </a:rPr>
              <a:t>Setup guide W00</a:t>
            </a:r>
          </a:p>
        </p:txBody>
      </p:sp>
      <p:sp>
        <p:nvSpPr>
          <p:cNvPr id="12" name="Rectangle: Rounded Corners 11">
            <a:hlinkClick r:id="rId6"/>
            <a:extLst>
              <a:ext uri="{FF2B5EF4-FFF2-40B4-BE49-F238E27FC236}">
                <a16:creationId xmlns:a16="http://schemas.microsoft.com/office/drawing/2014/main" id="{5A60A175-C806-46BD-8C5E-7C721EB24864}"/>
              </a:ext>
            </a:extLst>
          </p:cNvPr>
          <p:cNvSpPr/>
          <p:nvPr/>
        </p:nvSpPr>
        <p:spPr>
          <a:xfrm>
            <a:off x="8636000" y="5080000"/>
            <a:ext cx="1905000" cy="381000"/>
          </a:xfrm>
          <a:prstGeom prst="roundRect">
            <a:avLst/>
          </a:prstGeom>
          <a:solidFill>
            <a:srgbClr val="5A687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200" b="1">
                <a:solidFill>
                  <a:srgbClr val="FFFFFF"/>
                </a:solidFill>
                <a:latin typeface="Calibri" panose="020F0502020204030204" pitchFamily="34" charset="0"/>
              </a:rPr>
              <a:t>opencode docs</a:t>
            </a:r>
          </a:p>
        </p:txBody>
      </p:sp>
    </p:spTree>
    <p:extLst>
      <p:ext uri="{BB962C8B-B14F-4D97-AF65-F5344CB8AC3E}">
        <p14:creationId xmlns:p14="http://schemas.microsoft.com/office/powerpoint/2010/main" val="13801559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CDECF64-B5F4-403A-91E9-A26294C8B5A4}"/>
              </a:ext>
            </a:extLst>
          </p:cNvPr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9B4D7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056EE7-5D77-462C-A4E6-A51B8CB994D0}"/>
              </a:ext>
            </a:extLst>
          </p:cNvPr>
          <p:cNvSpPr txBox="1"/>
          <p:nvPr/>
        </p:nvSpPr>
        <p:spPr>
          <a:xfrm>
            <a:off x="457200" y="228600"/>
            <a:ext cx="11176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100" b="1">
                <a:solidFill>
                  <a:srgbClr val="9B4D7A"/>
                </a:solidFill>
                <a:latin typeface="Calibri" panose="020F0502020204030204" pitchFamily="34" charset="0"/>
              </a:rPr>
              <a:t>W06 · HANDS-ON SQA-AI ASSISTANT WORKSHOP · 25 MIN</a:t>
            </a:r>
            <a:endParaRPr lang="en-MY" sz="1100" b="1">
              <a:solidFill>
                <a:srgbClr val="9B4D7A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6EF3B1-40EE-4D68-A320-0DED4F221BD6}"/>
              </a:ext>
            </a:extLst>
          </p:cNvPr>
          <p:cNvSpPr txBox="1"/>
          <p:nvPr/>
        </p:nvSpPr>
        <p:spPr>
          <a:xfrm>
            <a:off x="457200" y="457200"/>
            <a:ext cx="112776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2600" b="1">
                <a:solidFill>
                  <a:srgbClr val="0F1620"/>
                </a:solidFill>
                <a:latin typeface="Calibri" panose="020F0502020204030204" pitchFamily="34" charset="0"/>
              </a:rPr>
              <a:t>AI bug reports and quality metrics</a:t>
            </a:r>
            <a:endParaRPr lang="en-MY" sz="2600" b="1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3390E5-02A0-442B-A566-55CAF521B919}"/>
              </a:ext>
            </a:extLst>
          </p:cNvPr>
          <p:cNvSpPr txBox="1"/>
          <p:nvPr/>
        </p:nvSpPr>
        <p:spPr>
          <a:xfrm>
            <a:off x="457200" y="1092200"/>
            <a:ext cx="508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100" b="1">
                <a:solidFill>
                  <a:srgbClr val="5A6879"/>
                </a:solidFill>
                <a:latin typeface="Calibri" panose="020F0502020204030204" pitchFamily="34" charset="0"/>
              </a:rPr>
              <a:t>STEPS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52F560F-E759-4252-92B6-9BA4B0D99348}"/>
              </a:ext>
            </a:extLst>
          </p:cNvPr>
          <p:cNvSpPr/>
          <p:nvPr/>
        </p:nvSpPr>
        <p:spPr>
          <a:xfrm>
            <a:off x="457200" y="1371600"/>
            <a:ext cx="330200" cy="330200"/>
          </a:xfrm>
          <a:prstGeom prst="roundRect">
            <a:avLst/>
          </a:prstGeom>
          <a:solidFill>
            <a:srgbClr val="1E7A5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300" b="1">
                <a:latin typeface="Calibri" panose="020F0502020204030204" pitchFamily="34" charset="0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BEF6C6-C4AB-4EA9-8015-633491AA3AED}"/>
              </a:ext>
            </a:extLst>
          </p:cNvPr>
          <p:cNvSpPr txBox="1"/>
          <p:nvPr/>
        </p:nvSpPr>
        <p:spPr>
          <a:xfrm>
            <a:off x="889000" y="1384300"/>
            <a:ext cx="419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400">
                <a:solidFill>
                  <a:srgbClr val="0F1620"/>
                </a:solidFill>
                <a:latin typeface="Calibri" panose="020F0502020204030204" pitchFamily="34" charset="0"/>
              </a:rPr>
              <a:t>Run /bug-report with steps, expected and actual result</a:t>
            </a:r>
            <a:endParaRPr lang="en-MY" sz="1400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6DE6EB4-0DE5-4C3A-A626-6CF54368DAA8}"/>
              </a:ext>
            </a:extLst>
          </p:cNvPr>
          <p:cNvSpPr/>
          <p:nvPr/>
        </p:nvSpPr>
        <p:spPr>
          <a:xfrm>
            <a:off x="457200" y="2032000"/>
            <a:ext cx="330200" cy="330200"/>
          </a:xfrm>
          <a:prstGeom prst="roundRect">
            <a:avLst/>
          </a:prstGeom>
          <a:solidFill>
            <a:srgbClr val="1E7A5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300" b="1">
                <a:latin typeface="Calibri" panose="020F0502020204030204" pitchFamily="34" charset="0"/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283F4B-E7D4-43EA-AB44-EE04E50478D6}"/>
              </a:ext>
            </a:extLst>
          </p:cNvPr>
          <p:cNvSpPr txBox="1"/>
          <p:nvPr/>
        </p:nvSpPr>
        <p:spPr>
          <a:xfrm>
            <a:off x="889000" y="2044700"/>
            <a:ext cx="419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400">
                <a:solidFill>
                  <a:srgbClr val="0F1620"/>
                </a:solidFill>
                <a:latin typeface="Calibri" panose="020F0502020204030204" pitchFamily="34" charset="0"/>
              </a:rPr>
              <a:t>Check severity against KRISAv2 Bab 6 Jadual 6.3</a:t>
            </a:r>
            <a:endParaRPr lang="en-MY" sz="1400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A8F828F-C7AE-49F5-87F0-6B45FFDA1537}"/>
              </a:ext>
            </a:extLst>
          </p:cNvPr>
          <p:cNvSpPr/>
          <p:nvPr/>
        </p:nvSpPr>
        <p:spPr>
          <a:xfrm>
            <a:off x="457200" y="2692400"/>
            <a:ext cx="330200" cy="330200"/>
          </a:xfrm>
          <a:prstGeom prst="roundRect">
            <a:avLst/>
          </a:prstGeom>
          <a:solidFill>
            <a:srgbClr val="1E7A5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300" b="1">
                <a:latin typeface="Calibri" panose="020F0502020204030204" pitchFamily="34" charset="0"/>
              </a:rPr>
              <a:t>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9BFD7F-214D-4B76-9D6A-B3F5E8BA4074}"/>
              </a:ext>
            </a:extLst>
          </p:cNvPr>
          <p:cNvSpPr txBox="1"/>
          <p:nvPr/>
        </p:nvSpPr>
        <p:spPr>
          <a:xfrm>
            <a:off x="889000" y="2705100"/>
            <a:ext cx="419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400">
                <a:solidFill>
                  <a:srgbClr val="0F1620"/>
                </a:solidFill>
                <a:latin typeface="Calibri" panose="020F0502020204030204" pitchFamily="34" charset="0"/>
              </a:rPr>
              <a:t>Run /metrics with your run numbers</a:t>
            </a:r>
            <a:endParaRPr lang="en-MY" sz="1400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96FA7F1-4BD7-4A76-8E5A-EEE7BAFCC599}"/>
              </a:ext>
            </a:extLst>
          </p:cNvPr>
          <p:cNvSpPr/>
          <p:nvPr/>
        </p:nvSpPr>
        <p:spPr>
          <a:xfrm>
            <a:off x="457200" y="3352800"/>
            <a:ext cx="330200" cy="330200"/>
          </a:xfrm>
          <a:prstGeom prst="roundRect">
            <a:avLst/>
          </a:prstGeom>
          <a:solidFill>
            <a:srgbClr val="1E7A5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300" b="1">
                <a:latin typeface="Calibri" panose="020F0502020204030204" pitchFamily="34" charset="0"/>
              </a:rPr>
              <a:t>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74FCBAF-937D-40A8-B882-540584BA863D}"/>
              </a:ext>
            </a:extLst>
          </p:cNvPr>
          <p:cNvSpPr txBox="1"/>
          <p:nvPr/>
        </p:nvSpPr>
        <p:spPr>
          <a:xfrm>
            <a:off x="889000" y="3365500"/>
            <a:ext cx="419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400">
                <a:solidFill>
                  <a:srgbClr val="0F1620"/>
                </a:solidFill>
                <a:latin typeface="Calibri" panose="020F0502020204030204" pitchFamily="34" charset="0"/>
              </a:rPr>
              <a:t>Ask for a three-line triage summary</a:t>
            </a:r>
            <a:endParaRPr lang="en-MY" sz="1400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5926505-C558-4775-AEAA-129951703351}"/>
              </a:ext>
            </a:extLst>
          </p:cNvPr>
          <p:cNvSpPr txBox="1"/>
          <p:nvPr/>
        </p:nvSpPr>
        <p:spPr>
          <a:xfrm>
            <a:off x="5588000" y="1092200"/>
            <a:ext cx="6096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100" b="1">
                <a:solidFill>
                  <a:srgbClr val="5A6879"/>
                </a:solidFill>
                <a:latin typeface="Calibri" panose="020F0502020204030204" pitchFamily="34" charset="0"/>
              </a:rPr>
              <a:t>TYPE THIS (opencode&gt; in opencode, PS&gt; in PowerShell)</a:t>
            </a:r>
            <a:endParaRPr lang="en-MY" sz="1100" b="1">
              <a:solidFill>
                <a:srgbClr val="5A6879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3322C8D-791C-4CA9-8852-E851E931ACBB}"/>
              </a:ext>
            </a:extLst>
          </p:cNvPr>
          <p:cNvSpPr/>
          <p:nvPr/>
        </p:nvSpPr>
        <p:spPr>
          <a:xfrm>
            <a:off x="5588000" y="1371600"/>
            <a:ext cx="6146800" cy="31750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56F065D-25A3-4438-B3E2-471C08079D0D}"/>
              </a:ext>
            </a:extLst>
          </p:cNvPr>
          <p:cNvSpPr txBox="1"/>
          <p:nvPr/>
        </p:nvSpPr>
        <p:spPr>
          <a:xfrm>
            <a:off x="5740400" y="1473200"/>
            <a:ext cx="58674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100">
                <a:solidFill>
                  <a:srgbClr val="E9F0FA"/>
                </a:solidFill>
                <a:latin typeface="Consolas" panose="020B0609020204030204" pitchFamily="49" charset="0"/>
              </a:rPr>
              <a:t>opencode&gt; /bug-report Langkah: tambah P002 kuantiti 10 melalui POST /api/cart/items. Dijangka: 201 dan kuantiti 10 diterima (REQ-CHK-01). Sebenar: 400 VALIDATION_ERROR. Bukti: ujian tests/ui/m05-senario.spec.js gagal, binaan 1.0.0.
opencode&gt; /metrics kes dirancang 20, dilaksana 18, lulus 13, gagal 5, pepijat ditemui 5, pepijat bocor ke produksi 1, saiz kod 1.2 KLOC
opencode&gt; Ringkaskan pepijat terbuka mengikut severity dan keutamaan untuk mesyuarat triage dalam 3 baris. Jangan tulis fail.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12FB61E-262C-44DA-B9A3-37BAE126E216}"/>
              </a:ext>
            </a:extLst>
          </p:cNvPr>
          <p:cNvSpPr txBox="1"/>
          <p:nvPr/>
        </p:nvSpPr>
        <p:spPr>
          <a:xfrm>
            <a:off x="457200" y="4724400"/>
            <a:ext cx="508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100" b="1">
                <a:solidFill>
                  <a:srgbClr val="5A6879"/>
                </a:solidFill>
                <a:latin typeface="Calibri" panose="020F0502020204030204" pitchFamily="34" charset="0"/>
              </a:rPr>
              <a:t>OUTPUT TO SAVE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9FA3C89-8F33-4170-8DB6-FEBFD69EA052}"/>
              </a:ext>
            </a:extLst>
          </p:cNvPr>
          <p:cNvSpPr txBox="1"/>
          <p:nvPr/>
        </p:nvSpPr>
        <p:spPr>
          <a:xfrm>
            <a:off x="457200" y="4953000"/>
            <a:ext cx="508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300" b="1">
                <a:solidFill>
                  <a:srgbClr val="0F1620"/>
                </a:solidFill>
                <a:latin typeface="Consolas" panose="020B0609020204030204" pitchFamily="49" charset="0"/>
              </a:rPr>
              <a:t>outputs/m06-bug-report-BUG-CHK-001.md, outputs/m06-metrics.csv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ACC665A-5AD9-442C-B8D6-80752E945E78}"/>
              </a:ext>
            </a:extLst>
          </p:cNvPr>
          <p:cNvSpPr txBox="1"/>
          <p:nvPr/>
        </p:nvSpPr>
        <p:spPr>
          <a:xfrm>
            <a:off x="5588000" y="4724400"/>
            <a:ext cx="6096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100" b="1">
                <a:solidFill>
                  <a:srgbClr val="B3261E"/>
                </a:solidFill>
                <a:latin typeface="Calibri" panose="020F0502020204030204" pitchFamily="34" charset="0"/>
              </a:rPr>
              <a:t>HUMAN CHECK BEFORE YOU ACCEPT IT</a:t>
            </a:r>
            <a:endParaRPr lang="en-MY" sz="1100" b="1">
              <a:solidFill>
                <a:srgbClr val="B3261E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0CD4688-1DC5-4C32-B6B8-1981175BFFC3}"/>
              </a:ext>
            </a:extLst>
          </p:cNvPr>
          <p:cNvSpPr txBox="1"/>
          <p:nvPr/>
        </p:nvSpPr>
        <p:spPr>
          <a:xfrm>
            <a:off x="5588000" y="4953000"/>
            <a:ext cx="61468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300">
                <a:solidFill>
                  <a:srgbClr val="0F1620"/>
                </a:solidFill>
                <a:latin typeface="Calibri" panose="020F0502020204030204" pitchFamily="34" charset="0"/>
              </a:rPr>
              <a:t>- Steps can be reproduced by someone else
- Severity follows KRISAv2 Jadual 6.3; priority is a business decision
- Metric formulas are shown so the numbers can be rechecked</a:t>
            </a:r>
            <a:endParaRPr lang="en-MY" sz="1300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Rectangle: Rounded Corners 20">
            <a:hlinkClick r:id="rId3"/>
            <a:extLst>
              <a:ext uri="{FF2B5EF4-FFF2-40B4-BE49-F238E27FC236}">
                <a16:creationId xmlns:a16="http://schemas.microsoft.com/office/drawing/2014/main" id="{EB2660BE-1E48-4215-9F7C-7EA5AE843D17}"/>
              </a:ext>
            </a:extLst>
          </p:cNvPr>
          <p:cNvSpPr/>
          <p:nvPr/>
        </p:nvSpPr>
        <p:spPr>
          <a:xfrm>
            <a:off x="457200" y="6350000"/>
            <a:ext cx="2540000" cy="330200"/>
          </a:xfrm>
          <a:prstGeom prst="roundRect">
            <a:avLst/>
          </a:prstGeom>
          <a:solidFill>
            <a:srgbClr val="9B4D7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100" b="1">
                <a:solidFill>
                  <a:srgbClr val="FFFFFF"/>
                </a:solidFill>
                <a:latin typeface="Calibri" panose="020F0502020204030204" pitchFamily="34" charset="0"/>
              </a:rPr>
              <a:t>Open step-by-step guide</a:t>
            </a:r>
          </a:p>
        </p:txBody>
      </p:sp>
      <p:sp>
        <p:nvSpPr>
          <p:cNvPr id="22" name="Rectangle: Rounded Corners 21">
            <a:hlinkClick r:id="rId4"/>
            <a:extLst>
              <a:ext uri="{FF2B5EF4-FFF2-40B4-BE49-F238E27FC236}">
                <a16:creationId xmlns:a16="http://schemas.microsoft.com/office/drawing/2014/main" id="{AC5B16ED-9699-47EC-9B5F-7168651AA746}"/>
              </a:ext>
            </a:extLst>
          </p:cNvPr>
          <p:cNvSpPr/>
          <p:nvPr/>
        </p:nvSpPr>
        <p:spPr>
          <a:xfrm>
            <a:off x="3098800" y="6350000"/>
            <a:ext cx="1905000" cy="330200"/>
          </a:xfrm>
          <a:prstGeom prst="roundRect">
            <a:avLst/>
          </a:prstGeom>
          <a:solidFill>
            <a:srgbClr val="1E7A5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100" b="1">
                <a:solidFill>
                  <a:srgbClr val="FFFFFF"/>
                </a:solidFill>
                <a:latin typeface="Calibri" panose="020F0502020204030204" pitchFamily="34" charset="0"/>
              </a:rPr>
              <a:t>Module hub</a:t>
            </a:r>
          </a:p>
        </p:txBody>
      </p:sp>
    </p:spTree>
    <p:extLst>
      <p:ext uri="{BB962C8B-B14F-4D97-AF65-F5344CB8AC3E}">
        <p14:creationId xmlns:p14="http://schemas.microsoft.com/office/powerpoint/2010/main" val="24773389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i human in loop">
            <a:extLst>
              <a:ext uri="{FF2B5EF4-FFF2-40B4-BE49-F238E27FC236}">
                <a16:creationId xmlns:a16="http://schemas.microsoft.com/office/drawing/2014/main" id="{4A946024-D748-4D86-A793-CCC76E2100E7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hlinkClick r:id="rId4"/>
            <a:extLst>
              <a:ext uri="{FF2B5EF4-FFF2-40B4-BE49-F238E27FC236}">
                <a16:creationId xmlns:a16="http://schemas.microsoft.com/office/drawing/2014/main" id="{EECE2744-69DF-45DD-901F-0CB7F8BF006A}"/>
              </a:ext>
            </a:extLst>
          </p:cNvPr>
          <p:cNvSpPr/>
          <p:nvPr/>
        </p:nvSpPr>
        <p:spPr>
          <a:xfrm>
            <a:off x="9779000" y="6426200"/>
            <a:ext cx="2159000" cy="279400"/>
          </a:xfrm>
          <a:prstGeom prst="roundRect">
            <a:avLst/>
          </a:prstGeom>
          <a:solidFill>
            <a:srgbClr val="1E7A5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Open: opencode docs</a:t>
            </a:r>
          </a:p>
        </p:txBody>
      </p:sp>
      <p:sp>
        <p:nvSpPr>
          <p:cNvPr id="5" name="Rectangle: Rounded Corners 4">
            <a:hlinkClick r:id="rId5"/>
            <a:extLst>
              <a:ext uri="{FF2B5EF4-FFF2-40B4-BE49-F238E27FC236}">
                <a16:creationId xmlns:a16="http://schemas.microsoft.com/office/drawing/2014/main" id="{F5EC1293-494A-429C-A790-29D9272B186F}"/>
              </a:ext>
            </a:extLst>
          </p:cNvPr>
          <p:cNvSpPr/>
          <p:nvPr/>
        </p:nvSpPr>
        <p:spPr>
          <a:xfrm>
            <a:off x="8153400" y="6426200"/>
            <a:ext cx="1524000" cy="2794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Module hub</a:t>
            </a:r>
          </a:p>
        </p:txBody>
      </p:sp>
    </p:spTree>
    <p:extLst>
      <p:ext uri="{BB962C8B-B14F-4D97-AF65-F5344CB8AC3E}">
        <p14:creationId xmlns:p14="http://schemas.microsoft.com/office/powerpoint/2010/main" val="3588438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unsheet M06">
            <a:extLst>
              <a:ext uri="{FF2B5EF4-FFF2-40B4-BE49-F238E27FC236}">
                <a16:creationId xmlns:a16="http://schemas.microsoft.com/office/drawing/2014/main" id="{D62A0B00-50F6-47E1-B737-29B29328F582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hlinkClick r:id="rId4"/>
            <a:extLst>
              <a:ext uri="{FF2B5EF4-FFF2-40B4-BE49-F238E27FC236}">
                <a16:creationId xmlns:a16="http://schemas.microsoft.com/office/drawing/2014/main" id="{B16B8E93-18F4-4DB4-9B64-71EE02976070}"/>
              </a:ext>
            </a:extLst>
          </p:cNvPr>
          <p:cNvSpPr/>
          <p:nvPr/>
        </p:nvSpPr>
        <p:spPr>
          <a:xfrm>
            <a:off x="8153400" y="6426200"/>
            <a:ext cx="1524000" cy="2794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Module hub</a:t>
            </a:r>
          </a:p>
        </p:txBody>
      </p:sp>
    </p:spTree>
    <p:extLst>
      <p:ext uri="{BB962C8B-B14F-4D97-AF65-F5344CB8AC3E}">
        <p14:creationId xmlns:p14="http://schemas.microsoft.com/office/powerpoint/2010/main" val="3248349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kern="0" spc="100" dirty="0">
                <a:solidFill>
                  <a:srgbClr val="1E7A5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█ </a:t>
            </a:r>
            <a:r>
              <a:rPr lang="en-US" sz="1100" b="1" kern="0" spc="100" dirty="0">
                <a:solidFill>
                  <a:srgbClr val="12503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ORIENTATION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Module 6 sits in the quality flow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371600"/>
            <a:ext cx="10607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Nine SQA activities map onto five delivery phases. Bug Management is the engine room </a:t>
            </a:r>
            <a:r>
              <a:rPr lang="en-US" sz="135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Verify, where </a:t>
            </a:r>
            <a:r>
              <a:rPr lang="en-US" sz="135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test result becomes a tracked, prioritized, measurable action.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48640" y="2331720"/>
            <a:ext cx="2084832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2700">
            <a:solidFill>
              <a:srgbClr val="D7E5DC"/>
            </a:solidFill>
            <a:prstDash val="solid"/>
          </a:ln>
          <a:effectLst>
            <a:outerShdw blurRad="101600" dist="25400" dir="5400000" algn="bl" rotWithShape="0">
              <a:srgbClr val="12503A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685800" y="2468880"/>
            <a:ext cx="181051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8B99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 · PLAN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685800" y="2715768"/>
            <a:ext cx="18105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Define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685800" y="3108960"/>
            <a:ext cx="1810512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 Plan, Requirement Review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2779776" y="2331720"/>
            <a:ext cx="2084832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2700">
            <a:solidFill>
              <a:srgbClr val="D7E5DC"/>
            </a:solidFill>
            <a:prstDash val="solid"/>
          </a:ln>
          <a:effectLst>
            <a:outerShdw blurRad="101600" dist="25400" dir="5400000" algn="bl" rotWithShape="0">
              <a:srgbClr val="12503A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2916936" y="2468880"/>
            <a:ext cx="181051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8B99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 · BUILD-IN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2916936" y="2715768"/>
            <a:ext cx="18105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Prevent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2916936" y="3108960"/>
            <a:ext cx="1810512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Review, Risk Planning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010912" y="1746504"/>
            <a:ext cx="2084832" cy="310896"/>
          </a:xfrm>
          <a:prstGeom prst="roundRect">
            <a:avLst>
              <a:gd name="adj" fmla="val 147059"/>
            </a:avLst>
          </a:prstGeom>
          <a:solidFill>
            <a:srgbClr val="E6F3EC"/>
          </a:solidFill>
          <a:ln w="12700">
            <a:solidFill>
              <a:srgbClr val="1E7A5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010912" y="1746504"/>
            <a:ext cx="208483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2503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▾ YOU ARE HERE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5010912" y="2130552"/>
            <a:ext cx="2084832" cy="1938528"/>
          </a:xfrm>
          <a:prstGeom prst="roundRect">
            <a:avLst>
              <a:gd name="adj" fmla="val 3774"/>
            </a:avLst>
          </a:prstGeom>
          <a:solidFill>
            <a:srgbClr val="1E7A54"/>
          </a:solidFill>
          <a:ln w="12700">
            <a:solidFill>
              <a:srgbClr val="1E7A54"/>
            </a:solidFill>
            <a:prstDash val="solid"/>
          </a:ln>
          <a:effectLst>
            <a:outerShdw blurRad="101600" dist="50800" dir="5400000" algn="bl" rotWithShape="0">
              <a:srgbClr val="12503A">
                <a:alpha val="28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5148072" y="2267712"/>
            <a:ext cx="181051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BFE8D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 · VERIFY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5148072" y="2514600"/>
            <a:ext cx="18105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Test &amp; Manage Bugs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5148072" y="2907792"/>
            <a:ext cx="1810512" cy="10698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E6F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design, automation, defect triage, metrics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7242048" y="2331720"/>
            <a:ext cx="2084832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2700">
            <a:solidFill>
              <a:srgbClr val="D7E5DC"/>
            </a:solidFill>
            <a:prstDash val="solid"/>
          </a:ln>
          <a:effectLst>
            <a:outerShdw blurRad="101600" dist="25400" dir="5400000" algn="bl" rotWithShape="0">
              <a:srgbClr val="12503A">
                <a:alpha val="12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7379208" y="2468880"/>
            <a:ext cx="181051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8B99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 · ASSURE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7379208" y="2715768"/>
            <a:ext cx="18105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Prove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7379208" y="3108960"/>
            <a:ext cx="1810512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Audit, compliance, release evidence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9473184" y="2331720"/>
            <a:ext cx="2084832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2700">
            <a:solidFill>
              <a:srgbClr val="D7E5DC"/>
            </a:solidFill>
            <a:prstDash val="solid"/>
          </a:ln>
          <a:effectLst>
            <a:outerShdw blurRad="101600" dist="25400" dir="5400000" algn="bl" rotWithShape="0">
              <a:srgbClr val="12503A">
                <a:alpha val="12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9610344" y="2468880"/>
            <a:ext cx="181051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8B99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 · SUSTAIN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9610344" y="2715768"/>
            <a:ext cx="18105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Control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9610344" y="3108960"/>
            <a:ext cx="1810512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 &amp; production monitoring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548640" y="4617720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60000"/>
              </a:lnSpc>
              <a:buNone/>
            </a:pPr>
            <a:r>
              <a:rPr lang="en-US" sz="1200" dirty="0">
                <a:solidFill>
                  <a:srgbClr val="54655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Follows:  </a:t>
            </a:r>
            <a:r>
              <a:rPr lang="en-US" sz="1200" b="1">
                <a:solidFill>
                  <a:srgbClr val="0E1A1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Module 5, Software </a:t>
            </a:r>
            <a:r>
              <a:rPr lang="en-US" sz="1200" b="1" dirty="0">
                <a:solidFill>
                  <a:srgbClr val="0E1A1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Testing &amp; Test Automation
</a:t>
            </a:r>
            <a:r>
              <a:rPr lang="en-US" sz="1200" dirty="0">
                <a:solidFill>
                  <a:srgbClr val="54655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Feeds into:  </a:t>
            </a:r>
            <a:r>
              <a:rPr lang="en-US" sz="1200" b="1">
                <a:solidFill>
                  <a:srgbClr val="0E1A1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Module 7, Audit</a:t>
            </a:r>
            <a:r>
              <a:rPr lang="en-US" sz="1200" b="1" dirty="0">
                <a:solidFill>
                  <a:srgbClr val="0E1A1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, Compliance &amp; Documentation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kern="0" spc="100" dirty="0">
                <a:solidFill>
                  <a:srgbClr val="1E7A5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█ </a:t>
            </a:r>
            <a:r>
              <a:rPr lang="en-US" sz="1100" b="1" kern="0" spc="100" dirty="0">
                <a:solidFill>
                  <a:srgbClr val="12503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LEARNING OBJECTIVE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548640" y="1371600"/>
            <a:ext cx="1828800" cy="1828800"/>
          </a:xfrm>
          <a:prstGeom prst="roundRect">
            <a:avLst>
              <a:gd name="adj" fmla="val 12500"/>
            </a:avLst>
          </a:prstGeom>
          <a:solidFill>
            <a:srgbClr val="E6F3EC"/>
          </a:solidFill>
          <a:ln w="12700">
            <a:solidFill>
              <a:srgbClr val="BFD5C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60120" y="1783080"/>
            <a:ext cx="1005840" cy="1005840"/>
          </a:xfrm>
          <a:prstGeom prst="ellipse">
            <a:avLst/>
          </a:prstGeom>
          <a:solidFill>
            <a:srgbClr val="FFFFFF"/>
          </a:solidFill>
          <a:ln w="31750">
            <a:solidFill>
              <a:srgbClr val="1E7A5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234440" y="2057400"/>
            <a:ext cx="457200" cy="45720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E7A5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371600" y="2194560"/>
            <a:ext cx="182880" cy="182880"/>
          </a:xfrm>
          <a:prstGeom prst="ellipse">
            <a:avLst/>
          </a:prstGeom>
          <a:solidFill>
            <a:srgbClr val="1E7A54"/>
          </a:solidFill>
          <a:ln/>
        </p:spPr>
      </p:sp>
      <p:sp>
        <p:nvSpPr>
          <p:cNvPr id="7" name="Text 5"/>
          <p:cNvSpPr/>
          <p:nvPr/>
        </p:nvSpPr>
        <p:spPr>
          <a:xfrm>
            <a:off x="2743200" y="1280160"/>
            <a:ext cx="859536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2600" dirty="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Track, classify and manage </a:t>
            </a:r>
            <a:r>
              <a:rPr lang="en-US" sz="260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defects </a:t>
            </a:r>
            <a:r>
              <a:rPr lang="en-US" sz="2600" b="1">
                <a:solidFill>
                  <a:srgbClr val="1E7A5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effectively</a:t>
            </a:r>
            <a:r>
              <a:rPr lang="en-US" sz="260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, and </a:t>
            </a:r>
            <a:r>
              <a:rPr lang="en-US" sz="2600" dirty="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turn testing activity into </a:t>
            </a:r>
            <a:r>
              <a:rPr lang="en-US" sz="2600" b="1" dirty="0">
                <a:solidFill>
                  <a:srgbClr val="1E7A5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meaningful quality metrics.</a:t>
            </a:r>
            <a:endParaRPr lang="en-US" sz="2600" dirty="0"/>
          </a:p>
        </p:txBody>
      </p:sp>
      <p:sp>
        <p:nvSpPr>
          <p:cNvPr id="8" name="Shape 6"/>
          <p:cNvSpPr/>
          <p:nvPr/>
        </p:nvSpPr>
        <p:spPr>
          <a:xfrm>
            <a:off x="548640" y="3749040"/>
            <a:ext cx="2227478" cy="457200"/>
          </a:xfrm>
          <a:prstGeom prst="roundRect">
            <a:avLst>
              <a:gd name="adj" fmla="val 100000"/>
            </a:avLst>
          </a:prstGeom>
          <a:solidFill>
            <a:srgbClr val="E6F3EC"/>
          </a:solidFill>
          <a:ln w="12700">
            <a:solidFill>
              <a:srgbClr val="BFD5C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3749040"/>
            <a:ext cx="222747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2503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Reproduce with evidence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2940710" y="3749040"/>
            <a:ext cx="3502152" cy="457200"/>
          </a:xfrm>
          <a:prstGeom prst="roundRect">
            <a:avLst>
              <a:gd name="adj" fmla="val 100000"/>
            </a:avLst>
          </a:prstGeom>
          <a:solidFill>
            <a:srgbClr val="E6F3EC"/>
          </a:solidFill>
          <a:ln w="12700">
            <a:solidFill>
              <a:srgbClr val="BFD5C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940710" y="3749040"/>
            <a:ext cx="35021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2503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Write bug reports that don't bounce back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607454" y="3749040"/>
            <a:ext cx="2677363" cy="457200"/>
          </a:xfrm>
          <a:prstGeom prst="roundRect">
            <a:avLst>
              <a:gd name="adj" fmla="val 100000"/>
            </a:avLst>
          </a:prstGeom>
          <a:solidFill>
            <a:srgbClr val="E6F3EC"/>
          </a:solidFill>
          <a:ln w="12700">
            <a:solidFill>
              <a:srgbClr val="BFD5C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607454" y="3749040"/>
            <a:ext cx="2677363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2503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Triage by severity &amp; priority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9449410" y="3749040"/>
            <a:ext cx="2302459" cy="457200"/>
          </a:xfrm>
          <a:prstGeom prst="roundRect">
            <a:avLst>
              <a:gd name="adj" fmla="val 100000"/>
            </a:avLst>
          </a:prstGeom>
          <a:solidFill>
            <a:srgbClr val="E6F3EC"/>
          </a:solidFill>
          <a:ln w="12700">
            <a:solidFill>
              <a:srgbClr val="BFD5C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449410" y="3749040"/>
            <a:ext cx="230245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2503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Measure instead of guess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kern="0" spc="100" dirty="0">
                <a:solidFill>
                  <a:srgbClr val="1E7A5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█ </a:t>
            </a:r>
            <a:r>
              <a:rPr lang="en-US" sz="1100" b="1" kern="0" spc="100" dirty="0">
                <a:solidFill>
                  <a:srgbClr val="12503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KEY TOPICS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Six concepts, one shared vocabulary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325880"/>
            <a:ext cx="10607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topic gets a hands-on touchpoint in </a:t>
            </a:r>
            <a:r>
              <a:rPr lang="en-US" sz="130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lab, the </a:t>
            </a:r>
            <a:r>
              <a:rPr lang="en-US" sz="130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language your team needs to triage a bug in under two minutes.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1965960"/>
            <a:ext cx="352044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7E5DC"/>
            </a:solidFill>
            <a:prstDash val="solid"/>
          </a:ln>
          <a:effectLst>
            <a:outerShdw blurRad="101600" dist="38100" dir="5400000" algn="bl" rotWithShape="0">
              <a:srgbClr val="12503A">
                <a:alpha val="1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49808" y="2148840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E6F3EC"/>
          </a:solidFill>
          <a:ln/>
        </p:spPr>
      </p:sp>
      <p:sp>
        <p:nvSpPr>
          <p:cNvPr id="7" name="Text 5"/>
          <p:cNvSpPr/>
          <p:nvPr/>
        </p:nvSpPr>
        <p:spPr>
          <a:xfrm>
            <a:off x="749808" y="21488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25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49808" y="2715768"/>
            <a:ext cx="311810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Defect Lifecycle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749808" y="3081528"/>
            <a:ext cx="3118104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states a bug moves through, from first sighting </a:t>
            </a:r>
            <a:r>
              <a:rPr lang="en-US" sz="110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closed, and </a:t>
            </a:r>
            <a:r>
              <a:rPr lang="en-US" sz="110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owns each handoff.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233672" y="1965960"/>
            <a:ext cx="352044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7E5DC"/>
            </a:solidFill>
            <a:prstDash val="solid"/>
          </a:ln>
          <a:effectLst>
            <a:outerShdw blurRad="101600" dist="38100" dir="5400000" algn="bl" rotWithShape="0">
              <a:srgbClr val="12503A">
                <a:alpha val="1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434840" y="2148840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E6F3EC"/>
          </a:solidFill>
          <a:ln/>
        </p:spPr>
      </p:sp>
      <p:sp>
        <p:nvSpPr>
          <p:cNvPr id="12" name="Text 10"/>
          <p:cNvSpPr/>
          <p:nvPr/>
        </p:nvSpPr>
        <p:spPr>
          <a:xfrm>
            <a:off x="4434840" y="21488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25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434840" y="2715768"/>
            <a:ext cx="311810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Severity vs Priority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4434840" y="3081528"/>
            <a:ext cx="3118104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bad it is, versus how soon it must </a:t>
            </a:r>
            <a:r>
              <a:rPr lang="en-US" sz="110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 fixed, two </a:t>
            </a:r>
            <a:r>
              <a:rPr lang="en-US" sz="110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independent axes, often confused.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7918704" y="1965960"/>
            <a:ext cx="352044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7E5DC"/>
            </a:solidFill>
            <a:prstDash val="solid"/>
          </a:ln>
          <a:effectLst>
            <a:outerShdw blurRad="101600" dist="38100" dir="5400000" algn="bl" rotWithShape="0">
              <a:srgbClr val="12503A">
                <a:alpha val="18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19872" y="2148840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E6F3EC"/>
          </a:solidFill>
          <a:ln/>
        </p:spPr>
      </p:sp>
      <p:sp>
        <p:nvSpPr>
          <p:cNvPr id="17" name="Text 15"/>
          <p:cNvSpPr/>
          <p:nvPr/>
        </p:nvSpPr>
        <p:spPr>
          <a:xfrm>
            <a:off x="8119872" y="21488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25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8119872" y="2715768"/>
            <a:ext cx="311810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Root Cause Analysis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8119872" y="3081528"/>
            <a:ext cx="3118104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Asking “why” until you reach the actual source, not just the symptom reported.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48640" y="4114800"/>
            <a:ext cx="352044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7E5DC"/>
            </a:solidFill>
            <a:prstDash val="solid"/>
          </a:ln>
          <a:effectLst>
            <a:outerShdw blurRad="101600" dist="38100" dir="5400000" algn="bl" rotWithShape="0">
              <a:srgbClr val="12503A">
                <a:alpha val="18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749808" y="4297680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E6F3EC"/>
          </a:solidFill>
          <a:ln/>
        </p:spPr>
      </p:sp>
      <p:sp>
        <p:nvSpPr>
          <p:cNvPr id="22" name="Text 20"/>
          <p:cNvSpPr/>
          <p:nvPr/>
        </p:nvSpPr>
        <p:spPr>
          <a:xfrm>
            <a:off x="749808" y="42976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25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749808" y="4864608"/>
            <a:ext cx="311810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Defect Density &amp; Leakage</a:t>
            </a:r>
            <a:endParaRPr lang="en-US" sz="1450" dirty="0"/>
          </a:p>
        </p:txBody>
      </p:sp>
      <p:sp>
        <p:nvSpPr>
          <p:cNvPr id="24" name="Text 22"/>
          <p:cNvSpPr/>
          <p:nvPr/>
        </p:nvSpPr>
        <p:spPr>
          <a:xfrm>
            <a:off x="749808" y="5230368"/>
            <a:ext cx="3118104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many bugs per unit of work, and how many escape into later stages.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233672" y="4114800"/>
            <a:ext cx="352044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7E5DC"/>
            </a:solidFill>
            <a:prstDash val="solid"/>
          </a:ln>
          <a:effectLst>
            <a:outerShdw blurRad="101600" dist="38100" dir="5400000" algn="bl" rotWithShape="0">
              <a:srgbClr val="12503A">
                <a:alpha val="18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4434840" y="4297680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E6F3EC"/>
          </a:solidFill>
          <a:ln/>
        </p:spPr>
      </p:sp>
      <p:sp>
        <p:nvSpPr>
          <p:cNvPr id="27" name="Text 25"/>
          <p:cNvSpPr/>
          <p:nvPr/>
        </p:nvSpPr>
        <p:spPr>
          <a:xfrm>
            <a:off x="4434840" y="42976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25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4434840" y="4864608"/>
            <a:ext cx="311810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MTTR &amp; MTBF</a:t>
            </a:r>
            <a:endParaRPr lang="en-US" sz="1450" dirty="0"/>
          </a:p>
        </p:txBody>
      </p:sp>
      <p:sp>
        <p:nvSpPr>
          <p:cNvPr id="29" name="Text 27"/>
          <p:cNvSpPr/>
          <p:nvPr/>
        </p:nvSpPr>
        <p:spPr>
          <a:xfrm>
            <a:off x="4434840" y="5230368"/>
            <a:ext cx="3118104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Mean time to repair, and mean time </a:t>
            </a:r>
            <a:r>
              <a:rPr lang="en-US" sz="110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between failures, speed </a:t>
            </a:r>
            <a:r>
              <a:rPr lang="en-US" sz="110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stability.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7918704" y="4114800"/>
            <a:ext cx="352044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7E5DC"/>
            </a:solidFill>
            <a:prstDash val="solid"/>
          </a:ln>
          <a:effectLst>
            <a:outerShdw blurRad="101600" dist="38100" dir="5400000" algn="bl" rotWithShape="0">
              <a:srgbClr val="12503A">
                <a:alpha val="18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8119872" y="4297680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E6F3EC"/>
          </a:solidFill>
          <a:ln/>
        </p:spPr>
      </p:sp>
      <p:sp>
        <p:nvSpPr>
          <p:cNvPr id="32" name="Text 30"/>
          <p:cNvSpPr/>
          <p:nvPr/>
        </p:nvSpPr>
        <p:spPr>
          <a:xfrm>
            <a:off x="8119872" y="42976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25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8119872" y="4864608"/>
            <a:ext cx="311810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Defect Removal Efficiency</a:t>
            </a:r>
            <a:endParaRPr lang="en-US" sz="1450" dirty="0"/>
          </a:p>
        </p:txBody>
      </p:sp>
      <p:sp>
        <p:nvSpPr>
          <p:cNvPr id="34" name="Text 32"/>
          <p:cNvSpPr/>
          <p:nvPr/>
        </p:nvSpPr>
        <p:spPr>
          <a:xfrm>
            <a:off x="8119872" y="5230368"/>
            <a:ext cx="3118104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percentage of defects caught before release vs. </a:t>
            </a:r>
            <a:r>
              <a:rPr lang="en-US" sz="110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 after, the </a:t>
            </a:r>
            <a:r>
              <a:rPr lang="en-US" sz="110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scorecard.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kern="0" spc="100" dirty="0">
                <a:solidFill>
                  <a:srgbClr val="1E7A5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█ </a:t>
            </a:r>
            <a:r>
              <a:rPr lang="en-US" sz="1100" b="1" kern="0" spc="100" dirty="0">
                <a:solidFill>
                  <a:srgbClr val="12503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INFOGRAPHIC · ORIGINAL DIAGRAM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defect lifecycle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325880"/>
            <a:ext cx="10607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bug moves through a governed state machine. Miss a state and you lose traceability.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457200" y="1828800"/>
            <a:ext cx="11292840" cy="4206240"/>
          </a:xfrm>
          <a:prstGeom prst="roundRect">
            <a:avLst>
              <a:gd name="adj" fmla="val 1739"/>
            </a:avLst>
          </a:prstGeom>
          <a:solidFill>
            <a:srgbClr val="FFFFFF"/>
          </a:solidFill>
          <a:ln w="12700">
            <a:solidFill>
              <a:srgbClr val="D7E5DC"/>
            </a:solidFill>
            <a:prstDash val="solid"/>
          </a:ln>
          <a:effectLst>
            <a:outerShdw blurRad="101600" dist="38100" dir="5400000" algn="bl" rotWithShape="0">
              <a:srgbClr val="12503A">
                <a:alpha val="1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77240" y="2880360"/>
            <a:ext cx="1481328" cy="685800"/>
          </a:xfrm>
          <a:prstGeom prst="roundRect">
            <a:avLst>
              <a:gd name="adj" fmla="val 12000"/>
            </a:avLst>
          </a:prstGeom>
          <a:solidFill>
            <a:srgbClr val="E6F3EC"/>
          </a:solidFill>
          <a:ln w="19050">
            <a:solidFill>
              <a:srgbClr val="1E7A5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77240" y="2880360"/>
            <a:ext cx="148132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2503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NEW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2258568" y="3223260"/>
            <a:ext cx="256032" cy="0"/>
          </a:xfrm>
          <a:prstGeom prst="line">
            <a:avLst/>
          </a:prstGeom>
          <a:noFill/>
          <a:ln w="25400">
            <a:solidFill>
              <a:srgbClr val="1E7A54"/>
            </a:solidFill>
            <a:prstDash val="solid"/>
            <a:tailEnd type="triangle"/>
          </a:ln>
        </p:spPr>
      </p:sp>
      <p:sp>
        <p:nvSpPr>
          <p:cNvPr id="9" name="Shape 7"/>
          <p:cNvSpPr/>
          <p:nvPr/>
        </p:nvSpPr>
        <p:spPr>
          <a:xfrm>
            <a:off x="2514600" y="2880360"/>
            <a:ext cx="1481328" cy="6858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9050">
            <a:solidFill>
              <a:srgbClr val="BFD5C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514600" y="2880360"/>
            <a:ext cx="148132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E1A1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ASSIGNED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995928" y="3223260"/>
            <a:ext cx="256032" cy="0"/>
          </a:xfrm>
          <a:prstGeom prst="line">
            <a:avLst/>
          </a:prstGeom>
          <a:noFill/>
          <a:ln w="25400">
            <a:solidFill>
              <a:srgbClr val="1E7A54"/>
            </a:solidFill>
            <a:prstDash val="solid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4251960" y="2880360"/>
            <a:ext cx="1481328" cy="6858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9050">
            <a:solidFill>
              <a:srgbClr val="BFD5C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2880360"/>
            <a:ext cx="148132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E1A1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 PROGRESS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733288" y="3223260"/>
            <a:ext cx="256032" cy="0"/>
          </a:xfrm>
          <a:prstGeom prst="line">
            <a:avLst/>
          </a:prstGeom>
          <a:noFill/>
          <a:ln w="25400">
            <a:solidFill>
              <a:srgbClr val="1E7A54"/>
            </a:solidFill>
            <a:prstDash val="solid"/>
            <a:tailEnd type="triangle"/>
          </a:ln>
        </p:spPr>
      </p:sp>
      <p:sp>
        <p:nvSpPr>
          <p:cNvPr id="15" name="Shape 13"/>
          <p:cNvSpPr/>
          <p:nvPr/>
        </p:nvSpPr>
        <p:spPr>
          <a:xfrm>
            <a:off x="5989320" y="2880360"/>
            <a:ext cx="1481328" cy="6858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9050">
            <a:solidFill>
              <a:srgbClr val="BFD5C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989320" y="2880360"/>
            <a:ext cx="148132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E1A1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FIXED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7470648" y="3223260"/>
            <a:ext cx="256032" cy="0"/>
          </a:xfrm>
          <a:prstGeom prst="line">
            <a:avLst/>
          </a:prstGeom>
          <a:noFill/>
          <a:ln w="25400">
            <a:solidFill>
              <a:srgbClr val="1E7A54"/>
            </a:solidFill>
            <a:prstDash val="solid"/>
            <a:tailEnd type="triangle"/>
          </a:ln>
        </p:spPr>
      </p:sp>
      <p:sp>
        <p:nvSpPr>
          <p:cNvPr id="18" name="Shape 16"/>
          <p:cNvSpPr/>
          <p:nvPr/>
        </p:nvSpPr>
        <p:spPr>
          <a:xfrm>
            <a:off x="7726680" y="2880360"/>
            <a:ext cx="1481328" cy="685800"/>
          </a:xfrm>
          <a:prstGeom prst="roundRect">
            <a:avLst>
              <a:gd name="adj" fmla="val 12000"/>
            </a:avLst>
          </a:prstGeom>
          <a:solidFill>
            <a:srgbClr val="FBEEDD"/>
          </a:solidFill>
          <a:ln w="19050">
            <a:solidFill>
              <a:srgbClr val="C97A1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726680" y="2880360"/>
            <a:ext cx="148132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8A571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RETEST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9208008" y="3223260"/>
            <a:ext cx="256032" cy="0"/>
          </a:xfrm>
          <a:prstGeom prst="line">
            <a:avLst/>
          </a:prstGeom>
          <a:noFill/>
          <a:ln w="25400">
            <a:solidFill>
              <a:srgbClr val="1E7A54"/>
            </a:solidFill>
            <a:prstDash val="solid"/>
            <a:tailEnd type="triangle"/>
          </a:ln>
        </p:spPr>
      </p:sp>
      <p:sp>
        <p:nvSpPr>
          <p:cNvPr id="21" name="Shape 19"/>
          <p:cNvSpPr/>
          <p:nvPr/>
        </p:nvSpPr>
        <p:spPr>
          <a:xfrm>
            <a:off x="9464040" y="2880360"/>
            <a:ext cx="1481328" cy="685800"/>
          </a:xfrm>
          <a:prstGeom prst="roundRect">
            <a:avLst>
              <a:gd name="adj" fmla="val 12000"/>
            </a:avLst>
          </a:prstGeom>
          <a:solidFill>
            <a:srgbClr val="E6F3EC"/>
          </a:solidFill>
          <a:ln w="19050">
            <a:solidFill>
              <a:srgbClr val="1E7A5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464040" y="2880360"/>
            <a:ext cx="148132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2503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VERIFIED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11338560" y="2103120"/>
            <a:ext cx="1234440" cy="640080"/>
          </a:xfrm>
          <a:prstGeom prst="roundRect">
            <a:avLst>
              <a:gd name="adj" fmla="val 12857"/>
            </a:avLst>
          </a:prstGeom>
          <a:solidFill>
            <a:srgbClr val="12503A"/>
          </a:solidFill>
          <a:ln/>
        </p:spPr>
      </p:sp>
      <p:sp>
        <p:nvSpPr>
          <p:cNvPr id="24" name="Text 22"/>
          <p:cNvSpPr/>
          <p:nvPr/>
        </p:nvSpPr>
        <p:spPr>
          <a:xfrm>
            <a:off x="11338560" y="2103120"/>
            <a:ext cx="1234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CLOSED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 flipV="1">
            <a:off x="10853928" y="2194560"/>
            <a:ext cx="484632" cy="777240"/>
          </a:xfrm>
          <a:prstGeom prst="line">
            <a:avLst/>
          </a:prstGeom>
          <a:noFill/>
          <a:ln w="25400">
            <a:solidFill>
              <a:srgbClr val="1E7A54"/>
            </a:solidFill>
            <a:prstDash val="solid"/>
            <a:tailEnd type="triangle"/>
          </a:ln>
        </p:spPr>
      </p:sp>
      <p:sp>
        <p:nvSpPr>
          <p:cNvPr id="26" name="Shape 24"/>
          <p:cNvSpPr/>
          <p:nvPr/>
        </p:nvSpPr>
        <p:spPr>
          <a:xfrm>
            <a:off x="8467344" y="3566160"/>
            <a:ext cx="0" cy="548640"/>
          </a:xfrm>
          <a:prstGeom prst="line">
            <a:avLst/>
          </a:prstGeom>
          <a:noFill/>
          <a:ln w="22225">
            <a:solidFill>
              <a:srgbClr val="B0402C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992624" y="4114800"/>
            <a:ext cx="3474720" cy="0"/>
          </a:xfrm>
          <a:prstGeom prst="line">
            <a:avLst/>
          </a:prstGeom>
          <a:noFill/>
          <a:ln w="22225">
            <a:solidFill>
              <a:srgbClr val="B0402C"/>
            </a:solidFill>
            <a:prstDash val="dash"/>
          </a:ln>
        </p:spPr>
      </p:sp>
      <p:sp>
        <p:nvSpPr>
          <p:cNvPr id="28" name="Shape 26"/>
          <p:cNvSpPr/>
          <p:nvPr/>
        </p:nvSpPr>
        <p:spPr>
          <a:xfrm>
            <a:off x="4992624" y="3566160"/>
            <a:ext cx="0" cy="548640"/>
          </a:xfrm>
          <a:prstGeom prst="line">
            <a:avLst/>
          </a:prstGeom>
          <a:noFill/>
          <a:ln w="22225">
            <a:solidFill>
              <a:srgbClr val="B0402C"/>
            </a:solidFill>
            <a:prstDash val="dash"/>
            <a:tailEnd type="triangle"/>
          </a:ln>
        </p:spPr>
      </p:sp>
      <p:sp>
        <p:nvSpPr>
          <p:cNvPr id="29" name="Text 27"/>
          <p:cNvSpPr/>
          <p:nvPr/>
        </p:nvSpPr>
        <p:spPr>
          <a:xfrm>
            <a:off x="4251960" y="4160520"/>
            <a:ext cx="495604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>
                <a:solidFill>
                  <a:srgbClr val="B0402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REOPENED, if </a:t>
            </a:r>
            <a:r>
              <a:rPr lang="en-US" sz="1050" b="1" dirty="0">
                <a:solidFill>
                  <a:srgbClr val="B0402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retest fails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2194560" y="1874520"/>
            <a:ext cx="1737360" cy="457200"/>
          </a:xfrm>
          <a:prstGeom prst="roundRect">
            <a:avLst>
              <a:gd name="adj" fmla="val 16000"/>
            </a:avLst>
          </a:prstGeom>
          <a:solidFill>
            <a:srgbClr val="F1F6F3"/>
          </a:solidFill>
          <a:ln w="12700">
            <a:solidFill>
              <a:srgbClr val="BFD5C8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2194560" y="1874520"/>
            <a:ext cx="1737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54655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REJECTED / DUPLICATE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3255264" y="2331720"/>
            <a:ext cx="0" cy="548640"/>
          </a:xfrm>
          <a:prstGeom prst="line">
            <a:avLst/>
          </a:prstGeom>
          <a:noFill/>
          <a:ln w="15875">
            <a:solidFill>
              <a:srgbClr val="8B9990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4114800" y="1874520"/>
            <a:ext cx="1463040" cy="457200"/>
          </a:xfrm>
          <a:prstGeom prst="roundRect">
            <a:avLst>
              <a:gd name="adj" fmla="val 16000"/>
            </a:avLst>
          </a:prstGeom>
          <a:solidFill>
            <a:srgbClr val="F1F6F3"/>
          </a:solidFill>
          <a:ln w="12700">
            <a:solidFill>
              <a:srgbClr val="BFD5C8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114800" y="1874520"/>
            <a:ext cx="1463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54655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DEFERRED</a:t>
            </a:r>
            <a:endParaRPr lang="en-US" sz="850" dirty="0"/>
          </a:p>
        </p:txBody>
      </p:sp>
      <p:sp>
        <p:nvSpPr>
          <p:cNvPr id="35" name="Shape 33"/>
          <p:cNvSpPr/>
          <p:nvPr/>
        </p:nvSpPr>
        <p:spPr>
          <a:xfrm>
            <a:off x="4992624" y="2331720"/>
            <a:ext cx="0" cy="548640"/>
          </a:xfrm>
          <a:prstGeom prst="line">
            <a:avLst/>
          </a:prstGeom>
          <a:noFill/>
          <a:ln w="15875">
            <a:solidFill>
              <a:srgbClr val="8B9990"/>
            </a:solidFill>
            <a:prstDash val="dash"/>
          </a:ln>
        </p:spPr>
      </p:sp>
      <p:sp>
        <p:nvSpPr>
          <p:cNvPr id="36" name="Text 34"/>
          <p:cNvSpPr/>
          <p:nvPr/>
        </p:nvSpPr>
        <p:spPr>
          <a:xfrm>
            <a:off x="548640" y="617220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0E1A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 focus: </a:t>
            </a:r>
            <a:r>
              <a:rPr lang="en-US" sz="120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reproduce a seeded bug, push it </a:t>
            </a:r>
            <a:r>
              <a:rPr lang="en-US" sz="120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through New to Assigned to In Progress to Fixed to Retest to Verified to Closed</a:t>
            </a:r>
            <a:r>
              <a:rPr lang="en-US" sz="120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and practice the reopen path when a fix doesn't hold.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efect lifecycle">
            <a:extLst>
              <a:ext uri="{FF2B5EF4-FFF2-40B4-BE49-F238E27FC236}">
                <a16:creationId xmlns:a16="http://schemas.microsoft.com/office/drawing/2014/main" id="{DF4E83AC-9F57-4818-BE76-1523BB063C87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hlinkClick r:id="rId4"/>
            <a:extLst>
              <a:ext uri="{FF2B5EF4-FFF2-40B4-BE49-F238E27FC236}">
                <a16:creationId xmlns:a16="http://schemas.microsoft.com/office/drawing/2014/main" id="{9DF6D71D-B258-4AF8-AAE9-32DA66E5FEAC}"/>
              </a:ext>
            </a:extLst>
          </p:cNvPr>
          <p:cNvSpPr/>
          <p:nvPr/>
        </p:nvSpPr>
        <p:spPr>
          <a:xfrm>
            <a:off x="9779000" y="6426200"/>
            <a:ext cx="2159000" cy="279400"/>
          </a:xfrm>
          <a:prstGeom prst="roundRect">
            <a:avLst/>
          </a:prstGeom>
          <a:solidFill>
            <a:srgbClr val="1E7A5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nn-NO" sz="1000" b="1">
                <a:solidFill>
                  <a:srgbClr val="FFFFFF"/>
                </a:solidFill>
                <a:latin typeface="Calibri" panose="020F0502020204030204" pitchFamily="34" charset="0"/>
              </a:rPr>
              <a:t>Open: KRISAv2 Bab 6 p.2</a:t>
            </a:r>
            <a:endParaRPr lang="en-MY" sz="1000" b="1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" name="Rectangle: Rounded Corners 4">
            <a:hlinkClick r:id="rId5"/>
            <a:extLst>
              <a:ext uri="{FF2B5EF4-FFF2-40B4-BE49-F238E27FC236}">
                <a16:creationId xmlns:a16="http://schemas.microsoft.com/office/drawing/2014/main" id="{57D30156-78A6-4702-8341-713070E791A7}"/>
              </a:ext>
            </a:extLst>
          </p:cNvPr>
          <p:cNvSpPr/>
          <p:nvPr/>
        </p:nvSpPr>
        <p:spPr>
          <a:xfrm>
            <a:off x="8153400" y="6426200"/>
            <a:ext cx="1524000" cy="2794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Module hub</a:t>
            </a:r>
          </a:p>
        </p:txBody>
      </p:sp>
    </p:spTree>
    <p:extLst>
      <p:ext uri="{BB962C8B-B14F-4D97-AF65-F5344CB8AC3E}">
        <p14:creationId xmlns:p14="http://schemas.microsoft.com/office/powerpoint/2010/main" val="66005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kern="0" spc="100" dirty="0">
                <a:solidFill>
                  <a:srgbClr val="1E7A5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█ </a:t>
            </a:r>
            <a:r>
              <a:rPr lang="en-US" sz="1100" b="1" kern="0" spc="100" dirty="0">
                <a:solidFill>
                  <a:srgbClr val="12503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INFOGRAPHIC · ORIGINAL DIAGRAM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Severity vs. priority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325880"/>
            <a:ext cx="10607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Severity is a fact about impact. Priority is a decision about sequence.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1581912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0E1A1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PRIORITY to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640080" y="1874520"/>
            <a:ext cx="3200400" cy="2286000"/>
          </a:xfrm>
          <a:prstGeom prst="rect">
            <a:avLst/>
          </a:prstGeom>
          <a:solidFill>
            <a:srgbClr val="FBEEDD"/>
          </a:solidFill>
          <a:ln w="12700">
            <a:solidFill>
              <a:srgbClr val="E7C79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77240" y="201168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b="1" dirty="0">
                <a:solidFill>
                  <a:srgbClr val="8A571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HIGH SEVERITY · LOW PRIORITY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777240" y="2377440"/>
            <a:ext cx="2926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8A57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“Fix it, but not this sprint”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777240" y="352044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1000" dirty="0">
                <a:solidFill>
                  <a:srgbClr val="8A57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e.g. rare crash on an unused legacy report page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3840480" y="1874520"/>
            <a:ext cx="3200400" cy="2286000"/>
          </a:xfrm>
          <a:prstGeom prst="rect">
            <a:avLst/>
          </a:prstGeom>
          <a:solidFill>
            <a:srgbClr val="F8E7E2"/>
          </a:solidFill>
          <a:ln w="12700">
            <a:solidFill>
              <a:srgbClr val="E2B7A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977640" y="201168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b="1" dirty="0">
                <a:solidFill>
                  <a:srgbClr val="8A2F1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HIGH SEVERITY · HIGH PRIORITY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3977640" y="2377440"/>
            <a:ext cx="2926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8A2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“Drop everything”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3977640" y="352044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1000" dirty="0">
                <a:solidFill>
                  <a:srgbClr val="8A2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e.g. checkout payment fails for all users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40080" y="4160520"/>
            <a:ext cx="3200400" cy="2286000"/>
          </a:xfrm>
          <a:prstGeom prst="rect">
            <a:avLst/>
          </a:prstGeom>
          <a:solidFill>
            <a:srgbClr val="E7EEF5"/>
          </a:solidFill>
          <a:ln w="12700">
            <a:solidFill>
              <a:srgbClr val="C3D5E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77240" y="429768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b="1" dirty="0">
                <a:solidFill>
                  <a:srgbClr val="1D3F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LOW SEVERITY · LOW PRIORITY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777240" y="4663440"/>
            <a:ext cx="2926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1D3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“Backlog it”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777240" y="580644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1000" dirty="0">
                <a:solidFill>
                  <a:srgbClr val="1D3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e.g. minor spacing issue in the footer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3840480" y="4160520"/>
            <a:ext cx="3200400" cy="2286000"/>
          </a:xfrm>
          <a:prstGeom prst="rect">
            <a:avLst/>
          </a:prstGeom>
          <a:solidFill>
            <a:srgbClr val="E6F3EC"/>
          </a:solidFill>
          <a:ln w="12700">
            <a:solidFill>
              <a:srgbClr val="BFE0C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977640" y="429768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b="1" dirty="0">
                <a:solidFill>
                  <a:srgbClr val="12503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LOW SEVERITY · HIGH PRIORITY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3977640" y="4663440"/>
            <a:ext cx="2926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125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“Fix before demo”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3977640" y="580644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1000" dirty="0">
                <a:solidFill>
                  <a:srgbClr val="125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e.g. wrong label on the homepage banner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640080" y="1874520"/>
            <a:ext cx="0" cy="4572000"/>
          </a:xfrm>
          <a:prstGeom prst="line">
            <a:avLst/>
          </a:prstGeom>
          <a:noFill/>
          <a:ln w="25400">
            <a:solidFill>
              <a:srgbClr val="FFFFF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0080" y="4160520"/>
            <a:ext cx="6400800" cy="0"/>
          </a:xfrm>
          <a:prstGeom prst="line">
            <a:avLst/>
          </a:prstGeom>
          <a:noFill/>
          <a:ln w="25400">
            <a:solidFill>
              <a:srgbClr val="FFFFF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40080" y="64922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B99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LOW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6126480" y="64922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B99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HIGH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 rot="16200000">
            <a:off x="137160" y="370332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E1A1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SEVERITY ↑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7315200" y="1920240"/>
            <a:ext cx="425196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D7E5DC"/>
            </a:solidFill>
            <a:prstDash val="solid"/>
          </a:ln>
          <a:effectLst>
            <a:outerShdw blurRad="101600" dist="38100" dir="5400000" algn="bl" rotWithShape="0">
              <a:srgbClr val="12503A">
                <a:alpha val="18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7498080" y="2103120"/>
            <a:ext cx="164592" cy="164592"/>
          </a:xfrm>
          <a:prstGeom prst="roundRect">
            <a:avLst>
              <a:gd name="adj" fmla="val 16667"/>
            </a:avLst>
          </a:prstGeom>
          <a:solidFill>
            <a:srgbClr val="B0402C"/>
          </a:solidFill>
          <a:ln/>
        </p:spPr>
      </p:sp>
      <p:sp>
        <p:nvSpPr>
          <p:cNvPr id="29" name="Text 27"/>
          <p:cNvSpPr/>
          <p:nvPr/>
        </p:nvSpPr>
        <p:spPr>
          <a:xfrm>
            <a:off x="7772400" y="2029968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Severity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7498080" y="2377440"/>
            <a:ext cx="393192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impact on </a:t>
            </a:r>
            <a:r>
              <a:rPr lang="en-US" sz="105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system, crash</a:t>
            </a:r>
            <a:r>
              <a:rPr lang="en-US" sz="105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data loss, blocked workflow. Set by QA based on observed behavior.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7315200" y="3429000"/>
            <a:ext cx="425196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D7E5DC"/>
            </a:solidFill>
            <a:prstDash val="solid"/>
          </a:ln>
          <a:effectLst>
            <a:outerShdw blurRad="101600" dist="38100" dir="5400000" algn="bl" rotWithShape="0">
              <a:srgbClr val="12503A">
                <a:alpha val="18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7498080" y="3611880"/>
            <a:ext cx="164592" cy="164592"/>
          </a:xfrm>
          <a:prstGeom prst="roundRect">
            <a:avLst>
              <a:gd name="adj" fmla="val 16667"/>
            </a:avLst>
          </a:prstGeom>
          <a:solidFill>
            <a:srgbClr val="C97A1D"/>
          </a:solidFill>
          <a:ln/>
        </p:spPr>
      </p:sp>
      <p:sp>
        <p:nvSpPr>
          <p:cNvPr id="33" name="Text 31"/>
          <p:cNvSpPr/>
          <p:nvPr/>
        </p:nvSpPr>
        <p:spPr>
          <a:xfrm>
            <a:off x="7772400" y="3538728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Priority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7498080" y="3886200"/>
            <a:ext cx="393192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urgency, how </a:t>
            </a:r>
            <a:r>
              <a:rPr lang="en-US" sz="105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soon it must be fixed relative to everything else. Set by Product/PM.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7315200" y="4937760"/>
            <a:ext cx="425196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D7E5DC"/>
            </a:solidFill>
            <a:prstDash val="solid"/>
          </a:ln>
          <a:effectLst>
            <a:outerShdw blurRad="101600" dist="38100" dir="5400000" algn="bl" rotWithShape="0">
              <a:srgbClr val="12503A">
                <a:alpha val="18000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7498080" y="5120640"/>
            <a:ext cx="164592" cy="164592"/>
          </a:xfrm>
          <a:prstGeom prst="roundRect">
            <a:avLst>
              <a:gd name="adj" fmla="val 16667"/>
            </a:avLst>
          </a:prstGeom>
          <a:solidFill>
            <a:srgbClr val="1E7A54"/>
          </a:solidFill>
          <a:ln/>
        </p:spPr>
      </p:sp>
      <p:sp>
        <p:nvSpPr>
          <p:cNvPr id="37" name="Text 35"/>
          <p:cNvSpPr/>
          <p:nvPr/>
        </p:nvSpPr>
        <p:spPr>
          <a:xfrm>
            <a:off x="7772400" y="5047488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Lab rule of thumb</a:t>
            </a:r>
            <a:endParaRPr lang="en-US" sz="1300" dirty="0"/>
          </a:p>
        </p:txBody>
      </p:sp>
      <p:sp>
        <p:nvSpPr>
          <p:cNvPr id="38" name="Text 36"/>
          <p:cNvSpPr/>
          <p:nvPr/>
        </p:nvSpPr>
        <p:spPr>
          <a:xfrm>
            <a:off x="7498080" y="5394960"/>
            <a:ext cx="393192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 both independently for every </a:t>
            </a:r>
            <a:r>
              <a:rPr lang="en-US" sz="105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ShopFast bug, never </a:t>
            </a:r>
            <a:r>
              <a:rPr lang="en-US" sz="105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infer one from the other.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kern="0" spc="100" dirty="0">
                <a:solidFill>
                  <a:srgbClr val="1E7A5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█ </a:t>
            </a:r>
            <a:r>
              <a:rPr lang="en-US" sz="1100" b="1" kern="0" spc="100" dirty="0">
                <a:solidFill>
                  <a:srgbClr val="12503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INFOGRAPHIC · ORIGINAL DIAGRAM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Root </a:t>
            </a:r>
            <a:r>
              <a:rPr lang="en-US" sz="2700" b="1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Cause Analysis, fishbone </a:t>
            </a:r>
            <a:r>
              <a:rPr lang="en-US" sz="2700" b="1" dirty="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view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48640" y="1325880"/>
            <a:ext cx="10607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Trace every bug back to a category of cause before </a:t>
            </a:r>
            <a:r>
              <a:rPr lang="en-US" sz="130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closing it, this </a:t>
            </a:r>
            <a:r>
              <a:rPr lang="en-US" sz="130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keeps the same defect from resurfacing.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457200" y="1828800"/>
            <a:ext cx="11292840" cy="4480560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12700">
            <a:solidFill>
              <a:srgbClr val="D7E5DC"/>
            </a:solidFill>
            <a:prstDash val="solid"/>
          </a:ln>
          <a:effectLst>
            <a:outerShdw blurRad="101600" dist="38100" dir="5400000" algn="bl" rotWithShape="0">
              <a:srgbClr val="12503A">
                <a:alpha val="1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280160" y="4023360"/>
            <a:ext cx="7863840" cy="0"/>
          </a:xfrm>
          <a:prstGeom prst="line">
            <a:avLst/>
          </a:prstGeom>
          <a:noFill/>
          <a:ln w="38100">
            <a:solidFill>
              <a:srgbClr val="1E7A54"/>
            </a:solidFill>
            <a:prstDash val="solid"/>
            <a:tailEnd type="triangle"/>
          </a:ln>
        </p:spPr>
      </p:sp>
      <p:sp>
        <p:nvSpPr>
          <p:cNvPr id="7" name="Shape 5"/>
          <p:cNvSpPr/>
          <p:nvPr/>
        </p:nvSpPr>
        <p:spPr>
          <a:xfrm>
            <a:off x="9281160" y="3611880"/>
            <a:ext cx="1737360" cy="822960"/>
          </a:xfrm>
          <a:prstGeom prst="roundRect">
            <a:avLst>
              <a:gd name="adj" fmla="val 11111"/>
            </a:avLst>
          </a:prstGeom>
          <a:solidFill>
            <a:srgbClr val="12503A"/>
          </a:solidFill>
          <a:ln/>
        </p:spPr>
      </p:sp>
      <p:sp>
        <p:nvSpPr>
          <p:cNvPr id="8" name="Text 6"/>
          <p:cNvSpPr/>
          <p:nvPr/>
        </p:nvSpPr>
        <p:spPr>
          <a:xfrm>
            <a:off x="9281160" y="3611880"/>
            <a:ext cx="1737360" cy="50292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DEFECT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9281160" y="4005072"/>
            <a:ext cx="1737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BFE8D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(observed failure)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2331720" y="2560320"/>
            <a:ext cx="411480" cy="1463040"/>
          </a:xfrm>
          <a:prstGeom prst="line">
            <a:avLst/>
          </a:prstGeom>
          <a:noFill/>
          <a:ln w="19050">
            <a:solidFill>
              <a:srgbClr val="8B999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691640" y="2194560"/>
            <a:ext cx="2103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PEOPLE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508760" y="2542032"/>
            <a:ext cx="2468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Misread requirement
• Missed edge case in review
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4983480" y="2560320"/>
            <a:ext cx="411480" cy="1463040"/>
          </a:xfrm>
          <a:prstGeom prst="line">
            <a:avLst/>
          </a:prstGeom>
          <a:noFill/>
          <a:ln w="19050">
            <a:solidFill>
              <a:srgbClr val="8B999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343400" y="2194560"/>
            <a:ext cx="2103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PROCESS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160520" y="2542032"/>
            <a:ext cx="2468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No Definition of Done check
• Skipped code review step
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 flipV="1">
            <a:off x="2331720" y="4023360"/>
            <a:ext cx="411480" cy="1508760"/>
          </a:xfrm>
          <a:prstGeom prst="line">
            <a:avLst/>
          </a:prstGeom>
          <a:noFill/>
          <a:ln w="19050">
            <a:solidFill>
              <a:srgbClr val="8B999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691640" y="5577840"/>
            <a:ext cx="2103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ENVIRONMENT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508760" y="5925312"/>
            <a:ext cx="2468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Config drift, staging ≠ prod
• Test data out of date
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 flipV="1">
            <a:off x="4983480" y="4023360"/>
            <a:ext cx="411480" cy="1508760"/>
          </a:xfrm>
          <a:prstGeom prst="line">
            <a:avLst/>
          </a:prstGeom>
          <a:noFill/>
          <a:ln w="19050">
            <a:solidFill>
              <a:srgbClr val="8B999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343400" y="5577840"/>
            <a:ext cx="2103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E1A1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CODE / DESIGN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4160520" y="5925312"/>
            <a:ext cx="2468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Unhandled null / edge input
• Tight coupling, side effects
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548640" y="6419088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E1A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 focus: </a:t>
            </a:r>
            <a:r>
              <a:rPr lang="en-US" sz="1200" dirty="0">
                <a:solidFill>
                  <a:srgbClr val="5465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one logged ShopFast bug, ask “why” three times and record which of these four categories it truly belongs to.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2F6FB5"/>
      </a:hlink>
      <a:folHlink>
        <a:srgbClr val="6B4F9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3088</Words>
  <Application>Microsoft Office PowerPoint</Application>
  <PresentationFormat>Widescreen</PresentationFormat>
  <Paragraphs>314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Cambria</vt:lpstr>
      <vt:lpstr>Consolas</vt:lpstr>
      <vt:lpstr>Courier New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Module6 BugManagement QualityMetrics v2</dc:title>
  <dc:subject>SQA Bengkel KRISAv2 / PPrISA 2.0, 14 to 15 Sep 2026</dc:subject>
  <dc:creator>Al-Abrar bin Abdul Wahid</dc:creator>
  <cp:lastModifiedBy>user</cp:lastModifiedBy>
  <cp:revision>2</cp:revision>
  <dcterms:created xsi:type="dcterms:W3CDTF">2026-07-26T10:56:20Z</dcterms:created>
  <dcterms:modified xsi:type="dcterms:W3CDTF">2026-09-13T15:16:45Z</dcterms:modified>
</cp:coreProperties>
</file>