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65" r:id="rId14"/>
    <p:sldId id="266" r:id="rId15"/>
    <p:sldId id="267" r:id="rId16"/>
    <p:sldId id="268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26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SQA · BENGKEL AMALI 2 HARI
- KRISA 2.0 (JDN) ALIGNED · PHASE 04 OF 05, ASSURE
- MODULE 07
- Audit, Compliance &amp; Quality Documentation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- 06 · OUTCOME
- The release recommendation
- The Test Summary Report ends in one of three calls, never a silent shrug.
- All exit criteria met. No open critical or high-severity defects. Audit shows full conformity.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- 07 · TRACEABILITY
- Deliverables &amp; KRISA 2.0 alignment
- WHAT YOU PRODUCE
- Mini Audit Report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M07. Click through live if time allows; otherwise tell trainees every link is also in the module hub page and in references/README.md of the repo.
- Bab 6, 6.10 Laporan Ujian Penerimaan (UAT dan PAT) (PDF page 26): https://fth-abr.github.io/sqa-krisa-bengkel/references/krisa-v2-beta-2026/BAB6-FASA-PENGUJIAN-PENERIMAAN.pdf#page=26
- Bab 7, 7.6 Ujian Penerimaan Akhir (FAT) (PDF page 7): https://fth-abr.github.io/sqa-krisa-bengkel/references/krisa-v2-beta-2026/BAB7-FASA-PELAKSANAAN.pdf#page=7
- Bab 7, Laporan Penamatan Ujian (Jadual 7.5, ISO/IEC/IEEE 29119) (PDF page 9): https://fth-abr.github.io/sqa-krisa-bengkel/references/krisa-v2-beta-2026/BAB7-FASA-PELAKSANAAN.pdf#page=9
- Bab 7, 7.8 Serahan Sistem (PDF page 14): https://fth-abr.github.io/sqa-krisa-bengkel/references/krisa-v2-beta-2026/BAB7-FASA-PELAKSANAAN.pdf#page=14
- PPrISA 2.0, 5.4.2 ii b) Penilaian Kualiti Serahan (PDF page 94): https://fth-abr.github.io/sqa-krisa-bengkel/references/pprisa-2.0/PPrISA_2.0_Versi_Beta_Februari_2025.pdf#page=94
- PPrISA 2.0, 6.1.2 Penilaian Akhir (PDF page 98): https://fth-abr.github.io/sqa-krisa-bengkel/references/pprisa-2.0/PPrISA_2.0_Versi_Beta_Februari_2025.pdf#page=98</a:t>
            </a:r>
          </a:p>
        </p:txBody>
      </p:sp>
    </p:spTree>
    <p:extLst>
      <p:ext uri="{BB962C8B-B14F-4D97-AF65-F5344CB8AC3E}">
        <p14:creationId xmlns:p14="http://schemas.microsoft.com/office/powerpoint/2010/main" val="3439133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MODULE 07 RECAP
- Quality is only real once it's proven
- Audit against a standard, not a feeling, ISO, CMMI and ASVS give the checklist teeth.
- Every non-conformity gets a CAPA and an owner, nothing is logged and forgotten.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20 minutes (Hari 2, 14:35 hingga 14:55).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6745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8684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558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9539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7353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- 01 · CONTEXT
- Where Module 7 fits in the quality pipeline
- Nine SQA activities move through five phases on one continuous project. Module 7 is where the team proves, with evidence, that everything built so far actually 
- PLAN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LEARNING OBJECTIVE
- Ensure the quality process complies with a recognized standard, and produce documentation strong enough to justify a release decision.
- 13:30-15:00 · Audit &amp; Compliance + Documentation
- What you leave the room with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- 02 · SCOPE
- Key topics covered
- ISO 9001
- Quality management system, process discipline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- 03 · REFERENCE
- Which standard does what?
- Five reference points, five different jobs, the audit checklist in Step 1 borrows from all of them.
- ISO 9001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- 04 · HANDS-ON LAB
- Guided lab flow, three steps
- Run on the ShopFast checkout artifacts you built in Modules 1-6.
- STEP 1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- 05 · INFOGRAPHIC
- From finding to fix, the audit loop
- Every checklist item ends in one of two lanes. Non-conformities don't just get logged, they get closed.
- AUDIT ITEM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hyperlink" Target="https://fth-abr.github.io/sqa-krisa-bengkel/references/krisa-v2-beta-2026/BAB7-FASA-PELAKSANAAN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6-FASA-PENGUJIAN-PENERIMAAN.pdf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hyperlink" Target="https://fth-abr.github.io/sqa-krisa-bengkel/references/templates-D01-D18/docx/D02_DOKUMEN_SPESIFIKASI_KEPERLUAN_BISNES_BRS.docx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pprisa-2.0/PPrISA_2.0_Versi_Beta_Februari_2025.pdf#page=98" TargetMode="External"/><Relationship Id="rId13" Type="http://schemas.openxmlformats.org/officeDocument/2006/relationships/hyperlink" Target="https://fth-abr.github.io/sqa-krisa-bengkel/references/templates-D01-D18/docx/D18_DOKUMEN_LAPORAN_SERAHAN_SISTEM.docx" TargetMode="External"/><Relationship Id="rId18" Type="http://schemas.openxmlformats.org/officeDocument/2006/relationships/hyperlink" Target="https://fth-abr.github.io/sqa-krisa-bengkel/references/pprisa-2.0/templates/pdf/PPrISA17-Laporan_Status_Projek_Keseluruhan.pdf" TargetMode="External"/><Relationship Id="rId3" Type="http://schemas.openxmlformats.org/officeDocument/2006/relationships/hyperlink" Target="https://fth-abr.github.io/sqa-krisa-bengkel/references/krisa-v2-beta-2026/BAB6-FASA-PENGUJIAN-PENERIMAAN.pdf#page=26" TargetMode="External"/><Relationship Id="rId21" Type="http://schemas.openxmlformats.org/officeDocument/2006/relationships/hyperlink" Target="https://fth-abr.github.io/sqa-krisa-bengkel/slides/M07/index.html" TargetMode="External"/><Relationship Id="rId7" Type="http://schemas.openxmlformats.org/officeDocument/2006/relationships/hyperlink" Target="https://fth-abr.github.io/sqa-krisa-bengkel/references/pprisa-2.0/PPrISA_2.0_Versi_Beta_Februari_2025.pdf#page=94" TargetMode="External"/><Relationship Id="rId12" Type="http://schemas.openxmlformats.org/officeDocument/2006/relationships/hyperlink" Target="https://fth-abr.github.io/sqa-krisa-bengkel/references/templates-D01-D18/pdf/D16_DOKUMEN_LAPORAN_PENAMATAN_UJIAN.pdf" TargetMode="External"/><Relationship Id="rId17" Type="http://schemas.openxmlformats.org/officeDocument/2006/relationships/hyperlink" Target="https://fth-abr.github.io/sqa-krisa-bengkel/references/pprisa-2.0/templates/word/PPrISA17-LaporanStatusProjek-Keseluruhan.docx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s://fth-abr.github.io/sqa-krisa-bengkel/references/pprisa-2.0/templates/pdf/PPrISA05-Pelan_Pengurusan_Kualiti.pdf" TargetMode="External"/><Relationship Id="rId20" Type="http://schemas.openxmlformats.org/officeDocument/2006/relationships/hyperlink" Target="https://github.com/FTH-ABR/sqa-krisa-bengkel/blob/main/references/README.m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7-FASA-PELAKSANAAN.pdf#page=14" TargetMode="External"/><Relationship Id="rId11" Type="http://schemas.openxmlformats.org/officeDocument/2006/relationships/hyperlink" Target="https://fth-abr.github.io/sqa-krisa-bengkel/references/templates-D01-D18/docx/D16_DOKUMEN_LAPORAN_PENAMATAN_UJIAN.docx" TargetMode="External"/><Relationship Id="rId5" Type="http://schemas.openxmlformats.org/officeDocument/2006/relationships/hyperlink" Target="https://fth-abr.github.io/sqa-krisa-bengkel/references/krisa-v2-beta-2026/BAB7-FASA-PELAKSANAAN.pdf#page=9" TargetMode="External"/><Relationship Id="rId15" Type="http://schemas.openxmlformats.org/officeDocument/2006/relationships/hyperlink" Target="https://fth-abr.github.io/sqa-krisa-bengkel/references/pprisa-2.0/templates/word/PPrISA05-PelanPengurusanKualiti.docx" TargetMode="External"/><Relationship Id="rId10" Type="http://schemas.openxmlformats.org/officeDocument/2006/relationships/hyperlink" Target="https://fth-abr.github.io/sqa-krisa-bengkel/references/templates-D01-D18/pdf/D14_DOKUMEN_LAPORAN_UJIAN_PENERIMAAN_UAT_PAT.pdf" TargetMode="External"/><Relationship Id="rId19" Type="http://schemas.openxmlformats.org/officeDocument/2006/relationships/hyperlink" Target="https://sqa.jdn.gov.my/index.php/ms/" TargetMode="External"/><Relationship Id="rId4" Type="http://schemas.openxmlformats.org/officeDocument/2006/relationships/hyperlink" Target="https://fth-abr.github.io/sqa-krisa-bengkel/references/krisa-v2-beta-2026/BAB7-FASA-PELAKSANAAN.pdf#page=7" TargetMode="External"/><Relationship Id="rId9" Type="http://schemas.openxmlformats.org/officeDocument/2006/relationships/hyperlink" Target="https://fth-abr.github.io/sqa-krisa-bengkel/references/templates-D01-D18/docx/D14_DOKUMEN_LAPORAN_UJIAN_PENERIMAAN_UAT_PAT.docx" TargetMode="External"/><Relationship Id="rId14" Type="http://schemas.openxmlformats.org/officeDocument/2006/relationships/hyperlink" Target="https://fth-abr.github.io/sqa-krisa-bengkel/references/templates-D01-D18/pdf/D18_DOKUMEN_LAPORAN_SERAHAN_SISTEM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7-audit-dokumentasi/index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7-audit-dokumentasi/W07-audit-dokumentasi.ppt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7-audit-dokumentasi/index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7/index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7/index.html" TargetMode="External"/><Relationship Id="rId4" Type="http://schemas.openxmlformats.org/officeDocument/2006/relationships/hyperlink" Target="https://opencode.ai/doc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7/index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7/index.html" TargetMode="External"/><Relationship Id="rId4" Type="http://schemas.openxmlformats.org/officeDocument/2006/relationships/hyperlink" Target="https://sqa.jdn.gov.my/index.php/ms/garis-panduan/garis-panduan-pembangunan-aplikasi-krisa-versi-beta-202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wasp.org/www-project-application-security-verification-standard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wasp.org/www-project-application-security-verification-standard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899855" y="-1280160"/>
            <a:ext cx="4206240" cy="4206240"/>
          </a:xfrm>
          <a:prstGeom prst="ellipse">
            <a:avLst/>
          </a:prstGeom>
          <a:ln w="19050">
            <a:solidFill>
              <a:srgbClr val="A8721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722815" y="-457200"/>
            <a:ext cx="2560320" cy="2560320"/>
          </a:xfrm>
          <a:prstGeom prst="ellipse">
            <a:avLst/>
          </a:prstGeom>
          <a:ln w="12700">
            <a:solidFill>
              <a:srgbClr val="3A4B6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6400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· BENGKEL AMALI 2 HARI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31520" y="9601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kern="0" spc="1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 (JDN) ALIGNED · PHASE 04 </a:t>
            </a:r>
            <a:r>
              <a:rPr lang="en-US" sz="1050" kern="0" spc="15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 05, ASSURE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85800" y="187452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A872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MODULE 07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685800" y="25146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Audit, Compliance &amp;</a:t>
            </a:r>
            <a:endParaRPr lang="en-US" sz="42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Documentation</a:t>
            </a:r>
            <a:endParaRPr lang="en-US" sz="4200" dirty="0"/>
          </a:p>
        </p:txBody>
      </p:sp>
      <p:sp>
        <p:nvSpPr>
          <p:cNvPr id="33" name="Text 31"/>
          <p:cNvSpPr/>
          <p:nvPr/>
        </p:nvSpPr>
        <p:spPr>
          <a:xfrm>
            <a:off x="713232" y="42519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the process. Document the evidence. Decide the release.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132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5" name="Image 0" descr="/home/claude/module7/icons/clock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5285232"/>
            <a:ext cx="402336" cy="402336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14264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13:30 - 15:00</a:t>
            </a:r>
            <a:endParaRPr lang="en-US" sz="1500" dirty="0"/>
          </a:p>
        </p:txBody>
      </p:sp>
      <p:sp>
        <p:nvSpPr>
          <p:cNvPr id="37" name="Text 34"/>
          <p:cNvSpPr/>
          <p:nvPr/>
        </p:nvSpPr>
        <p:spPr>
          <a:xfrm>
            <a:off x="14264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TIME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36850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9" name="Image 1" descr="/home/claude/module7/icons/targe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12" y="5285232"/>
            <a:ext cx="402336" cy="402336"/>
          </a:xfrm>
          <a:prstGeom prst="rect">
            <a:avLst/>
          </a:prstGeom>
        </p:spPr>
      </p:pic>
      <p:sp>
        <p:nvSpPr>
          <p:cNvPr id="40" name="Text 36"/>
          <p:cNvSpPr/>
          <p:nvPr/>
        </p:nvSpPr>
        <p:spPr>
          <a:xfrm>
            <a:off x="43982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 30m</a:t>
            </a:r>
            <a:endParaRPr lang="en-US" sz="1500" dirty="0"/>
          </a:p>
        </p:txBody>
      </p:sp>
      <p:sp>
        <p:nvSpPr>
          <p:cNvPr id="41" name="Text 37"/>
          <p:cNvSpPr/>
          <p:nvPr/>
        </p:nvSpPr>
        <p:spPr>
          <a:xfrm>
            <a:off x="43982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DURATION</a:t>
            </a:r>
            <a:endParaRPr lang="en-US" sz="850" dirty="0"/>
          </a:p>
        </p:txBody>
      </p:sp>
      <p:sp>
        <p:nvSpPr>
          <p:cNvPr id="42" name="Shape 38"/>
          <p:cNvSpPr/>
          <p:nvPr/>
        </p:nvSpPr>
        <p:spPr>
          <a:xfrm>
            <a:off x="66568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43" name="Image 2" descr="/home/claude/module7/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712" y="5285232"/>
            <a:ext cx="402336" cy="402336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73700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ASSURE</a:t>
            </a:r>
            <a:endParaRPr lang="en-US" sz="1500" dirty="0"/>
          </a:p>
        </p:txBody>
      </p:sp>
      <p:sp>
        <p:nvSpPr>
          <p:cNvPr id="45" name="Text 40"/>
          <p:cNvSpPr/>
          <p:nvPr/>
        </p:nvSpPr>
        <p:spPr>
          <a:xfrm>
            <a:off x="73700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PIPELINE PHASE</a:t>
            </a:r>
            <a:endParaRPr lang="en-US" sz="850" dirty="0"/>
          </a:p>
        </p:txBody>
      </p:sp>
      <p:sp>
        <p:nvSpPr>
          <p:cNvPr id="46" name="Text 41"/>
          <p:cNvSpPr/>
          <p:nvPr/>
        </p:nvSpPr>
        <p:spPr>
          <a:xfrm>
            <a:off x="713232" y="6263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663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 module reference · ShopFast checkout continuity project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· OUTCOME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release recommendation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170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Summary Report ends in one of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calls, never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silent shrug.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3429000" cy="2011680"/>
          </a:xfrm>
          <a:prstGeom prst="roundRect">
            <a:avLst>
              <a:gd name="adj" fmla="val 4545"/>
            </a:avLst>
          </a:prstGeom>
          <a:solidFill>
            <a:srgbClr val="F4F7FA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1965960"/>
            <a:ext cx="640080" cy="640080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7" name="Image 0" descr="/home/claude/module7/icons/checkcircl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12140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0116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04672" y="27889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exit criteria met. No open critical or high-severity defects. Audit shows full conformity.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297680" y="1737360"/>
            <a:ext cx="3429000" cy="2011680"/>
          </a:xfrm>
          <a:prstGeom prst="roundRect">
            <a:avLst>
              <a:gd name="adj" fmla="val 4545"/>
            </a:avLst>
          </a:prstGeom>
          <a:solidFill>
            <a:srgbClr val="F4F7FA"/>
          </a:solidFill>
          <a:ln w="19050">
            <a:solidFill>
              <a:srgbClr val="A8721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53712" y="1965960"/>
            <a:ext cx="640080" cy="640080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2" name="Image 1" descr="/home/claude/module7/icons/aler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2121408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49240" y="20116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872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CONDITIONAL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4553712" y="27889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Minor non-conformities remain, each with an owner and a CAPA due date before launch.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046720" y="1737360"/>
            <a:ext cx="3429000" cy="2011680"/>
          </a:xfrm>
          <a:prstGeom prst="roundRect">
            <a:avLst>
              <a:gd name="adj" fmla="val 4545"/>
            </a:avLst>
          </a:prstGeom>
          <a:solidFill>
            <a:srgbClr val="F4F7FA"/>
          </a:solidFill>
          <a:ln w="19050">
            <a:solidFill>
              <a:srgbClr val="B8442F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302752" y="1965960"/>
            <a:ext cx="640080" cy="640080"/>
          </a:xfrm>
          <a:prstGeom prst="ellipse">
            <a:avLst/>
          </a:prstGeom>
          <a:solidFill>
            <a:srgbClr val="B8442F"/>
          </a:solidFill>
          <a:ln/>
        </p:spPr>
      </p:sp>
      <p:pic>
        <p:nvPicPr>
          <p:cNvPr id="17" name="Image 2" descr="/home/claude/module7/icons/xcircl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2121408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98280" y="20116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44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NO-GO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8302752" y="27889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defects or non-conformities open. Release blocked until re-verified.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548640" y="4114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INSIDE THE TEST SUMMARY REPORT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548640" y="4480560"/>
            <a:ext cx="1386230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548640" y="4480560"/>
            <a:ext cx="138623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Scope tested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2099462" y="4480560"/>
            <a:ext cx="1811426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2099462" y="4480560"/>
            <a:ext cx="181142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Results by module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4075481" y="4480560"/>
            <a:ext cx="1556309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4075481" y="4480560"/>
            <a:ext cx="155630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summary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5796382" y="4480560"/>
            <a:ext cx="1556309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5796382" y="4480560"/>
            <a:ext cx="155630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Residual risks</a:t>
            </a:r>
            <a:endParaRPr lang="en-US" sz="1000" dirty="0"/>
          </a:p>
        </p:txBody>
      </p:sp>
      <p:sp>
        <p:nvSpPr>
          <p:cNvPr id="29" name="Shape 24"/>
          <p:cNvSpPr/>
          <p:nvPr/>
        </p:nvSpPr>
        <p:spPr>
          <a:xfrm>
            <a:off x="7517282" y="4480560"/>
            <a:ext cx="1556309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7517282" y="4480560"/>
            <a:ext cx="155630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 findings</a:t>
            </a:r>
            <a:endParaRPr lang="en-US" sz="1000" dirty="0"/>
          </a:p>
        </p:txBody>
      </p:sp>
      <p:sp>
        <p:nvSpPr>
          <p:cNvPr id="31" name="Shape 26"/>
          <p:cNvSpPr/>
          <p:nvPr/>
        </p:nvSpPr>
        <p:spPr>
          <a:xfrm>
            <a:off x="9238183" y="4480560"/>
            <a:ext cx="2236622" cy="384048"/>
          </a:xfrm>
          <a:prstGeom prst="roundRect">
            <a:avLst>
              <a:gd name="adj" fmla="val 19048"/>
            </a:avLst>
          </a:prstGeom>
          <a:solidFill>
            <a:srgbClr val="1B3B73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9238183" y="4480560"/>
            <a:ext cx="223662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Release recommendation</a:t>
            </a:r>
            <a:endParaRPr lang="en-US" sz="1000" dirty="0"/>
          </a:p>
        </p:txBody>
      </p:sp>
      <p:sp>
        <p:nvSpPr>
          <p:cNvPr id="33" name="Shape 28"/>
          <p:cNvSpPr/>
          <p:nvPr/>
        </p:nvSpPr>
        <p:spPr>
          <a:xfrm>
            <a:off x="548640" y="5715000"/>
            <a:ext cx="11064240" cy="685800"/>
          </a:xfrm>
          <a:prstGeom prst="roundRect">
            <a:avLst>
              <a:gd name="adj" fmla="val 10667"/>
            </a:avLst>
          </a:prstGeom>
          <a:solidFill>
            <a:srgbClr val="F3E7D0"/>
          </a:solidFill>
          <a:ln/>
        </p:spPr>
      </p:sp>
      <p:sp>
        <p:nvSpPr>
          <p:cNvPr id="34" name="Text 29"/>
          <p:cNvSpPr/>
          <p:nvPr/>
        </p:nvSpPr>
        <p:spPr>
          <a:xfrm>
            <a:off x="777240" y="571500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4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Reference: exit criteria are set once, in the Module 2 </a:t>
            </a:r>
            <a:r>
              <a:rPr lang="en-US" sz="1100" i="1">
                <a:solidFill>
                  <a:srgbClr val="6B4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Plan, Module </a:t>
            </a:r>
            <a:r>
              <a:rPr lang="en-US" sz="1100" i="1" dirty="0">
                <a:solidFill>
                  <a:srgbClr val="6B4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simply checks the evidence against them.</a:t>
            </a:r>
            <a:endParaRPr lang="en-US" sz="1100" dirty="0"/>
          </a:p>
        </p:txBody>
      </p:sp>
      <p:sp>
        <p:nvSpPr>
          <p:cNvPr id="35" name="Text 30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36" name="Text 31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· TRACEABILITY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Deliverables &amp; KRISA 2.0 alignment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YOU PRODUCE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920240"/>
            <a:ext cx="594360" cy="594360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7" name="Image 0" descr="/home/claude/module7/icons/clipboard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2066544"/>
            <a:ext cx="301752" cy="3017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84708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 Audit Report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08760" y="221284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Conformity / non-conformity findings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48640" y="2852928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31520" y="3035808"/>
            <a:ext cx="594360" cy="594360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12" name="Image 1" descr="/home/claude/module7/icons/refresh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24" y="3182112"/>
            <a:ext cx="301752" cy="30175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08760" y="2962656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 Log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508760" y="3328416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Corrective actions with owners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48640" y="3968496"/>
            <a:ext cx="51206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31520" y="4151376"/>
            <a:ext cx="594360" cy="594360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17" name="Image 2" descr="/home/claude/module7/icons/filetex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24" y="4297680"/>
            <a:ext cx="301752" cy="30175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508760" y="4078224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Summary Report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1508760" y="4443984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/ no-go / conditional recommendation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5989320" y="1371600"/>
            <a:ext cx="5577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 (JDN) MAPPING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5989320" y="1737360"/>
            <a:ext cx="5623560" cy="2148840"/>
          </a:xfrm>
          <a:prstGeom prst="roundRect">
            <a:avLst>
              <a:gd name="adj" fmla="val 3404"/>
            </a:avLst>
          </a:prstGeom>
          <a:solidFill>
            <a:srgbClr val="0F1620"/>
          </a:solidFill>
          <a:ln/>
        </p:spPr>
      </p:sp>
      <p:sp>
        <p:nvSpPr>
          <p:cNvPr id="22" name="Text 17"/>
          <p:cNvSpPr/>
          <p:nvPr/>
        </p:nvSpPr>
        <p:spPr>
          <a:xfrm>
            <a:off x="6263640" y="192024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Ch.6</a:t>
            </a:r>
            <a:r>
              <a:rPr lang="en-US" sz="1300" b="1" dirty="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Acceptance Testing
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</a:t>
            </a:r>
            <a:r>
              <a:rPr lang="en-US" sz="110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Plan to UAT 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PAT execution
</a:t>
            </a:r>
            <a:r>
              <a:rPr lang="en-US" sz="1000" i="1" dirty="0">
                <a:solidFill>
                  <a:srgbClr val="84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Deliverable: Acceptance Test Report (UAT/PAT)
</a:t>
            </a:r>
            <a:r>
              <a:rPr lang="en-US" sz="1300" b="1" dirty="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Ch.7</a:t>
            </a:r>
            <a:r>
              <a:rPr lang="en-US" sz="1300" b="1" dirty="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Implementation
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FAT, migration, handover documentation
</a:t>
            </a:r>
            <a:r>
              <a:rPr lang="en-US" sz="1000" i="1" dirty="0">
                <a:solidFill>
                  <a:srgbClr val="84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Deliverable: Test Closure Report; Manual; Handover</a:t>
            </a:r>
            <a:endParaRPr lang="en-US" sz="1300" dirty="0"/>
          </a:p>
        </p:txBody>
      </p:sp>
      <p:sp>
        <p:nvSpPr>
          <p:cNvPr id="23" name="Shape 18"/>
          <p:cNvSpPr/>
          <p:nvPr/>
        </p:nvSpPr>
        <p:spPr>
          <a:xfrm>
            <a:off x="5989320" y="4069080"/>
            <a:ext cx="5623560" cy="777240"/>
          </a:xfrm>
          <a:prstGeom prst="roundRect">
            <a:avLst>
              <a:gd name="adj" fmla="val 9412"/>
            </a:avLst>
          </a:prstGeom>
          <a:solidFill>
            <a:srgbClr val="F3E7D0"/>
          </a:solidFill>
          <a:ln/>
        </p:spPr>
      </p:sp>
      <p:sp>
        <p:nvSpPr>
          <p:cNvPr id="24" name="Text 19"/>
          <p:cNvSpPr/>
          <p:nvPr/>
        </p:nvSpPr>
        <p:spPr>
          <a:xfrm>
            <a:off x="6217920" y="4069080"/>
            <a:ext cx="5166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4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module's audit checklist also feeds KRISA's cross-cutting success factor: Software Quality Assurance (SQA).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548640" y="507492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pic>
        <p:nvPicPr>
          <p:cNvPr id="26" name="Image 3" descr="/home/claude/module7/icons/book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" y="5349240"/>
            <a:ext cx="457200" cy="45720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371600" y="5193792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note: KRISA 2.0 is currently at Beta 2026 status. Deliverable and template numbering (e.g. </a:t>
            </a: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/>
              </a:rPr>
              <a:t>D2.1</a:t>
            </a: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Tx.y) is still being refined </a:t>
            </a:r>
            <a:r>
              <a:rPr lang="en-US" sz="10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JDN, confirm </a:t>
            </a: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version with your agency before formal submission.</a:t>
            </a:r>
            <a:endParaRPr lang="en-US" sz="1050" dirty="0"/>
          </a:p>
        </p:txBody>
      </p:sp>
      <p:sp>
        <p:nvSpPr>
          <p:cNvPr id="28" name="Text 22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29" name="Text 23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10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20AAF6-EB3B-471F-8097-2FE174AFF287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6E5BFB-1CF6-4F48-B1C8-DF8CBE3EA2B2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A8721E"/>
                </a:solidFill>
                <a:latin typeface="Calibri" panose="020F0502020204030204" pitchFamily="34" charset="0"/>
              </a:rPr>
              <a:t>M07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04E6A4-D9C5-44EF-A6DA-C321A3AEF6F4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652C1-CA6F-4EEC-BC48-F3F7EBF8D247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69DD4C-DAFF-4FAD-AF50-4EC619131D2B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C57F2B01-0823-4E53-B1E7-BF7E328B9159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1B0DF6D4-CC49-4B4B-8815-AC8CDAAF47F1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6, 6.10 Laporan Ujian Penerimaan (UAT dan PAT)
page 26  ·  KRISAv2 Bab 6 Fasa Pengujian Penerimaan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1C38EEB0-2C25-4DC0-A2CF-4969DB847518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F2868526-1DF4-4294-A2C2-25E34B198503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7, 7.6 Ujian Penerimaan Akhir (FAT)
page 7  ·  KRISAv2 Bab 7 Fasa Pelaksanaan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F8CBF1EA-D1F8-4267-A0D9-42B67B8DFAE0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6173B43-ADED-44A0-9F49-7D9BE39C3A90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7, Laporan Penamatan Ujian (Jadual 7.5, ISO/IEC/IEEE 29119)
page 9  ·  KRISAv2 Bab 7 Fasa Pelaksanaan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56D91FA8-1F5D-49B7-87A0-DF48DE774ECA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6BC53F15-0020-4C20-BBCB-A359D175CEFE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>
                <a:solidFill>
                  <a:srgbClr val="0F1620"/>
                </a:solidFill>
                <a:latin typeface="Calibri" panose="020F0502020204030204" pitchFamily="34" charset="0"/>
              </a:rPr>
              <a:t>Bab 7, 7.8 Serahan Sistem
page 14  ·  KRISAv2 Bab 7 Fasa Pelaksanaan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F1660D1C-B849-4D99-A50F-A18565602D8C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3B474077-1E40-4216-8B9B-EB43E7E7650F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5.4.2 ii b) Penilaian Kualiti Serahan
page 94  ·  PPrISA 2.0 Versi Beta Feb 2025</a:t>
            </a:r>
          </a:p>
        </p:txBody>
      </p:sp>
      <p:sp>
        <p:nvSpPr>
          <p:cNvPr id="17" name="Rectangle: Rounded Corners 16">
            <a:hlinkClick r:id="rId8"/>
            <a:extLst>
              <a:ext uri="{FF2B5EF4-FFF2-40B4-BE49-F238E27FC236}">
                <a16:creationId xmlns:a16="http://schemas.microsoft.com/office/drawing/2014/main" id="{633FFA41-53F6-46A5-A778-F8B6937246A8}"/>
              </a:ext>
            </a:extLst>
          </p:cNvPr>
          <p:cNvSpPr/>
          <p:nvPr/>
        </p:nvSpPr>
        <p:spPr>
          <a:xfrm>
            <a:off x="457200" y="487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hlinkClick r:id="rId8"/>
            <a:extLst>
              <a:ext uri="{FF2B5EF4-FFF2-40B4-BE49-F238E27FC236}">
                <a16:creationId xmlns:a16="http://schemas.microsoft.com/office/drawing/2014/main" id="{0E7C10EE-F000-4B2E-B24F-03786771BB55}"/>
              </a:ext>
            </a:extLst>
          </p:cNvPr>
          <p:cNvSpPr txBox="1"/>
          <p:nvPr/>
        </p:nvSpPr>
        <p:spPr>
          <a:xfrm>
            <a:off x="584200" y="491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6.1.2 Penilaian Akhir
page 98  ·  PPrISA 2.0 Versi Beta Feb 2025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A6897D-97A1-4615-ABC5-FA12C7AA3E08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9DC1348-CA9B-4E6F-8695-519A457CB6C7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487D7A-1AC8-4CC5-A1D2-6A750A7536E1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ADF736-4809-4DCA-844C-CE3C2E719927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D14
Laporan Ujian Penerimaan (UAT/PAT)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: Rounded Corners 22">
            <a:hlinkClick r:id="rId9"/>
            <a:extLst>
              <a:ext uri="{FF2B5EF4-FFF2-40B4-BE49-F238E27FC236}">
                <a16:creationId xmlns:a16="http://schemas.microsoft.com/office/drawing/2014/main" id="{FDE82548-BDC1-4013-8001-D9FCBE236A26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4" name="Rectangle: Rounded Corners 23">
            <a:hlinkClick r:id="rId10"/>
            <a:extLst>
              <a:ext uri="{FF2B5EF4-FFF2-40B4-BE49-F238E27FC236}">
                <a16:creationId xmlns:a16="http://schemas.microsoft.com/office/drawing/2014/main" id="{C94912BA-B5C1-408C-A6BD-6ABFB476AF7D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02AFDB-1744-4E99-8540-D136F7D63F34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D801E2-E33F-495E-9B62-4E5FE7486C88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1F2E36-63AE-41B5-ACB6-753AFB07BF69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D16
Laporan Penamatan Ujian</a:t>
            </a:r>
          </a:p>
        </p:txBody>
      </p:sp>
      <p:sp>
        <p:nvSpPr>
          <p:cNvPr id="28" name="Rectangle: Rounded Corners 27">
            <a:hlinkClick r:id="rId11"/>
            <a:extLst>
              <a:ext uri="{FF2B5EF4-FFF2-40B4-BE49-F238E27FC236}">
                <a16:creationId xmlns:a16="http://schemas.microsoft.com/office/drawing/2014/main" id="{01D99329-3129-42F5-96EC-B626DDB4788A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9" name="Rectangle: Rounded Corners 28">
            <a:hlinkClick r:id="rId12"/>
            <a:extLst>
              <a:ext uri="{FF2B5EF4-FFF2-40B4-BE49-F238E27FC236}">
                <a16:creationId xmlns:a16="http://schemas.microsoft.com/office/drawing/2014/main" id="{8E6E88DF-9C1F-4630-A096-CB92187D5991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D20F785-08C4-401D-A9DD-718857D3C09D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3F5534-573E-4165-BB64-F0D3CB85773B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753ED7-88DD-4C91-993A-A31D9A0A7F9B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D18
Laporan Serahan Sistem</a:t>
            </a:r>
          </a:p>
        </p:txBody>
      </p:sp>
      <p:sp>
        <p:nvSpPr>
          <p:cNvPr id="33" name="Rectangle: Rounded Corners 32">
            <a:hlinkClick r:id="rId13"/>
            <a:extLst>
              <a:ext uri="{FF2B5EF4-FFF2-40B4-BE49-F238E27FC236}">
                <a16:creationId xmlns:a16="http://schemas.microsoft.com/office/drawing/2014/main" id="{714FF1D8-6B07-41BF-B490-16E64DC6A840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4" name="Rectangle: Rounded Corners 33">
            <a:hlinkClick r:id="rId14"/>
            <a:extLst>
              <a:ext uri="{FF2B5EF4-FFF2-40B4-BE49-F238E27FC236}">
                <a16:creationId xmlns:a16="http://schemas.microsoft.com/office/drawing/2014/main" id="{2ABA2D3F-1A8C-4B99-BF6D-20083C499DDE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F25AD2D-DED1-4B02-B78A-7B55DCBCE352}"/>
              </a:ext>
            </a:extLst>
          </p:cNvPr>
          <p:cNvSpPr/>
          <p:nvPr/>
        </p:nvSpPr>
        <p:spPr>
          <a:xfrm>
            <a:off x="7366000" y="34544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1843C9F-CFC4-4047-8C00-193B91F98B7A}"/>
              </a:ext>
            </a:extLst>
          </p:cNvPr>
          <p:cNvSpPr/>
          <p:nvPr/>
        </p:nvSpPr>
        <p:spPr>
          <a:xfrm>
            <a:off x="7366000" y="34544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0B321D-917E-415E-A403-8A40A56D62B9}"/>
              </a:ext>
            </a:extLst>
          </p:cNvPr>
          <p:cNvSpPr txBox="1"/>
          <p:nvPr/>
        </p:nvSpPr>
        <p:spPr>
          <a:xfrm>
            <a:off x="7518400" y="34925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PPrISA05
Pelan Pengurusan Kualiti</a:t>
            </a:r>
          </a:p>
        </p:txBody>
      </p:sp>
      <p:sp>
        <p:nvSpPr>
          <p:cNvPr id="38" name="Rectangle: Rounded Corners 37">
            <a:hlinkClick r:id="rId15"/>
            <a:extLst>
              <a:ext uri="{FF2B5EF4-FFF2-40B4-BE49-F238E27FC236}">
                <a16:creationId xmlns:a16="http://schemas.microsoft.com/office/drawing/2014/main" id="{F09412B7-0871-4CCC-B9CF-F00B3E62519D}"/>
              </a:ext>
            </a:extLst>
          </p:cNvPr>
          <p:cNvSpPr/>
          <p:nvPr/>
        </p:nvSpPr>
        <p:spPr>
          <a:xfrm>
            <a:off x="10490200" y="35687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9" name="Rectangle: Rounded Corners 38">
            <a:hlinkClick r:id="rId16"/>
            <a:extLst>
              <a:ext uri="{FF2B5EF4-FFF2-40B4-BE49-F238E27FC236}">
                <a16:creationId xmlns:a16="http://schemas.microsoft.com/office/drawing/2014/main" id="{570B21A7-1925-4564-84B2-4D613BAD3F04}"/>
              </a:ext>
            </a:extLst>
          </p:cNvPr>
          <p:cNvSpPr/>
          <p:nvPr/>
        </p:nvSpPr>
        <p:spPr>
          <a:xfrm>
            <a:off x="11099800" y="35687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F36C452-8048-45E3-B89F-716B5458329B}"/>
              </a:ext>
            </a:extLst>
          </p:cNvPr>
          <p:cNvSpPr/>
          <p:nvPr/>
        </p:nvSpPr>
        <p:spPr>
          <a:xfrm>
            <a:off x="7366000" y="40386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09DBD01-83A7-4506-AC54-03A0AC91ACF7}"/>
              </a:ext>
            </a:extLst>
          </p:cNvPr>
          <p:cNvSpPr/>
          <p:nvPr/>
        </p:nvSpPr>
        <p:spPr>
          <a:xfrm>
            <a:off x="7366000" y="40386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37CB93-3DE9-40D9-A505-8074FA29B1AB}"/>
              </a:ext>
            </a:extLst>
          </p:cNvPr>
          <p:cNvSpPr txBox="1"/>
          <p:nvPr/>
        </p:nvSpPr>
        <p:spPr>
          <a:xfrm>
            <a:off x="7518400" y="40767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PPrISA17
Laporan Status Projek (Keseluruhan)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Rectangle: Rounded Corners 42">
            <a:hlinkClick r:id="rId17"/>
            <a:extLst>
              <a:ext uri="{FF2B5EF4-FFF2-40B4-BE49-F238E27FC236}">
                <a16:creationId xmlns:a16="http://schemas.microsoft.com/office/drawing/2014/main" id="{F9C13691-EE3E-4D98-8AB2-EF92DF6A99A6}"/>
              </a:ext>
            </a:extLst>
          </p:cNvPr>
          <p:cNvSpPr/>
          <p:nvPr/>
        </p:nvSpPr>
        <p:spPr>
          <a:xfrm>
            <a:off x="10490200" y="41529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44" name="Rectangle: Rounded Corners 43">
            <a:hlinkClick r:id="rId18"/>
            <a:extLst>
              <a:ext uri="{FF2B5EF4-FFF2-40B4-BE49-F238E27FC236}">
                <a16:creationId xmlns:a16="http://schemas.microsoft.com/office/drawing/2014/main" id="{BF9B2070-8C0F-46A6-B109-71AA9AC342FC}"/>
              </a:ext>
            </a:extLst>
          </p:cNvPr>
          <p:cNvSpPr/>
          <p:nvPr/>
        </p:nvSpPr>
        <p:spPr>
          <a:xfrm>
            <a:off x="11099800" y="41529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5" name="Rectangle: Rounded Corners 44">
            <a:hlinkClick r:id="rId19"/>
            <a:extLst>
              <a:ext uri="{FF2B5EF4-FFF2-40B4-BE49-F238E27FC236}">
                <a16:creationId xmlns:a16="http://schemas.microsoft.com/office/drawing/2014/main" id="{E2ACEDF1-65C1-4E76-B851-0CA5BC098960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46" name="Rectangle: Rounded Corners 45">
            <a:hlinkClick r:id="rId20"/>
            <a:extLst>
              <a:ext uri="{FF2B5EF4-FFF2-40B4-BE49-F238E27FC236}">
                <a16:creationId xmlns:a16="http://schemas.microsoft.com/office/drawing/2014/main" id="{765CCCC6-89AF-40D6-9DE7-3FE4D333F750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47" name="Rectangle: Rounded Corners 46">
            <a:hlinkClick r:id="rId21"/>
            <a:extLst>
              <a:ext uri="{FF2B5EF4-FFF2-40B4-BE49-F238E27FC236}">
                <a16:creationId xmlns:a16="http://schemas.microsoft.com/office/drawing/2014/main" id="{520F2B02-1053-4B9E-A93D-D3B8FE949491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C18D55-8404-48C4-9881-4AAA1BC2B5B5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951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-1097280" y="4480560"/>
            <a:ext cx="3657600" cy="3657600"/>
          </a:xfrm>
          <a:prstGeom prst="ellipse">
            <a:avLst/>
          </a:prstGeom>
          <a:ln w="19050">
            <a:solidFill>
              <a:srgbClr val="22305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5943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RECAP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40080" y="9601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is only real once it's proven</a:t>
            </a:r>
            <a:endParaRPr lang="en-US" sz="3000" dirty="0"/>
          </a:p>
        </p:txBody>
      </p:sp>
      <p:sp>
        <p:nvSpPr>
          <p:cNvPr id="30" name="Shape 28"/>
          <p:cNvSpPr/>
          <p:nvPr/>
        </p:nvSpPr>
        <p:spPr>
          <a:xfrm>
            <a:off x="640080" y="1965960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A8721E"/>
            </a:solidFill>
            <a:prstDash val="solid"/>
          </a:ln>
        </p:spPr>
      </p:sp>
      <p:pic>
        <p:nvPicPr>
          <p:cNvPr id="31" name="Image 0" descr="/home/claude/module7/icons/checkcircle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2084832"/>
            <a:ext cx="219456" cy="219456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325880" y="1938528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against a standard, not </a:t>
            </a:r>
            <a:r>
              <a:rPr lang="en-US" sz="140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feeling, ISO</a:t>
            </a: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CMMI and ASVS give the checklist teeth.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40080" y="2679192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A8721E"/>
            </a:solidFill>
            <a:prstDash val="solid"/>
          </a:ln>
        </p:spPr>
      </p:sp>
      <p:pic>
        <p:nvPicPr>
          <p:cNvPr id="34" name="Image 1" descr="/home/claude/module7/icons/refresh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" y="2798064"/>
            <a:ext cx="219456" cy="219456"/>
          </a:xfrm>
          <a:prstGeom prst="rect">
            <a:avLst/>
          </a:prstGeom>
        </p:spPr>
      </p:pic>
      <p:sp>
        <p:nvSpPr>
          <p:cNvPr id="35" name="Text 31"/>
          <p:cNvSpPr/>
          <p:nvPr/>
        </p:nvSpPr>
        <p:spPr>
          <a:xfrm>
            <a:off x="1325880" y="2651760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non-conformity gets a CAPA and </a:t>
            </a:r>
            <a:r>
              <a:rPr lang="en-US" sz="140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owner, nothing </a:t>
            </a: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logged and forgotten.</a:t>
            </a:r>
            <a:endParaRPr lang="en-US" sz="1400" dirty="0"/>
          </a:p>
        </p:txBody>
      </p:sp>
      <p:sp>
        <p:nvSpPr>
          <p:cNvPr id="36" name="Shape 32"/>
          <p:cNvSpPr/>
          <p:nvPr/>
        </p:nvSpPr>
        <p:spPr>
          <a:xfrm>
            <a:off x="640080" y="3392424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A8721E"/>
            </a:solidFill>
            <a:prstDash val="solid"/>
          </a:ln>
        </p:spPr>
      </p:sp>
      <p:pic>
        <p:nvPicPr>
          <p:cNvPr id="37" name="Image 2" descr="/home/claude/module7/icons/filetex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52" y="3511296"/>
            <a:ext cx="219456" cy="219456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1325880" y="3364992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Summary Report turns two days of work into one defensible release call.</a:t>
            </a:r>
            <a:endParaRPr lang="en-US" sz="1400" dirty="0"/>
          </a:p>
        </p:txBody>
      </p:sp>
      <p:sp>
        <p:nvSpPr>
          <p:cNvPr id="39" name="Shape 34"/>
          <p:cNvSpPr/>
          <p:nvPr/>
        </p:nvSpPr>
        <p:spPr>
          <a:xfrm>
            <a:off x="640080" y="4105656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A8721E"/>
            </a:solidFill>
            <a:prstDash val="solid"/>
          </a:ln>
        </p:spPr>
      </p:sp>
      <p:pic>
        <p:nvPicPr>
          <p:cNvPr id="40" name="Image 3" descr="/home/claude/module7/icons/shield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" y="4224528"/>
            <a:ext cx="219456" cy="219456"/>
          </a:xfrm>
          <a:prstGeom prst="rect">
            <a:avLst/>
          </a:prstGeom>
        </p:spPr>
      </p:pic>
      <p:sp>
        <p:nvSpPr>
          <p:cNvPr id="41" name="Text 35"/>
          <p:cNvSpPr/>
          <p:nvPr/>
        </p:nvSpPr>
        <p:spPr>
          <a:xfrm>
            <a:off x="1325880" y="4078224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evidence trail </a:t>
            </a:r>
            <a:r>
              <a:rPr lang="en-US" sz="140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auditor, or KRISA reviewer, will </a:t>
            </a: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actually ask for.</a:t>
            </a:r>
            <a:endParaRPr lang="en-US" sz="1400" dirty="0"/>
          </a:p>
        </p:txBody>
      </p:sp>
      <p:sp>
        <p:nvSpPr>
          <p:cNvPr id="42" name="Shape 36"/>
          <p:cNvSpPr/>
          <p:nvPr/>
        </p:nvSpPr>
        <p:spPr>
          <a:xfrm>
            <a:off x="640080" y="5074920"/>
            <a:ext cx="10881360" cy="1234440"/>
          </a:xfrm>
          <a:prstGeom prst="roundRect">
            <a:avLst>
              <a:gd name="adj" fmla="val 7407"/>
            </a:avLst>
          </a:prstGeom>
          <a:solidFill>
            <a:srgbClr val="141F38"/>
          </a:solidFill>
          <a:ln w="15875">
            <a:solidFill>
              <a:srgbClr val="A8721E"/>
            </a:solidFill>
            <a:prstDash val="solid"/>
          </a:ln>
        </p:spPr>
      </p:sp>
      <p:sp>
        <p:nvSpPr>
          <p:cNvPr id="43" name="Text 37"/>
          <p:cNvSpPr/>
          <p:nvPr/>
        </p:nvSpPr>
        <p:spPr>
          <a:xfrm>
            <a:off x="914400" y="5285232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 to</a:t>
            </a:r>
            <a:endParaRPr lang="en-US" sz="1100" dirty="0"/>
          </a:p>
        </p:txBody>
      </p:sp>
      <p:sp>
        <p:nvSpPr>
          <p:cNvPr id="44" name="Text 38"/>
          <p:cNvSpPr/>
          <p:nvPr/>
        </p:nvSpPr>
        <p:spPr>
          <a:xfrm>
            <a:off x="914400" y="557784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Module 08 · Change Management, Monitoring &amp; Continuous Quality</a:t>
            </a:r>
            <a:endParaRPr lang="en-US" sz="1700" dirty="0"/>
          </a:p>
        </p:txBody>
      </p:sp>
      <p:sp>
        <p:nvSpPr>
          <p:cNvPr id="45" name="Text 39"/>
          <p:cNvSpPr/>
          <p:nvPr/>
        </p:nvSpPr>
        <p:spPr>
          <a:xfrm>
            <a:off x="914400" y="5961888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15:15-16:30 </a:t>
            </a:r>
            <a:r>
              <a:rPr lang="en-US" sz="1050" i="1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The signed-off Test Summary becomes the baseline for controlled change and live monitoring.</a:t>
            </a:r>
            <a:endParaRPr lang="en-US" sz="1050" dirty="0"/>
          </a:p>
        </p:txBody>
      </p:sp>
      <p:sp>
        <p:nvSpPr>
          <p:cNvPr id="46" name="Text 40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47" name="Text 41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10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CB5245-66B5-4F22-A25C-9EE98F805D1C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1412B8-4C52-4DBC-BF11-9FC235E0648B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M07 · W07 · 20 MINUTES · Hari 2, 14:35 hingga 14:55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DC7DF-35C6-4ED1-B0E9-7E5934D4B363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799517-3752-4740-8D9E-1335A4A514E3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Calibri" panose="020F0502020204030204" pitchFamily="34" charset="0"/>
              </a:rPr>
              <a:t>AI audit, CAPA and Test Summary Report</a:t>
            </a:r>
            <a:endParaRPr lang="en-MY" sz="2600">
              <a:solidFill>
                <a:srgbClr val="E9F0FA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7A3A58-AB12-4E50-BB23-8D47FE857CCD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Audit your outputs folder against the ISO/CMMI-lite checklist, raise CAPA for non-conformities and draft the D14/D16 Test Summary with a release recommendation.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F04BBE-B72E-4D43-AF86-C466DB0A3431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14B86B-AF1E-4FA2-B4F1-7D217F118706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96E06E2E-791A-4CD0-97F0-EEFD528E9888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CAEC829C-9A02-4E9F-A2A4-CCB816268EDA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(W07)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8C847F10-D068-48B1-A294-811BA6ABF61D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2567E677-1B6E-4A6F-9162-F3207311E9F2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841061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E88E8F-DD36-4BE0-B2B8-B5E6505AB0F9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E171D-4488-4998-A27C-35632BA485E3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W07 · HANDS-ON SQA-AI ASSISTANT WORKSHOP · 20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AE1D12-47EC-4807-8DA9-7C49B374A00C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Calibri" panose="020F0502020204030204" pitchFamily="34" charset="0"/>
              </a:rPr>
              <a:t>AI audit, CAPA and Test Summary Report</a:t>
            </a:r>
            <a:endParaRPr lang="en-MY" sz="26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50C1B-225C-4166-8F90-6CCE93BF3DA6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EA8BD3-4355-400F-B0C8-DDEBC097622C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ECE95A-41C9-4F32-A74D-D76277FE82A8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/audit on the RTM and test cases (Plan agent)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A1C106-34B4-4A02-B18A-7A46F99B1252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7ED29C-F77A-4DB6-8C58-4EEF955AA4F0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Switch to Build and save the audit to outputs/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234B45-5B68-4656-9579-C25F4E9B6B36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6D8324-7CA1-4D29-877F-C1D6A2225872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/capa on the saved audit, then /test-summary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4EB05A5-8540-47CF-B5F3-FD6CC8679A4F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1724C2-14EC-4BF2-B889-BD1A085BAE99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Decide GO, NO-GO or CONDITIONAL as a team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D7D550-9DCA-40E9-977E-84412E098DAC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6B89BE-1427-48C2-A4C6-DEA0FC70EB9D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A8F418-B37D-42E1-89AC-AF52878D196E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/audit outputs/m02-rtm.csv dan outputs/m04-testcases.csv
opencode&gt; Simpan hasil audit di atas ke outputs/m07-audit.md dengan pautan ../../references/.
opencode&gt; /capa semua NC dalam outputs/m07-audit.md
opencode&gt; /test-summary Ujian sistem 14 hingga 15 September 2026, binaan 1.0.0, penguji 4 orang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DB734F-2404-4877-A7CD-CA223660C067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C4C0FC-82E0-4292-85E3-DFA217A3E9C3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outputs/m07-audit.md, outputs/m07-capa.md, outputs/m07-test-summary.md</a:t>
            </a:r>
            <a:endParaRPr lang="en-MY" sz="1300" b="1">
              <a:solidFill>
                <a:srgbClr val="0F1620"/>
              </a:solidFill>
              <a:latin typeface="Consolas" panose="020B06090202040302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770547-51D1-4876-93D7-24756578E770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A9CE7-1B9E-4A86-912B-4782AC85C058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Each non-conformity cites evidence (file and line)
- Exit criteria use KRISAv2 Bab 6 6.8 numbers (95% pass, severity 1 and 2 closed)
- The release decision is made and signed by a person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F7194A24-E8D6-4A9F-9D5A-9A10D696E288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B0D848C0-26AA-4ADC-BB6D-CAC7892A87E4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601640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B3171229-58EE-47A4-A06A-F9F4821FE37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BB0EEB7B-C623-44D5-8CF9-18E9E55D2E10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019945E1-8C8F-43CA-B28B-B100F1EAA6C7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54965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7">
            <a:extLst>
              <a:ext uri="{FF2B5EF4-FFF2-40B4-BE49-F238E27FC236}">
                <a16:creationId xmlns:a16="http://schemas.microsoft.com/office/drawing/2014/main" id="{68BAA826-58D6-4C51-96A5-C9FA5F3F50D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B84359F7-A49F-4CC4-BF67-0A5CFC12F798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53578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risa v2 phases">
            <a:extLst>
              <a:ext uri="{FF2B5EF4-FFF2-40B4-BE49-F238E27FC236}">
                <a16:creationId xmlns:a16="http://schemas.microsoft.com/office/drawing/2014/main" id="{0F626112-A66E-4B04-9AD3-1F4EDCA6EFB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13FB8062-8EBB-4867-BE28-210DFCDED35F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A8721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portal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B6A16117-F6EC-46EA-8471-15ED2351B936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59569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CONTEXT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Module 7 fits in the quality pipeline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SQA activities move through five phases on one continuous project. Module 7 is where the </a:t>
            </a: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proves, with evidence, that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built so far actually meets a standard.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2084832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624328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299008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916936" y="265176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08960" y="2331720"/>
            <a:ext cx="2084832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08960" y="2624328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BUILD-IN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08960" y="299008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202936" y="265176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94960" y="2331720"/>
            <a:ext cx="2084832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94960" y="2624328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VERIFY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394960" y="299008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4-6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88936" y="265176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680960" y="219456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A8721E"/>
          </a:solidFill>
          <a:ln w="12700">
            <a:solidFill>
              <a:srgbClr val="A8721E"/>
            </a:solidFill>
            <a:prstDash val="solid"/>
          </a:ln>
          <a:effectLst>
            <a:outerShdw blurRad="127000" dist="38100" dir="5400000" algn="bl" rotWithShape="0">
              <a:srgbClr val="A8721E">
                <a:alpha val="3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680960" y="2468880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ASSURE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680960" y="2862072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150" dirty="0">
                <a:solidFill>
                  <a:srgbClr val="F3E7D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 ARE HERE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680960" y="3154680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774936" y="265176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9966960" y="2331720"/>
            <a:ext cx="2084832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966960" y="2624328"/>
            <a:ext cx="2084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SUSTAIN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966960" y="2990088"/>
            <a:ext cx="2084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8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22960" y="4160520"/>
            <a:ext cx="1051560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pic>
        <p:nvPicPr>
          <p:cNvPr id="26" name="Image 0" descr="/home/claude/module7/icons/branch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737360" y="4315968"/>
            <a:ext cx="9326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Coming in from Module 6: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moving defect-triage board and basic quality metrics (Defect Density, pass rate).
</a:t>
            </a: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 asks: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everything we built stand up against a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recognized standard, and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we prove it to a release board?
</a:t>
            </a: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Handing off to Module 8: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signed-off documentation becomes the baseline for change control and production monitoring.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10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97680" cy="6858000"/>
          </a:xfrm>
          <a:prstGeom prst="rect">
            <a:avLst/>
          </a:prstGeom>
          <a:solidFill>
            <a:srgbClr val="0F16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pic>
        <p:nvPicPr>
          <p:cNvPr id="12" name="Image 0" descr="/home/claude/module7/icons/targe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777240"/>
            <a:ext cx="548640" cy="54864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40080" y="146304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LEARNING OBJECTIVE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40080" y="1828800"/>
            <a:ext cx="32004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Ensure the quality process complies with a recognized standard, and produce documentation strong enough to justify a release decision.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40080" y="58521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13:30-15:00 </a:t>
            </a:r>
            <a:r>
              <a:rPr lang="en-US" sz="10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Audit &amp; Compliance + Documentation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709160" y="68580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leave the room with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4709160" y="118872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</a:t>
            </a: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artifacts, each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feeding </a:t>
            </a: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next, built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yesterday's real QA Plan, RTM and test evidence.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4709160" y="1965960"/>
            <a:ext cx="6812280" cy="1207008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937760" y="2203704"/>
            <a:ext cx="731520" cy="7315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A8721E"/>
            </a:solidFill>
            <a:prstDash val="solid"/>
          </a:ln>
        </p:spPr>
      </p:sp>
      <p:pic>
        <p:nvPicPr>
          <p:cNvPr id="20" name="Image 1" descr="/home/claude/module7/icons/clipboard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352" y="2368296"/>
            <a:ext cx="402336" cy="402336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897880" y="2112264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 Audit Report</a:t>
            </a:r>
            <a:endParaRPr lang="en-US" sz="1550" dirty="0"/>
          </a:p>
        </p:txBody>
      </p:sp>
      <p:sp>
        <p:nvSpPr>
          <p:cNvPr id="22" name="Text 18"/>
          <p:cNvSpPr/>
          <p:nvPr/>
        </p:nvSpPr>
        <p:spPr>
          <a:xfrm>
            <a:off x="5897880" y="2478024"/>
            <a:ext cx="5394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recorded as conformity / non-conformity against an ISO / CMMI-lite checklist.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4709160" y="3355848"/>
            <a:ext cx="6812280" cy="1207008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4937760" y="3593592"/>
            <a:ext cx="731520" cy="7315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</p:spPr>
      </p:sp>
      <p:pic>
        <p:nvPicPr>
          <p:cNvPr id="25" name="Image 2" descr="/home/claude/module7/icons/refresh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2352" y="3758184"/>
            <a:ext cx="402336" cy="40233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897880" y="3502152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 Log</a:t>
            </a:r>
            <a:endParaRPr lang="en-US" sz="1550" dirty="0"/>
          </a:p>
        </p:txBody>
      </p:sp>
      <p:sp>
        <p:nvSpPr>
          <p:cNvPr id="27" name="Text 22"/>
          <p:cNvSpPr/>
          <p:nvPr/>
        </p:nvSpPr>
        <p:spPr>
          <a:xfrm>
            <a:off x="5897880" y="3867912"/>
            <a:ext cx="5394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Corrective and preventive actions assigned to every non-conformity found.</a:t>
            </a:r>
            <a:endParaRPr lang="en-US" sz="1150" dirty="0"/>
          </a:p>
        </p:txBody>
      </p:sp>
      <p:sp>
        <p:nvSpPr>
          <p:cNvPr id="28" name="Shape 23"/>
          <p:cNvSpPr/>
          <p:nvPr/>
        </p:nvSpPr>
        <p:spPr>
          <a:xfrm>
            <a:off x="4709160" y="4745736"/>
            <a:ext cx="6812280" cy="1207008"/>
          </a:xfrm>
          <a:prstGeom prst="roundRect">
            <a:avLst>
              <a:gd name="adj" fmla="val 6061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4937760" y="4983480"/>
            <a:ext cx="731520" cy="7315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pic>
        <p:nvPicPr>
          <p:cNvPr id="30" name="Image 3" descr="/home/claude/module7/icons/filetext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2352" y="5148072"/>
            <a:ext cx="402336" cy="40233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5897880" y="4892040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Summary Report</a:t>
            </a:r>
            <a:endParaRPr lang="en-US" sz="1550" dirty="0"/>
          </a:p>
        </p:txBody>
      </p:sp>
      <p:sp>
        <p:nvSpPr>
          <p:cNvPr id="32" name="Text 26"/>
          <p:cNvSpPr/>
          <p:nvPr/>
        </p:nvSpPr>
        <p:spPr>
          <a:xfrm>
            <a:off x="5897880" y="5257800"/>
            <a:ext cx="5394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Scope, results and a go / no-go / conditional release recommendation.</a:t>
            </a:r>
            <a:endParaRPr lang="en-US" sz="1150" dirty="0"/>
          </a:p>
        </p:txBody>
      </p:sp>
      <p:sp>
        <p:nvSpPr>
          <p:cNvPr id="33" name="Text 27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34" name="Text 28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10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SCOPE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topics covered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16184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6" name="Image 0" descr="/home/claude/module7/icons/award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737360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2860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 9001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31520" y="27157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</a:t>
            </a:r>
            <a:r>
              <a:rPr lang="en-US" sz="97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system, process </a:t>
            </a: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</a:t>
            </a:r>
            <a:endParaRPr lang="en-US" sz="970" dirty="0"/>
          </a:p>
        </p:txBody>
      </p:sp>
      <p:sp>
        <p:nvSpPr>
          <p:cNvPr id="9" name="Shape 6"/>
          <p:cNvSpPr/>
          <p:nvPr/>
        </p:nvSpPr>
        <p:spPr>
          <a:xfrm>
            <a:off x="3255264" y="14173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456432" y="16184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11" name="Image 1" descr="/home/claude/module7/icons/lay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4" y="1737360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38144" y="22860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ISO/IEC 25010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438144" y="27157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quality characteristics model</a:t>
            </a:r>
            <a:endParaRPr lang="en-US" sz="970" dirty="0"/>
          </a:p>
        </p:txBody>
      </p:sp>
      <p:sp>
        <p:nvSpPr>
          <p:cNvPr id="14" name="Shape 10"/>
          <p:cNvSpPr/>
          <p:nvPr/>
        </p:nvSpPr>
        <p:spPr>
          <a:xfrm>
            <a:off x="5961888" y="14173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63056" y="16184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16" name="Image 2" descr="/home/claude/module7/icons/checksquare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1928" y="1737360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4768" y="22860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ISO/IEC 29119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144768" y="27157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software testing standard</a:t>
            </a:r>
            <a:endParaRPr lang="en-US" sz="970" dirty="0"/>
          </a:p>
        </p:txBody>
      </p:sp>
      <p:sp>
        <p:nvSpPr>
          <p:cNvPr id="19" name="Shape 14"/>
          <p:cNvSpPr/>
          <p:nvPr/>
        </p:nvSpPr>
        <p:spPr>
          <a:xfrm>
            <a:off x="8668512" y="14173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8869680" y="16184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21" name="Image 3" descr="/home/claude/module7/icons/trending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8552" y="1737360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851392" y="22860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CMMI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8851392" y="27157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maturity benchmarking</a:t>
            </a:r>
            <a:endParaRPr lang="en-US" sz="970" dirty="0"/>
          </a:p>
        </p:txBody>
      </p:sp>
      <p:sp>
        <p:nvSpPr>
          <p:cNvPr id="24" name="Shape 18"/>
          <p:cNvSpPr/>
          <p:nvPr/>
        </p:nvSpPr>
        <p:spPr>
          <a:xfrm>
            <a:off x="548640" y="34747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749808" y="36758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26" name="Image 4" descr="/home/claude/module7/icons/lock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80" y="3794760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31520" y="43434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8"/>
              </a:rPr>
              <a:t>OWASP ASVS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731520" y="47731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security verification levels</a:t>
            </a:r>
            <a:endParaRPr lang="en-US" sz="970" dirty="0"/>
          </a:p>
        </p:txBody>
      </p:sp>
      <p:sp>
        <p:nvSpPr>
          <p:cNvPr id="29" name="Shape 22"/>
          <p:cNvSpPr/>
          <p:nvPr/>
        </p:nvSpPr>
        <p:spPr>
          <a:xfrm>
            <a:off x="3255264" y="34747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3456432" y="36758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31" name="Image 5" descr="/home/claude/module7/icons/search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5304" y="3794760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438144" y="43434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Release Readiness Review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3438144" y="47731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go/no-go evaluation gate</a:t>
            </a:r>
            <a:endParaRPr lang="en-US" sz="970" dirty="0"/>
          </a:p>
        </p:txBody>
      </p:sp>
      <p:sp>
        <p:nvSpPr>
          <p:cNvPr id="34" name="Shape 26"/>
          <p:cNvSpPr/>
          <p:nvPr/>
        </p:nvSpPr>
        <p:spPr>
          <a:xfrm>
            <a:off x="5961888" y="34747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163056" y="36758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36" name="Image 6" descr="/home/claude/module7/icons/filetext_gol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1928" y="3794760"/>
            <a:ext cx="329184" cy="329184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144768" y="43434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Summary Report</a:t>
            </a:r>
            <a:endParaRPr lang="en-US" sz="1350" dirty="0"/>
          </a:p>
        </p:txBody>
      </p:sp>
      <p:sp>
        <p:nvSpPr>
          <p:cNvPr id="38" name="Text 29"/>
          <p:cNvSpPr/>
          <p:nvPr/>
        </p:nvSpPr>
        <p:spPr>
          <a:xfrm>
            <a:off x="6144768" y="47731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package for the release decision</a:t>
            </a:r>
            <a:endParaRPr lang="en-US" sz="970" dirty="0"/>
          </a:p>
        </p:txBody>
      </p:sp>
      <p:sp>
        <p:nvSpPr>
          <p:cNvPr id="39" name="Shape 30"/>
          <p:cNvSpPr/>
          <p:nvPr/>
        </p:nvSpPr>
        <p:spPr>
          <a:xfrm>
            <a:off x="8668512" y="3474720"/>
            <a:ext cx="25420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8869680" y="3675888"/>
            <a:ext cx="566928" cy="566928"/>
          </a:xfrm>
          <a:prstGeom prst="ellipse">
            <a:avLst/>
          </a:prstGeom>
          <a:solidFill>
            <a:srgbClr val="F3E7D0"/>
          </a:solidFill>
          <a:ln/>
        </p:spPr>
      </p:sp>
      <p:pic>
        <p:nvPicPr>
          <p:cNvPr id="41" name="Image 7" descr="/home/claude/module7/icons/book_gol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88552" y="3794760"/>
            <a:ext cx="329184" cy="329184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8851392" y="4343400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Release Notes &amp; Lessons Learned</a:t>
            </a:r>
            <a:endParaRPr lang="en-US" sz="1350" dirty="0"/>
          </a:p>
        </p:txBody>
      </p:sp>
      <p:sp>
        <p:nvSpPr>
          <p:cNvPr id="43" name="Text 33"/>
          <p:cNvSpPr/>
          <p:nvPr/>
        </p:nvSpPr>
        <p:spPr>
          <a:xfrm>
            <a:off x="8851392" y="4773168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7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shipped, and what improves next cycle</a:t>
            </a:r>
            <a:endParaRPr lang="en-US" sz="970" dirty="0"/>
          </a:p>
        </p:txBody>
      </p:sp>
      <p:sp>
        <p:nvSpPr>
          <p:cNvPr id="44" name="Text 34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45" name="Text 35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10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REFERENCE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standard does what?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170432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reference points, five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jobs, the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checklist in Step 1 borrows from all of them.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109960" cy="749808"/>
          </a:xfrm>
          <a:prstGeom prst="roundRect">
            <a:avLst>
              <a:gd name="adj" fmla="val 853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1810512"/>
            <a:ext cx="530352" cy="53035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A8721E"/>
            </a:solidFill>
            <a:prstDash val="solid"/>
          </a:ln>
        </p:spPr>
      </p:sp>
      <p:pic>
        <p:nvPicPr>
          <p:cNvPr id="7" name="Image 0" descr="/home/claude/module7/icons/aw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" y="1947672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746504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 9001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08760" y="20756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5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QUALITY MANAGEMENT SYSTEM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3566160" y="1783080"/>
            <a:ext cx="0" cy="566928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94760" y="1764792"/>
            <a:ext cx="7680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process itself </a:t>
            </a:r>
            <a:r>
              <a:rPr lang="en-US" sz="120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control, documented</a:t>
            </a: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followed, improved?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48640" y="2551176"/>
            <a:ext cx="11109960" cy="749808"/>
          </a:xfrm>
          <a:prstGeom prst="roundRect">
            <a:avLst>
              <a:gd name="adj" fmla="val 853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49808" y="2670048"/>
            <a:ext cx="530352" cy="53035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</p:spPr>
      </p:sp>
      <p:pic>
        <p:nvPicPr>
          <p:cNvPr id="14" name="Image 1" descr="/home/claude/module7/icons/layers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" y="2807208"/>
            <a:ext cx="274320" cy="2743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508760" y="26060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ISO/IEC 25010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1508760" y="2935224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5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 QUALITY MODEL</a:t>
            </a:r>
            <a:endParaRPr lang="en-US" sz="800" dirty="0"/>
          </a:p>
        </p:txBody>
      </p:sp>
      <p:sp>
        <p:nvSpPr>
          <p:cNvPr id="17" name="Shape 13"/>
          <p:cNvSpPr/>
          <p:nvPr/>
        </p:nvSpPr>
        <p:spPr>
          <a:xfrm>
            <a:off x="3566160" y="2642616"/>
            <a:ext cx="0" cy="566928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794760" y="2624328"/>
            <a:ext cx="7680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product meet 8 quality characteristics: reliability, usability, security…?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548640" y="3410712"/>
            <a:ext cx="11109960" cy="749808"/>
          </a:xfrm>
          <a:prstGeom prst="roundRect">
            <a:avLst>
              <a:gd name="adj" fmla="val 853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749808" y="3529584"/>
            <a:ext cx="530352" cy="53035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pic>
        <p:nvPicPr>
          <p:cNvPr id="21" name="Image 2" descr="/home/claude/module7/icons/checksquare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3666744"/>
            <a:ext cx="274320" cy="27432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508760" y="3465576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ISO/IEC 29119</a:t>
            </a:r>
            <a:endParaRPr lang="en-US" sz="1400" dirty="0"/>
          </a:p>
        </p:txBody>
      </p:sp>
      <p:sp>
        <p:nvSpPr>
          <p:cNvPr id="23" name="Text 18"/>
          <p:cNvSpPr/>
          <p:nvPr/>
        </p:nvSpPr>
        <p:spPr>
          <a:xfrm>
            <a:off x="1508760" y="37947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50" dirty="0">
                <a:solidFill>
                  <a:srgbClr val="2680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SOFTWARE TESTING STANDARD</a:t>
            </a:r>
            <a:endParaRPr lang="en-US" sz="800" dirty="0"/>
          </a:p>
        </p:txBody>
      </p:sp>
      <p:sp>
        <p:nvSpPr>
          <p:cNvPr id="24" name="Shape 19"/>
          <p:cNvSpPr/>
          <p:nvPr/>
        </p:nvSpPr>
        <p:spPr>
          <a:xfrm>
            <a:off x="3566160" y="3502152"/>
            <a:ext cx="0" cy="566928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3794760" y="3483864"/>
            <a:ext cx="7680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testing itself planned, designed and documented to a recognized method?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548640" y="4270248"/>
            <a:ext cx="11109960" cy="749808"/>
          </a:xfrm>
          <a:prstGeom prst="roundRect">
            <a:avLst>
              <a:gd name="adj" fmla="val 853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749808" y="4389120"/>
            <a:ext cx="530352" cy="53035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5B5FA6"/>
            </a:solidFill>
            <a:prstDash val="solid"/>
          </a:ln>
        </p:spPr>
      </p:sp>
      <p:pic>
        <p:nvPicPr>
          <p:cNvPr id="28" name="Image 3" descr="/home/claude/module7/icons/trending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968" y="4526280"/>
            <a:ext cx="274320" cy="27432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508760" y="43251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CMMI</a:t>
            </a:r>
            <a:endParaRPr lang="en-US" sz="1400" dirty="0"/>
          </a:p>
        </p:txBody>
      </p:sp>
      <p:sp>
        <p:nvSpPr>
          <p:cNvPr id="30" name="Text 24"/>
          <p:cNvSpPr/>
          <p:nvPr/>
        </p:nvSpPr>
        <p:spPr>
          <a:xfrm>
            <a:off x="1508760" y="4654296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5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PROCESS MATURITY MODEL</a:t>
            </a:r>
            <a:endParaRPr lang="en-US" sz="800" dirty="0"/>
          </a:p>
        </p:txBody>
      </p:sp>
      <p:sp>
        <p:nvSpPr>
          <p:cNvPr id="31" name="Shape 25"/>
          <p:cNvSpPr/>
          <p:nvPr/>
        </p:nvSpPr>
        <p:spPr>
          <a:xfrm>
            <a:off x="3566160" y="4361688"/>
            <a:ext cx="0" cy="566928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3794760" y="4343400"/>
            <a:ext cx="7680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repeatable and measured is the team's engineering process, </a:t>
            </a:r>
            <a:r>
              <a:rPr lang="en-US" sz="120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1-5</a:t>
            </a: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200" dirty="0"/>
          </a:p>
        </p:txBody>
      </p:sp>
      <p:sp>
        <p:nvSpPr>
          <p:cNvPr id="33" name="Shape 27"/>
          <p:cNvSpPr/>
          <p:nvPr/>
        </p:nvSpPr>
        <p:spPr>
          <a:xfrm>
            <a:off x="548640" y="5129784"/>
            <a:ext cx="11109960" cy="749808"/>
          </a:xfrm>
          <a:prstGeom prst="roundRect">
            <a:avLst>
              <a:gd name="adj" fmla="val 853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749808" y="5248656"/>
            <a:ext cx="530352" cy="53035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8442F"/>
            </a:solidFill>
            <a:prstDash val="solid"/>
          </a:ln>
        </p:spPr>
      </p:sp>
      <p:pic>
        <p:nvPicPr>
          <p:cNvPr id="35" name="Image 4" descr="/home/claude/module7/icons/lock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68" y="5385816"/>
            <a:ext cx="274320" cy="274320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1508760" y="5184648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8"/>
              </a:rPr>
              <a:t>OWASP ASVS</a:t>
            </a:r>
            <a:endParaRPr lang="en-US" sz="1400" dirty="0"/>
          </a:p>
        </p:txBody>
      </p:sp>
      <p:sp>
        <p:nvSpPr>
          <p:cNvPr id="37" name="Text 30"/>
          <p:cNvSpPr/>
          <p:nvPr/>
        </p:nvSpPr>
        <p:spPr>
          <a:xfrm>
            <a:off x="1508760" y="5513832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50" dirty="0">
                <a:solidFill>
                  <a:srgbClr val="B8442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APPLICATION SECURITY VERIFICATION</a:t>
            </a:r>
            <a:endParaRPr lang="en-US" sz="800" dirty="0"/>
          </a:p>
        </p:txBody>
      </p:sp>
      <p:sp>
        <p:nvSpPr>
          <p:cNvPr id="38" name="Shape 31"/>
          <p:cNvSpPr/>
          <p:nvPr/>
        </p:nvSpPr>
        <p:spPr>
          <a:xfrm>
            <a:off x="3566160" y="5221224"/>
            <a:ext cx="0" cy="566928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39" name="Text 32"/>
          <p:cNvSpPr/>
          <p:nvPr/>
        </p:nvSpPr>
        <p:spPr>
          <a:xfrm>
            <a:off x="3794760" y="5202936"/>
            <a:ext cx="7680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 the right security controls verified at the right rigor level?</a:t>
            </a:r>
            <a:endParaRPr lang="en-US" sz="1200" dirty="0"/>
          </a:p>
        </p:txBody>
      </p:sp>
      <p:sp>
        <p:nvSpPr>
          <p:cNvPr id="40" name="Text 33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41" name="Text 34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10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65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HANDS-ON LAB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40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Guided </a:t>
            </a:r>
            <a:r>
              <a:rPr lang="en-US" sz="26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 flow, three </a:t>
            </a: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</a:t>
            </a:r>
            <a:endParaRPr lang="en-US" sz="2600" dirty="0"/>
          </a:p>
        </p:txBody>
      </p:sp>
      <p:sp>
        <p:nvSpPr>
          <p:cNvPr id="29" name="Text 27"/>
          <p:cNvSpPr/>
          <p:nvPr/>
        </p:nvSpPr>
        <p:spPr>
          <a:xfrm>
            <a:off x="548640" y="1170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on the ShopFast checkout artifacts you built in </a:t>
            </a:r>
            <a:r>
              <a:rPr lang="en-US" sz="125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1-6</a:t>
            </a: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48640" y="196596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22960" y="2240280"/>
            <a:ext cx="685800" cy="685800"/>
          </a:xfrm>
          <a:prstGeom prst="ellipse">
            <a:avLst/>
          </a:prstGeom>
          <a:solidFill>
            <a:srgbClr val="A8721E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224028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33" name="Text 31"/>
          <p:cNvSpPr/>
          <p:nvPr/>
        </p:nvSpPr>
        <p:spPr>
          <a:xfrm>
            <a:off x="1691640" y="235000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1</a:t>
            </a:r>
            <a:endParaRPr lang="en-US" sz="1000" dirty="0"/>
          </a:p>
        </p:txBody>
      </p:sp>
      <p:pic>
        <p:nvPicPr>
          <p:cNvPr id="34" name="Image 0" descr="/home/claude/module7/icons/search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0" y="2286000"/>
            <a:ext cx="365760" cy="365760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822960" y="31546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yesterday's artifacts</a:t>
            </a:r>
            <a:endParaRPr lang="en-US" sz="1650" dirty="0"/>
          </a:p>
        </p:txBody>
      </p:sp>
      <p:sp>
        <p:nvSpPr>
          <p:cNvPr id="36" name="Text 33"/>
          <p:cNvSpPr/>
          <p:nvPr/>
        </p:nvSpPr>
        <p:spPr>
          <a:xfrm>
            <a:off x="822960" y="39319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QA Plan, RTM and test evidence against an ISO / CMMI-lite checklist.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3986784" y="352044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000" dirty="0"/>
          </a:p>
        </p:txBody>
      </p:sp>
      <p:sp>
        <p:nvSpPr>
          <p:cNvPr id="38" name="Shape 35"/>
          <p:cNvSpPr/>
          <p:nvPr/>
        </p:nvSpPr>
        <p:spPr>
          <a:xfrm>
            <a:off x="4297680" y="196596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572000" y="2240280"/>
            <a:ext cx="685800" cy="685800"/>
          </a:xfrm>
          <a:prstGeom prst="ellipse">
            <a:avLst/>
          </a:prstGeom>
          <a:solidFill>
            <a:srgbClr val="A8721E"/>
          </a:solidFill>
          <a:ln/>
        </p:spPr>
      </p:sp>
      <p:sp>
        <p:nvSpPr>
          <p:cNvPr id="40" name="Text 37"/>
          <p:cNvSpPr/>
          <p:nvPr/>
        </p:nvSpPr>
        <p:spPr>
          <a:xfrm>
            <a:off x="4572000" y="224028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41" name="Text 38"/>
          <p:cNvSpPr/>
          <p:nvPr/>
        </p:nvSpPr>
        <p:spPr>
          <a:xfrm>
            <a:off x="5440680" y="235000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2</a:t>
            </a:r>
            <a:endParaRPr lang="en-US" sz="1000" dirty="0"/>
          </a:p>
        </p:txBody>
      </p:sp>
      <p:pic>
        <p:nvPicPr>
          <p:cNvPr id="42" name="Image 1" descr="/home/claude/module7/icons/aler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0" y="2286000"/>
            <a:ext cx="365760" cy="365760"/>
          </a:xfrm>
          <a:prstGeom prst="rect">
            <a:avLst/>
          </a:prstGeom>
        </p:spPr>
      </p:pic>
      <p:sp>
        <p:nvSpPr>
          <p:cNvPr id="43" name="Text 39"/>
          <p:cNvSpPr/>
          <p:nvPr/>
        </p:nvSpPr>
        <p:spPr>
          <a:xfrm>
            <a:off x="4572000" y="31546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Record findings + CAPA</a:t>
            </a:r>
            <a:endParaRPr lang="en-US" sz="1650" dirty="0"/>
          </a:p>
        </p:txBody>
      </p:sp>
      <p:sp>
        <p:nvSpPr>
          <p:cNvPr id="44" name="Text 40"/>
          <p:cNvSpPr/>
          <p:nvPr/>
        </p:nvSpPr>
        <p:spPr>
          <a:xfrm>
            <a:off x="4572000" y="39319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each item conformity or non-conformity, then assign a corrective action.</a:t>
            </a:r>
            <a:endParaRPr lang="en-US" sz="1200" dirty="0"/>
          </a:p>
        </p:txBody>
      </p:sp>
      <p:sp>
        <p:nvSpPr>
          <p:cNvPr id="45" name="Text 41"/>
          <p:cNvSpPr/>
          <p:nvPr/>
        </p:nvSpPr>
        <p:spPr>
          <a:xfrm>
            <a:off x="7735824" y="352044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>
                <a:solidFill>
                  <a:srgbClr val="D9A9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000" dirty="0"/>
          </a:p>
        </p:txBody>
      </p:sp>
      <p:sp>
        <p:nvSpPr>
          <p:cNvPr id="46" name="Shape 42"/>
          <p:cNvSpPr/>
          <p:nvPr/>
        </p:nvSpPr>
        <p:spPr>
          <a:xfrm>
            <a:off x="8046720" y="196596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47" name="Shape 43"/>
          <p:cNvSpPr/>
          <p:nvPr/>
        </p:nvSpPr>
        <p:spPr>
          <a:xfrm>
            <a:off x="8321040" y="2240280"/>
            <a:ext cx="685800" cy="685800"/>
          </a:xfrm>
          <a:prstGeom prst="ellipse">
            <a:avLst/>
          </a:prstGeom>
          <a:solidFill>
            <a:srgbClr val="A8721E"/>
          </a:solidFill>
          <a:ln/>
        </p:spPr>
      </p:sp>
      <p:sp>
        <p:nvSpPr>
          <p:cNvPr id="48" name="Text 44"/>
          <p:cNvSpPr/>
          <p:nvPr/>
        </p:nvSpPr>
        <p:spPr>
          <a:xfrm>
            <a:off x="8321040" y="224028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49" name="Text 45"/>
          <p:cNvSpPr/>
          <p:nvPr/>
        </p:nvSpPr>
        <p:spPr>
          <a:xfrm>
            <a:off x="9189720" y="235000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D9A9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3</a:t>
            </a:r>
            <a:endParaRPr lang="en-US" sz="1000" dirty="0"/>
          </a:p>
        </p:txBody>
      </p:sp>
      <p:pic>
        <p:nvPicPr>
          <p:cNvPr id="50" name="Image 2" descr="/home/claude/module7/icons/filetex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1360" y="2286000"/>
            <a:ext cx="365760" cy="365760"/>
          </a:xfrm>
          <a:prstGeom prst="rect">
            <a:avLst/>
          </a:prstGeom>
        </p:spPr>
      </p:pic>
      <p:sp>
        <p:nvSpPr>
          <p:cNvPr id="51" name="Text 46"/>
          <p:cNvSpPr/>
          <p:nvPr/>
        </p:nvSpPr>
        <p:spPr>
          <a:xfrm>
            <a:off x="8321040" y="315468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Compile the Test Summary</a:t>
            </a:r>
            <a:endParaRPr lang="en-US" sz="1650" dirty="0"/>
          </a:p>
        </p:txBody>
      </p:sp>
      <p:sp>
        <p:nvSpPr>
          <p:cNvPr id="52" name="Text 47"/>
          <p:cNvSpPr/>
          <p:nvPr/>
        </p:nvSpPr>
        <p:spPr>
          <a:xfrm>
            <a:off x="8321040" y="3931920"/>
            <a:ext cx="2880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report and recommend go, no-go, or conditional release.</a:t>
            </a:r>
            <a:endParaRPr lang="en-US" sz="1200" dirty="0"/>
          </a:p>
        </p:txBody>
      </p:sp>
      <p:sp>
        <p:nvSpPr>
          <p:cNvPr id="53" name="Text 48"/>
          <p:cNvSpPr/>
          <p:nvPr/>
        </p:nvSpPr>
        <p:spPr>
          <a:xfrm>
            <a:off x="548640" y="5760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 FOR THIS LAB</a:t>
            </a:r>
            <a:endParaRPr lang="en-US" sz="950" dirty="0"/>
          </a:p>
        </p:txBody>
      </p:sp>
      <p:sp>
        <p:nvSpPr>
          <p:cNvPr id="54" name="Shape 49"/>
          <p:cNvSpPr/>
          <p:nvPr/>
        </p:nvSpPr>
        <p:spPr>
          <a:xfrm>
            <a:off x="548640" y="6053328"/>
            <a:ext cx="1499616" cy="310896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55" name="Text 50"/>
          <p:cNvSpPr/>
          <p:nvPr/>
        </p:nvSpPr>
        <p:spPr>
          <a:xfrm>
            <a:off x="548640" y="6053328"/>
            <a:ext cx="14996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 checklist</a:t>
            </a:r>
            <a:endParaRPr lang="en-US" sz="950" dirty="0"/>
          </a:p>
        </p:txBody>
      </p:sp>
      <p:sp>
        <p:nvSpPr>
          <p:cNvPr id="56" name="Shape 51"/>
          <p:cNvSpPr/>
          <p:nvPr/>
        </p:nvSpPr>
        <p:spPr>
          <a:xfrm>
            <a:off x="2194560" y="6053328"/>
            <a:ext cx="1901952" cy="310896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57" name="Text 52"/>
          <p:cNvSpPr/>
          <p:nvPr/>
        </p:nvSpPr>
        <p:spPr>
          <a:xfrm>
            <a:off x="2194560" y="6053328"/>
            <a:ext cx="190195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ISO / CMMI reference</a:t>
            </a:r>
            <a:endParaRPr lang="en-US" sz="950" dirty="0"/>
          </a:p>
        </p:txBody>
      </p:sp>
      <p:sp>
        <p:nvSpPr>
          <p:cNvPr id="58" name="Shape 53"/>
          <p:cNvSpPr/>
          <p:nvPr/>
        </p:nvSpPr>
        <p:spPr>
          <a:xfrm>
            <a:off x="4242816" y="6053328"/>
            <a:ext cx="1982419" cy="310896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59" name="Text 54"/>
          <p:cNvSpPr/>
          <p:nvPr/>
        </p:nvSpPr>
        <p:spPr>
          <a:xfrm>
            <a:off x="4242816" y="6053328"/>
            <a:ext cx="198241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 Summary template</a:t>
            </a:r>
            <a:endParaRPr lang="en-US" sz="950" dirty="0"/>
          </a:p>
        </p:txBody>
      </p:sp>
      <p:sp>
        <p:nvSpPr>
          <p:cNvPr id="60" name="Shape 55"/>
          <p:cNvSpPr/>
          <p:nvPr/>
        </p:nvSpPr>
        <p:spPr>
          <a:xfrm>
            <a:off x="6371539" y="6053328"/>
            <a:ext cx="1982419" cy="310896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61" name="Text 56"/>
          <p:cNvSpPr/>
          <p:nvPr/>
        </p:nvSpPr>
        <p:spPr>
          <a:xfrm>
            <a:off x="6371539" y="6053328"/>
            <a:ext cx="198241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Confluence / Markdown</a:t>
            </a:r>
            <a:endParaRPr lang="en-US" sz="950" dirty="0"/>
          </a:p>
        </p:txBody>
      </p:sp>
      <p:sp>
        <p:nvSpPr>
          <p:cNvPr id="62" name="Text 57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63" name="Text 58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10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INFOGRAPHIC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finding </a:t>
            </a:r>
            <a:r>
              <a:rPr lang="en-US" sz="26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fix, the </a:t>
            </a: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loop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170432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checklist item ends in one of two lanes. Non-conformities don't just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logged, they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closed.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737360" y="3246120"/>
            <a:ext cx="1417320" cy="141732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6" name="Image 0" descr="/home/claude/module7/icons/search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412" y="3502152"/>
            <a:ext cx="585216" cy="5852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4407408"/>
            <a:ext cx="1783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</a:t>
            </a:r>
            <a:endParaRPr lang="en-US" sz="105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ITEM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154680" y="3954780"/>
            <a:ext cx="731520" cy="0"/>
          </a:xfrm>
          <a:prstGeom prst="line">
            <a:avLst/>
          </a:prstGeom>
          <a:noFill/>
          <a:ln w="25400">
            <a:solidFill>
              <a:srgbClr val="AAB6C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flipV="1">
            <a:off x="3886200" y="2331720"/>
            <a:ext cx="0" cy="1623060"/>
          </a:xfrm>
          <a:prstGeom prst="line">
            <a:avLst/>
          </a:prstGeom>
          <a:noFill/>
          <a:ln w="25400">
            <a:solidFill>
              <a:srgbClr val="26805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 flipV="1">
            <a:off x="3886200" y="3886200"/>
            <a:ext cx="0" cy="68580"/>
          </a:xfrm>
          <a:prstGeom prst="line">
            <a:avLst/>
          </a:prstGeom>
          <a:noFill/>
          <a:ln w="25400">
            <a:solidFill>
              <a:srgbClr val="B8442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931920" y="1463040"/>
            <a:ext cx="3657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096512" y="1627632"/>
            <a:ext cx="548640" cy="548640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13" name="Image 1" descr="/home/claude/module7/icons/checkcircl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8" y="1755648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800600" y="1581912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Conformity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800600" y="192024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matches </a:t>
            </a: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standard, item </a:t>
            </a: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passes as-is.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3931920" y="3749040"/>
            <a:ext cx="36576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B8442F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4096512" y="3913632"/>
            <a:ext cx="548640" cy="548640"/>
          </a:xfrm>
          <a:prstGeom prst="ellipse">
            <a:avLst/>
          </a:prstGeom>
          <a:solidFill>
            <a:srgbClr val="B8442F"/>
          </a:solidFill>
          <a:ln/>
        </p:spPr>
      </p:sp>
      <p:pic>
        <p:nvPicPr>
          <p:cNvPr id="18" name="Image 2" descr="/home/claude/module7/icons/xcircl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528" y="4041648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800600" y="3867912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Non-conformity</a:t>
            </a:r>
            <a:endParaRPr lang="en-US" sz="1350" dirty="0"/>
          </a:p>
        </p:txBody>
      </p:sp>
      <p:sp>
        <p:nvSpPr>
          <p:cNvPr id="20" name="Text 15"/>
          <p:cNvSpPr/>
          <p:nvPr/>
        </p:nvSpPr>
        <p:spPr>
          <a:xfrm>
            <a:off x="4800600" y="420624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identified against </a:t>
            </a: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checklist, logged </a:t>
            </a: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evidence.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7589520" y="4251960"/>
            <a:ext cx="457200" cy="0"/>
          </a:xfrm>
          <a:prstGeom prst="line">
            <a:avLst/>
          </a:prstGeom>
          <a:noFill/>
          <a:ln w="25400">
            <a:solidFill>
              <a:srgbClr val="B8442F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8046720" y="4206240"/>
            <a:ext cx="2103120" cy="1005840"/>
          </a:xfrm>
          <a:prstGeom prst="roundRect">
            <a:avLst>
              <a:gd name="adj" fmla="val 7273"/>
            </a:avLst>
          </a:prstGeom>
          <a:solidFill>
            <a:srgbClr val="A8721E"/>
          </a:solidFill>
          <a:ln/>
        </p:spPr>
      </p:sp>
      <p:pic>
        <p:nvPicPr>
          <p:cNvPr id="23" name="Image 3" descr="/home/claude/module7/icons/refresh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1312" y="4389120"/>
            <a:ext cx="365760" cy="36576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686800" y="43342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8211312" y="47731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900" dirty="0">
                <a:solidFill>
                  <a:srgbClr val="FBF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Corrective &amp; preventive action assigned</a:t>
            </a:r>
            <a:endParaRPr lang="en-US" sz="900" dirty="0"/>
          </a:p>
        </p:txBody>
      </p:sp>
      <p:sp>
        <p:nvSpPr>
          <p:cNvPr id="26" name="Shape 20"/>
          <p:cNvSpPr/>
          <p:nvPr/>
        </p:nvSpPr>
        <p:spPr>
          <a:xfrm>
            <a:off x="9098280" y="1417320"/>
            <a:ext cx="0" cy="2788920"/>
          </a:xfrm>
          <a:prstGeom prst="line">
            <a:avLst/>
          </a:prstGeom>
          <a:noFill/>
          <a:ln w="22225">
            <a:solidFill>
              <a:srgbClr val="A8721E"/>
            </a:solidFill>
            <a:prstDash val="dash"/>
          </a:ln>
        </p:spPr>
      </p:sp>
      <p:sp>
        <p:nvSpPr>
          <p:cNvPr id="27" name="Shape 21"/>
          <p:cNvSpPr/>
          <p:nvPr/>
        </p:nvSpPr>
        <p:spPr>
          <a:xfrm>
            <a:off x="2446020" y="1417320"/>
            <a:ext cx="6652260" cy="0"/>
          </a:xfrm>
          <a:prstGeom prst="line">
            <a:avLst/>
          </a:prstGeom>
          <a:noFill/>
          <a:ln w="22225">
            <a:solidFill>
              <a:srgbClr val="A8721E"/>
            </a:solidFill>
            <a:prstDash val="dash"/>
          </a:ln>
        </p:spPr>
      </p:sp>
      <p:sp>
        <p:nvSpPr>
          <p:cNvPr id="28" name="Shape 22"/>
          <p:cNvSpPr/>
          <p:nvPr/>
        </p:nvSpPr>
        <p:spPr>
          <a:xfrm>
            <a:off x="2446020" y="1417320"/>
            <a:ext cx="0" cy="1828800"/>
          </a:xfrm>
          <a:prstGeom prst="line">
            <a:avLst/>
          </a:prstGeom>
          <a:noFill/>
          <a:ln w="22225">
            <a:solidFill>
              <a:srgbClr val="A8721E"/>
            </a:solidFill>
            <a:prstDash val="dash"/>
            <a:tailEnd type="triangle"/>
          </a:ln>
        </p:spPr>
      </p:sp>
      <p:sp>
        <p:nvSpPr>
          <p:cNvPr id="29" name="Shape 23"/>
          <p:cNvSpPr/>
          <p:nvPr/>
        </p:nvSpPr>
        <p:spPr>
          <a:xfrm>
            <a:off x="5086350" y="1216152"/>
            <a:ext cx="1371600" cy="347472"/>
          </a:xfrm>
          <a:prstGeom prst="roundRect">
            <a:avLst>
              <a:gd name="adj" fmla="val 50000"/>
            </a:avLst>
          </a:prstGeom>
          <a:solidFill>
            <a:srgbClr val="A8721E"/>
          </a:solidFill>
          <a:ln/>
        </p:spPr>
      </p:sp>
      <p:sp>
        <p:nvSpPr>
          <p:cNvPr id="30" name="Text 24"/>
          <p:cNvSpPr/>
          <p:nvPr/>
        </p:nvSpPr>
        <p:spPr>
          <a:xfrm>
            <a:off x="5086350" y="1216152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re-verify</a:t>
            </a:r>
            <a:endParaRPr lang="en-US" sz="950" dirty="0"/>
          </a:p>
        </p:txBody>
      </p:sp>
      <p:sp>
        <p:nvSpPr>
          <p:cNvPr id="31" name="Text 25"/>
          <p:cNvSpPr/>
          <p:nvPr/>
        </p:nvSpPr>
        <p:spPr>
          <a:xfrm>
            <a:off x="457200" y="6473952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07 · AUDIT, COMPLIANCE &amp; QUALITY DOCUMENTATION</a:t>
            </a:r>
            <a:endParaRPr lang="en-US" sz="850" dirty="0"/>
          </a:p>
        </p:txBody>
      </p:sp>
      <p:sp>
        <p:nvSpPr>
          <p:cNvPr id="32" name="Text 26"/>
          <p:cNvSpPr/>
          <p:nvPr/>
        </p:nvSpPr>
        <p:spPr>
          <a:xfrm>
            <a:off x="11002975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10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2844</Words>
  <Application>Microsoft Office PowerPoint</Application>
  <PresentationFormat>Widescreen</PresentationFormat>
  <Paragraphs>260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Consolas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Module7_Audit_Compliance_Documentation v2</dc:title>
  <dc:subject>SQA Bengkel KRISAv2 / PPrISA 2.0, 14 to 15 Sep 2026</dc:subject>
  <dc:creator>Al-Abrar bin Abdul Wahid</dc:creator>
  <cp:lastModifiedBy>user</cp:lastModifiedBy>
  <cp:revision>2</cp:revision>
  <dcterms:created xsi:type="dcterms:W3CDTF">2026-07-28T01:57:05Z</dcterms:created>
  <dcterms:modified xsi:type="dcterms:W3CDTF">2026-09-13T15:17:09Z</dcterms:modified>
</cp:coreProperties>
</file>