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79" r:id="rId3"/>
    <p:sldId id="257" r:id="rId4"/>
    <p:sldId id="258" r:id="rId5"/>
    <p:sldId id="259" r:id="rId6"/>
    <p:sldId id="260" r:id="rId7"/>
    <p:sldId id="278" r:id="rId8"/>
    <p:sldId id="261" r:id="rId9"/>
    <p:sldId id="262" r:id="rId10"/>
    <p:sldId id="277" r:id="rId11"/>
    <p:sldId id="263" r:id="rId12"/>
    <p:sldId id="264" r:id="rId13"/>
    <p:sldId id="276" r:id="rId14"/>
    <p:sldId id="275" r:id="rId15"/>
    <p:sldId id="265" r:id="rId16"/>
    <p:sldId id="266" r:id="rId17"/>
    <p:sldId id="267" r:id="rId18"/>
    <p:sldId id="274" r:id="rId19"/>
    <p:sldId id="268" r:id="rId20"/>
    <p:sldId id="273" r:id="rId21"/>
    <p:sldId id="269" r:id="rId22"/>
    <p:sldId id="270" r:id="rId23"/>
    <p:sldId id="271" r:id="rId24"/>
    <p:sldId id="272" r:id="rId2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895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SQA · BENGKEL AMALI 2 HARI
- KRISA 2.0 (JDN) ALIGNED · PHASE 05 OF 05, SUSTAIN · FINAL MODULE BEFORE CAPSTONE
- MODULE 08
- Change Management, Monitoring &amp; Continuous Quality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Diagram built from the KRISAv2 Beta 2026 / PPrISA 2.0 references. Use the Open chip to show the source page live.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802239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- 06 · HANDS-ON LAB
- Guided lab flow, four steps
- Run on the ShopFast checkout artifacts carried from every earlier module.
- STEP 1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- 07 · INFOGRAPHIC · CI/CD
- The Quality Gate, no merge without a green run
- The Module 5 automation suite now runs automatically on every push, inside GitHub Actions.
- Commit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Diagram built from the KRISAv2 Beta 2026 / PPrISA 2.0 references. Use the Open chip to show the source page live.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249810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Real run: GitHub Actions quality gate. This is a real screenshot from the lab environment, not a mock-up. Point at what the trainees should read: pass/fail counts, the failing assertion and the time taken.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175817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- 08 · INFOGRAPHIC · DASHBOARD
- Reading the Grafana dashboard
- Four numbers tell you whether ShopFast checkout is healthy right now.
- DEFECT DENSITY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- 09 · INFOGRAPHIC · SAFETY NET
- If it breaks, rollback and regression planning
- Planned before the change ships, not improvised after it fails.
- Change deployed, monitor closely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- 10 · INFOGRAPHIC · CONTINUOUS IMPROVEMENT
- PDCA &amp; Kaizen, closing the loop back to Module 1
- Monitoring doesn't end at the dashboard. What it finds becomes next cycle's quality plan.
- PLAN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Diagram built from the KRISAv2 Beta 2026 / PPrISA 2.0 references. Use the Open chip to show the source page live.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894084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- 11 · TRACEABILITY
- Tools &amp; KRISA 2.0 alignment
- TOOLS FOR THIS MODULE
- Change request form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Run sheet for this module. Keep to the slot times; the SQA-AI workshop segment is reserved at the end.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479516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MY"/>
              <a:t>Reference slide for M08. Click through live if time allows; otherwise tell trainees every link is also in the module hub page and in references/README.md of the repo.
- Bab 8, Jadual 8.1 Pemetaan Aktiviti KRISA ke DevOps (PDF page 6): https://fth-abr.github.io/sqa-krisa-bengkel/references/krisa-v2-beta-2026/BAB8-PENYELARASAN-PEMBANGUNAN-SISTEM-DEVOPS.pdf#page=6
- Bab 8, 8.3.3 Penyelarasan Pengurusan Perubahan dan Risiko (PDF page 9): https://fth-abr.github.io/sqa-krisa-bengkel/references/krisa-v2-beta-2026/BAB8-PENYELARASAN-PEMBANGUNAN-SISTEM-DEVOPS.pdf#page=9
- Bab 7, 7.9 Repositori dan Serahan Kod Sumber (CI/CD) (PDF page 17): https://fth-abr.github.io/sqa-krisa-bengkel/references/krisa-v2-beta-2026/BAB7-FASA-PELAKSANAAN.pdf#page=17
- Bab 1, 1.6.5 Pengurusan Kawalan Pindaan (PDF page 22): https://fth-abr.github.io/sqa-krisa-bengkel/references/krisa-v2-beta-2026/BAB1-PERANCANGAN.pdf#page=22
- PPrISA 2.0, 4.2.3 c) Pengurusan Pindaan (CR) (PDF page 73): https://fth-abr.github.io/sqa-krisa-bengkel/references/pprisa-2.0/PPrISA_2.0_Versi_Beta_Februari_2025.pdf#page=73
- PPrISA 2.0, 5.4.2 Pemantauan dan laporan status (PDF page 91): https://fth-abr.github.io/sqa-krisa-bengkel/references/pprisa-2.0/PPrISA_2.0_Versi_Beta_Februari_2025.pdf#page=91</a:t>
            </a:r>
          </a:p>
        </p:txBody>
      </p:sp>
    </p:spTree>
    <p:extLst>
      <p:ext uri="{BB962C8B-B14F-4D97-AF65-F5344CB8AC3E}">
        <p14:creationId xmlns:p14="http://schemas.microsoft.com/office/powerpoint/2010/main" val="4450017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MODULE 08 RECAP
- Sustaining quality means never really finishing
- Every change, however small, earns an Impact Analysis before it earns a merge.
- Logs, metrics and traces, together, are what 'observability' actually means.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Reserved slot: 15 minutes (Hari 2, 16:10 hingga 16:25). Trainees open lab\ in the terminal and start opencode. Walk the first step live on the projector, then let pairs continue with the web guide. Stop 3 minutes early for the human-check discussion.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110368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Prompts are identical to the web guide and the W deck, so trainees can copy them. Commands starting with / are project commands in lab/.opencode/commands. Ask each pair to show the output file and read out one human-check result before moving on.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22280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Reminder of the rules for every AI workshop: context, prompt, AI draft, human review against the KRISA/PPrISA template, save evidence. Stress the data rule: synthetic data only.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95464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- 01 · CONTEXT
- Where Module 8 fits, the last phase before capstone
- The audited, documented release from Module 7 now goes live. Module 8 keeps it healthy, and feeds what's learned back into the next cycle.
- PLAN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LEARNING OBJECTIVE
- Sustain quality after deployment through controlled change and production monitoring, so the system stays healthy and keeps improving.
- 15:15-16:30 · Change Management + Monitoring
- What you leave the room with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- 02 · SCOPE
- Key topics covered
- Change Request · Impact Analysis
- What's changing, and what does it touch?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- 03 · INFOGRAPHIC · CHANGE CONTROL
- From request to decision, the change control path
- Every change, even 'just add discount codes to checkout', walks this path before it touches production.
- Change Request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Diagram built from the KRISAv2 Beta 2026 / PPrISA 2.0 references. Use the Open chip to show the source page live.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434602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- 04 · INFOGRAPHIC · OBSERVABILITY
- Seeing inside a running system
- Logging, monitoring and alerting are three different jobs. Observability is what you get when all three talk to each other.
- Logs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Key points on this slide:
- 05 · INFOGRAPHIC · SERVICE TARGETS
- SLA, SLI, SLO, three letters, three different jobs
- They nest inside each other: a measurement feeds a target, and a target backs a promise.
- SLA, Service Level Agreement
Link each point back to the ShopFast project and ask one trainee to give an example from their own agency.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fth-abr.github.io/sqa-krisa-bengkel/slides/M08/index.html" TargetMode="External"/><Relationship Id="rId4" Type="http://schemas.openxmlformats.org/officeDocument/2006/relationships/hyperlink" Target="https://fth-abr.github.io/sqa-krisa-bengkel/references/krisa-v2-beta-2026/BAB8-PENYELARASAN-PEMBANGUNAN-SISTEM-DEVOPS.pdf#page=8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playwright.dev/" TargetMode="External"/><Relationship Id="rId3" Type="http://schemas.openxmlformats.org/officeDocument/2006/relationships/hyperlink" Target="https://docs.github.com/actions" TargetMode="External"/><Relationship Id="rId7" Type="http://schemas.openxmlformats.org/officeDocument/2006/relationships/hyperlink" Target="https://www.postman.com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.png"/><Relationship Id="rId5" Type="http://schemas.openxmlformats.org/officeDocument/2006/relationships/image" Target="../media/image18.png"/><Relationship Id="rId10" Type="http://schemas.openxmlformats.org/officeDocument/2006/relationships/image" Target="../media/image14.png"/><Relationship Id="rId4" Type="http://schemas.openxmlformats.org/officeDocument/2006/relationships/image" Target="../media/image17.png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fth-abr.github.io/sqa-krisa-bengkel/slides/M08/index.html" TargetMode="External"/><Relationship Id="rId4" Type="http://schemas.openxmlformats.org/officeDocument/2006/relationships/hyperlink" Target="https://github.com/FTH-ABR/sqa-krisa-bengkel/blob/main/.github/workflows/shopfast-quality-gate.yml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th-abr.github.io/sqa-krisa-bengkel/slides/M08/index.htm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fth-abr.github.io/sqa-krisa-bengkel/slides/M08/index.html" TargetMode="External"/><Relationship Id="rId4" Type="http://schemas.openxmlformats.org/officeDocument/2006/relationships/hyperlink" Target="https://fth-abr.github.io/sqa-krisa-bengkel/references/pprisa-2.0/PPrISA_2.0_Versi_Beta_Februari_2025.pdf#page=94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prometheus.io/" TargetMode="External"/><Relationship Id="rId13" Type="http://schemas.openxmlformats.org/officeDocument/2006/relationships/image" Target="../media/image27.png"/><Relationship Id="rId3" Type="http://schemas.openxmlformats.org/officeDocument/2006/relationships/image" Target="../media/image5.png"/><Relationship Id="rId7" Type="http://schemas.openxmlformats.org/officeDocument/2006/relationships/hyperlink" Target="https://grafana.com/" TargetMode="External"/><Relationship Id="rId12" Type="http://schemas.openxmlformats.org/officeDocument/2006/relationships/hyperlink" Target="https://fth-abr.github.io/sqa-krisa-bengkel/references/krisa-v2-beta-2026/BAB6-FASA-PENGUJIAN-PENERIMAAN.pdf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hyperlink" Target="https://fth-abr.github.io/sqa-krisa-bengkel/references/pprisa-2.0/PPrISA_2.0_Versi_Beta_Februari_2025.pdf" TargetMode="External"/><Relationship Id="rId5" Type="http://schemas.openxmlformats.org/officeDocument/2006/relationships/hyperlink" Target="https://docs.github.com/actions" TargetMode="External"/><Relationship Id="rId10" Type="http://schemas.openxmlformats.org/officeDocument/2006/relationships/hyperlink" Target="https://fth-abr.github.io/sqa-krisa-bengkel/references/krisa-v2-beta-2026/BAB8-PENYELARASAN-PEMBANGUNAN-SISTEM-DEVOPS.pdf" TargetMode="External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th-abr.github.io/sqa-krisa-bengkel/slides/M08/index.html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fth-abr.github.io/sqa-krisa-bengkel/references/pprisa-2.0/PPrISA_2.0_Versi_Beta_Februari_2025.pdf#page=91" TargetMode="External"/><Relationship Id="rId13" Type="http://schemas.openxmlformats.org/officeDocument/2006/relationships/hyperlink" Target="https://fth-abr.github.io/sqa-krisa-bengkel/references/pprisa-2.0/templates/word/PPrISA11-LogPenyelesaianPindaan.docx" TargetMode="External"/><Relationship Id="rId18" Type="http://schemas.openxmlformats.org/officeDocument/2006/relationships/hyperlink" Target="https://fth-abr.github.io/sqa-krisa-bengkel/references/pprisa-2.0/templates/pdf/PPrISA17-Laporan_Status_Projek_Keseluruhan.pdf" TargetMode="External"/><Relationship Id="rId3" Type="http://schemas.openxmlformats.org/officeDocument/2006/relationships/hyperlink" Target="https://fth-abr.github.io/sqa-krisa-bengkel/references/krisa-v2-beta-2026/BAB8-PENYELARASAN-PEMBANGUNAN-SISTEM-DEVOPS.pdf#page=6" TargetMode="External"/><Relationship Id="rId21" Type="http://schemas.openxmlformats.org/officeDocument/2006/relationships/hyperlink" Target="https://fth-abr.github.io/sqa-krisa-bengkel/slides/M08/index.html" TargetMode="External"/><Relationship Id="rId7" Type="http://schemas.openxmlformats.org/officeDocument/2006/relationships/hyperlink" Target="https://fth-abr.github.io/sqa-krisa-bengkel/references/pprisa-2.0/PPrISA_2.0_Versi_Beta_Februari_2025.pdf#page=73" TargetMode="External"/><Relationship Id="rId12" Type="http://schemas.openxmlformats.org/officeDocument/2006/relationships/hyperlink" Target="https://fth-abr.github.io/sqa-krisa-bengkel/references/pprisa-2.0/templates/pdf/PPrISA10-Borang_Pindaan.pdf" TargetMode="External"/><Relationship Id="rId17" Type="http://schemas.openxmlformats.org/officeDocument/2006/relationships/hyperlink" Target="https://fth-abr.github.io/sqa-krisa-bengkel/references/pprisa-2.0/templates/word/PPrISA17-LaporanStatusProjek-Keseluruhan.docx" TargetMode="External"/><Relationship Id="rId2" Type="http://schemas.openxmlformats.org/officeDocument/2006/relationships/notesSlide" Target="../notesSlides/notesSlide20.xml"/><Relationship Id="rId16" Type="http://schemas.openxmlformats.org/officeDocument/2006/relationships/hyperlink" Target="https://fth-abr.github.io/sqa-krisa-bengkel/references/pprisa-2.0/templates/pdf/PPrISA16-Laporan_Status_Projek_Kumpulan.pdf" TargetMode="External"/><Relationship Id="rId20" Type="http://schemas.openxmlformats.org/officeDocument/2006/relationships/hyperlink" Target="https://github.com/FTH-ABR/sqa-krisa-bengkel/blob/main/references/README.md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fth-abr.github.io/sqa-krisa-bengkel/references/krisa-v2-beta-2026/BAB1-PERANCANGAN.pdf#page=22" TargetMode="External"/><Relationship Id="rId11" Type="http://schemas.openxmlformats.org/officeDocument/2006/relationships/hyperlink" Target="https://fth-abr.github.io/sqa-krisa-bengkel/references/pprisa-2.0/templates/word/PPrISA10-BorangPindaan.doc" TargetMode="External"/><Relationship Id="rId5" Type="http://schemas.openxmlformats.org/officeDocument/2006/relationships/hyperlink" Target="https://fth-abr.github.io/sqa-krisa-bengkel/references/krisa-v2-beta-2026/BAB7-FASA-PELAKSANAAN.pdf#page=17" TargetMode="External"/><Relationship Id="rId15" Type="http://schemas.openxmlformats.org/officeDocument/2006/relationships/hyperlink" Target="https://fth-abr.github.io/sqa-krisa-bengkel/references/pprisa-2.0/templates/word/PPrISA16-LaporanStatusProjek-Kumpulan.docx" TargetMode="External"/><Relationship Id="rId10" Type="http://schemas.openxmlformats.org/officeDocument/2006/relationships/hyperlink" Target="https://fth-abr.github.io/sqa-krisa-bengkel/references/templates-D01-D18/pdf/D18_DOKUMEN_LAPORAN_SERAHAN_SISTEM.pdf" TargetMode="External"/><Relationship Id="rId19" Type="http://schemas.openxmlformats.org/officeDocument/2006/relationships/hyperlink" Target="https://sqa.jdn.gov.my/index.php/ms/" TargetMode="External"/><Relationship Id="rId4" Type="http://schemas.openxmlformats.org/officeDocument/2006/relationships/hyperlink" Target="https://fth-abr.github.io/sqa-krisa-bengkel/references/krisa-v2-beta-2026/BAB8-PENYELARASAN-PEMBANGUNAN-SISTEM-DEVOPS.pdf#page=9" TargetMode="External"/><Relationship Id="rId9" Type="http://schemas.openxmlformats.org/officeDocument/2006/relationships/hyperlink" Target="https://fth-abr.github.io/sqa-krisa-bengkel/references/templates-D01-D18/docx/D18_DOKUMEN_LAPORAN_SERAHAN_SISTEM.docx" TargetMode="External"/><Relationship Id="rId14" Type="http://schemas.openxmlformats.org/officeDocument/2006/relationships/hyperlink" Target="https://fth-abr.github.io/sqa-krisa-bengkel/references/pprisa-2.0/templates/pdf/PPrISA11-Log_Penyelesaian_Pindaan.pdf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fth-abr.github.io/sqa-krisa-bengkel/workshop-ai/W08-perubahan-pemantauan/index.html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opencode.ai/docs/" TargetMode="External"/><Relationship Id="rId5" Type="http://schemas.openxmlformats.org/officeDocument/2006/relationships/hyperlink" Target="https://fth-abr.github.io/sqa-krisa-bengkel/workshop-ai/W00-setup/index.html" TargetMode="External"/><Relationship Id="rId4" Type="http://schemas.openxmlformats.org/officeDocument/2006/relationships/hyperlink" Target="https://fth-abr.github.io/sqa-krisa-bengkel/workshop-ai/W08-perubahan-pemantauan/W08-perubahan-pemantauan.pptx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fth-abr.github.io/sqa-krisa-bengkel/workshop-ai/W08-perubahan-pemantauan/index.html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th-abr.github.io/sqa-krisa-bengkel/slides/M08/index.html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fth-abr.github.io/sqa-krisa-bengkel/slides/M08/index.html" TargetMode="External"/><Relationship Id="rId4" Type="http://schemas.openxmlformats.org/officeDocument/2006/relationships/hyperlink" Target="https://opencode.ai/docs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hyperlink" Target="https://docs.github.com/action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9.png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fth-abr.github.io/sqa-krisa-bengkel/slides/M08/index.html" TargetMode="External"/><Relationship Id="rId4" Type="http://schemas.openxmlformats.org/officeDocument/2006/relationships/hyperlink" Target="https://fth-abr.github.io/sqa-krisa-bengkel/references/pprisa-2.0/templates/word/PPrISA10-BorangPindaan.doc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6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029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058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5087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0116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5146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0175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5204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0233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262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0292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5321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0350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5379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0408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5438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0467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5496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0525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5554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5613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0642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20700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899855" y="-1280160"/>
            <a:ext cx="4206240" cy="4206240"/>
          </a:xfrm>
          <a:prstGeom prst="ellipse">
            <a:avLst/>
          </a:prstGeom>
          <a:ln w="19050">
            <a:solidFill>
              <a:srgbClr val="9B4D7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722815" y="-457200"/>
            <a:ext cx="2560320" cy="2560320"/>
          </a:xfrm>
          <a:prstGeom prst="ellipse">
            <a:avLst/>
          </a:prstGeom>
          <a:ln w="12700">
            <a:solidFill>
              <a:srgbClr val="3A4B6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31520" y="6400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200" dirty="0">
                <a:solidFill>
                  <a:srgbClr val="C98F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SQA · BENGKEL AMALI 2 HARI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731520" y="960120"/>
            <a:ext cx="9601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kern="0" spc="120" dirty="0">
                <a:solidFill>
                  <a:srgbClr val="6B7A9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KRISA 2.0 (JDN) ALIGNED · PHASE 05 </a:t>
            </a:r>
            <a:r>
              <a:rPr lang="en-US" sz="1050" kern="0" spc="120">
                <a:solidFill>
                  <a:srgbClr val="6B7A9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OF 05, SUSTAIN </a:t>
            </a:r>
            <a:r>
              <a:rPr lang="en-US" sz="1050" kern="0" spc="120" dirty="0">
                <a:solidFill>
                  <a:srgbClr val="6B7A9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· FINAL MODULE BEFORE CAPSTONE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685800" y="187452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kern="0" spc="100" dirty="0">
                <a:solidFill>
                  <a:srgbClr val="C98FB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MODULE 08</a:t>
            </a:r>
            <a:endParaRPr lang="en-US" sz="3000" dirty="0"/>
          </a:p>
        </p:txBody>
      </p:sp>
      <p:sp>
        <p:nvSpPr>
          <p:cNvPr id="32" name="Text 30"/>
          <p:cNvSpPr/>
          <p:nvPr/>
        </p:nvSpPr>
        <p:spPr>
          <a:xfrm>
            <a:off x="685800" y="2514600"/>
            <a:ext cx="1024128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4400"/>
              </a:lnSpc>
              <a:buNone/>
            </a:pPr>
            <a:r>
              <a:rPr lang="en-US" sz="3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Change Management, Monitoring</a:t>
            </a:r>
            <a:endParaRPr lang="en-US" sz="3900" dirty="0"/>
          </a:p>
          <a:p>
            <a:pPr marL="0" indent="0">
              <a:lnSpc>
                <a:spcPts val="4400"/>
              </a:lnSpc>
              <a:buNone/>
            </a:pPr>
            <a:r>
              <a:rPr lang="en-US" sz="3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&amp; Continuous Quality</a:t>
            </a:r>
            <a:endParaRPr lang="en-US" sz="3900" dirty="0"/>
          </a:p>
        </p:txBody>
      </p:sp>
      <p:sp>
        <p:nvSpPr>
          <p:cNvPr id="33" name="Text 31"/>
          <p:cNvSpPr/>
          <p:nvPr/>
        </p:nvSpPr>
        <p:spPr>
          <a:xfrm>
            <a:off x="713232" y="4251960"/>
            <a:ext cx="8961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C7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what changes. Watch what runs. Never stop improving.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713232" y="5074920"/>
            <a:ext cx="2788920" cy="914400"/>
          </a:xfrm>
          <a:prstGeom prst="roundRect">
            <a:avLst>
              <a:gd name="adj" fmla="val 9000"/>
            </a:avLst>
          </a:prstGeom>
          <a:solidFill>
            <a:srgbClr val="16223A"/>
          </a:solidFill>
          <a:ln w="12700">
            <a:solidFill>
              <a:srgbClr val="2A3A5C"/>
            </a:solidFill>
            <a:prstDash val="solid"/>
          </a:ln>
        </p:spPr>
      </p:sp>
      <p:pic>
        <p:nvPicPr>
          <p:cNvPr id="35" name="Image 0" descr="/home/claude/module8/icons/clock_mauv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112" y="5285232"/>
            <a:ext cx="402336" cy="402336"/>
          </a:xfrm>
          <a:prstGeom prst="rect">
            <a:avLst/>
          </a:prstGeom>
        </p:spPr>
      </p:pic>
      <p:sp>
        <p:nvSpPr>
          <p:cNvPr id="36" name="Text 33"/>
          <p:cNvSpPr/>
          <p:nvPr/>
        </p:nvSpPr>
        <p:spPr>
          <a:xfrm>
            <a:off x="1426464" y="5138928"/>
            <a:ext cx="1965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15:15 - 16:30</a:t>
            </a:r>
            <a:endParaRPr lang="en-US" sz="1500" dirty="0"/>
          </a:p>
        </p:txBody>
      </p:sp>
      <p:sp>
        <p:nvSpPr>
          <p:cNvPr id="37" name="Text 34"/>
          <p:cNvSpPr/>
          <p:nvPr/>
        </p:nvSpPr>
        <p:spPr>
          <a:xfrm>
            <a:off x="1426464" y="5468112"/>
            <a:ext cx="1965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8493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SESSION TIME</a:t>
            </a:r>
            <a:endParaRPr lang="en-US" sz="850" dirty="0"/>
          </a:p>
        </p:txBody>
      </p:sp>
      <p:sp>
        <p:nvSpPr>
          <p:cNvPr id="38" name="Shape 35"/>
          <p:cNvSpPr/>
          <p:nvPr/>
        </p:nvSpPr>
        <p:spPr>
          <a:xfrm>
            <a:off x="3685032" y="5074920"/>
            <a:ext cx="2788920" cy="914400"/>
          </a:xfrm>
          <a:prstGeom prst="roundRect">
            <a:avLst>
              <a:gd name="adj" fmla="val 9000"/>
            </a:avLst>
          </a:prstGeom>
          <a:solidFill>
            <a:srgbClr val="16223A"/>
          </a:solidFill>
          <a:ln w="12700">
            <a:solidFill>
              <a:srgbClr val="2A3A5C"/>
            </a:solidFill>
            <a:prstDash val="solid"/>
          </a:ln>
        </p:spPr>
      </p:sp>
      <p:pic>
        <p:nvPicPr>
          <p:cNvPr id="39" name="Image 1" descr="/home/claude/module8/icons/target_mauv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912" y="5285232"/>
            <a:ext cx="402336" cy="402336"/>
          </a:xfrm>
          <a:prstGeom prst="rect">
            <a:avLst/>
          </a:prstGeom>
        </p:spPr>
      </p:pic>
      <p:sp>
        <p:nvSpPr>
          <p:cNvPr id="40" name="Text 36"/>
          <p:cNvSpPr/>
          <p:nvPr/>
        </p:nvSpPr>
        <p:spPr>
          <a:xfrm>
            <a:off x="4398264" y="5138928"/>
            <a:ext cx="1965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1h 15m</a:t>
            </a:r>
            <a:endParaRPr lang="en-US" sz="1500" dirty="0"/>
          </a:p>
        </p:txBody>
      </p:sp>
      <p:sp>
        <p:nvSpPr>
          <p:cNvPr id="41" name="Text 37"/>
          <p:cNvSpPr/>
          <p:nvPr/>
        </p:nvSpPr>
        <p:spPr>
          <a:xfrm>
            <a:off x="4398264" y="5468112"/>
            <a:ext cx="1965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8493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DURATION</a:t>
            </a:r>
            <a:endParaRPr lang="en-US" sz="850" dirty="0"/>
          </a:p>
        </p:txBody>
      </p:sp>
      <p:sp>
        <p:nvSpPr>
          <p:cNvPr id="42" name="Shape 38"/>
          <p:cNvSpPr/>
          <p:nvPr/>
        </p:nvSpPr>
        <p:spPr>
          <a:xfrm>
            <a:off x="6656832" y="5074920"/>
            <a:ext cx="2788920" cy="914400"/>
          </a:xfrm>
          <a:prstGeom prst="roundRect">
            <a:avLst>
              <a:gd name="adj" fmla="val 9000"/>
            </a:avLst>
          </a:prstGeom>
          <a:solidFill>
            <a:srgbClr val="16223A"/>
          </a:solidFill>
          <a:ln w="12700">
            <a:solidFill>
              <a:srgbClr val="2A3A5C"/>
            </a:solidFill>
            <a:prstDash val="solid"/>
          </a:ln>
        </p:spPr>
      </p:sp>
      <p:pic>
        <p:nvPicPr>
          <p:cNvPr id="43" name="Image 2" descr="/home/claude/module8/icons/repeat_mauv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9712" y="5285232"/>
            <a:ext cx="402336" cy="402336"/>
          </a:xfrm>
          <a:prstGeom prst="rect">
            <a:avLst/>
          </a:prstGeom>
        </p:spPr>
      </p:pic>
      <p:sp>
        <p:nvSpPr>
          <p:cNvPr id="44" name="Text 39"/>
          <p:cNvSpPr/>
          <p:nvPr/>
        </p:nvSpPr>
        <p:spPr>
          <a:xfrm>
            <a:off x="7370064" y="5138928"/>
            <a:ext cx="1965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SUSTAIN</a:t>
            </a:r>
            <a:endParaRPr lang="en-US" sz="1500" dirty="0"/>
          </a:p>
        </p:txBody>
      </p:sp>
      <p:sp>
        <p:nvSpPr>
          <p:cNvPr id="45" name="Text 40"/>
          <p:cNvSpPr/>
          <p:nvPr/>
        </p:nvSpPr>
        <p:spPr>
          <a:xfrm>
            <a:off x="7370064" y="5468112"/>
            <a:ext cx="1965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8493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PIPELINE PHASE</a:t>
            </a:r>
            <a:endParaRPr lang="en-US" sz="850" dirty="0"/>
          </a:p>
        </p:txBody>
      </p:sp>
      <p:sp>
        <p:nvSpPr>
          <p:cNvPr id="46" name="Text 41"/>
          <p:cNvSpPr/>
          <p:nvPr/>
        </p:nvSpPr>
        <p:spPr>
          <a:xfrm>
            <a:off x="713232" y="62636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6637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Sample module reference · ShopFast checkout continuity project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a slo sli">
            <a:extLst>
              <a:ext uri="{FF2B5EF4-FFF2-40B4-BE49-F238E27FC236}">
                <a16:creationId xmlns:a16="http://schemas.microsoft.com/office/drawing/2014/main" id="{D3D4AD2A-76E5-4A98-88CC-9FEB2438622B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hlinkClick r:id="rId4"/>
            <a:extLst>
              <a:ext uri="{FF2B5EF4-FFF2-40B4-BE49-F238E27FC236}">
                <a16:creationId xmlns:a16="http://schemas.microsoft.com/office/drawing/2014/main" id="{4C31A7FD-9E96-42AC-8B13-54398F971C5D}"/>
              </a:ext>
            </a:extLst>
          </p:cNvPr>
          <p:cNvSpPr/>
          <p:nvPr/>
        </p:nvSpPr>
        <p:spPr>
          <a:xfrm>
            <a:off x="9779000" y="6426200"/>
            <a:ext cx="2159000" cy="279400"/>
          </a:xfrm>
          <a:prstGeom prst="round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nn-NO" sz="1000" b="1">
                <a:solidFill>
                  <a:srgbClr val="FFFFFF"/>
                </a:solidFill>
                <a:latin typeface="Calibri" panose="020F0502020204030204" pitchFamily="34" charset="0"/>
              </a:rPr>
              <a:t>Open: KRISAv2 Bab 8 p.8</a:t>
            </a:r>
            <a:endParaRPr lang="en-MY" sz="1000" b="1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: Rounded Corners 4">
            <a:hlinkClick r:id="rId5"/>
            <a:extLst>
              <a:ext uri="{FF2B5EF4-FFF2-40B4-BE49-F238E27FC236}">
                <a16:creationId xmlns:a16="http://schemas.microsoft.com/office/drawing/2014/main" id="{4C5BA8EB-776E-4E44-A3F8-28F5534E428D}"/>
              </a:ext>
            </a:extLst>
          </p:cNvPr>
          <p:cNvSpPr/>
          <p:nvPr/>
        </p:nvSpPr>
        <p:spPr>
          <a:xfrm>
            <a:off x="8153400" y="6426200"/>
            <a:ext cx="1524000" cy="2794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1182406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F16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029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058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5087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0116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5146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0175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5204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0233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262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0292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5321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0350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5379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0408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5438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0467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5496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0525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5554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5613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0642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20700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38404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98F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 · HANDS-ON LAB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48640" y="685800"/>
            <a:ext cx="10515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Guided </a:t>
            </a:r>
            <a:r>
              <a:rPr lang="en-US" sz="25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lab flow, four </a:t>
            </a: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steps</a:t>
            </a:r>
            <a:endParaRPr lang="en-US" sz="2500" dirty="0"/>
          </a:p>
        </p:txBody>
      </p:sp>
      <p:sp>
        <p:nvSpPr>
          <p:cNvPr id="29" name="Text 27"/>
          <p:cNvSpPr/>
          <p:nvPr/>
        </p:nvSpPr>
        <p:spPr>
          <a:xfrm>
            <a:off x="548640" y="11887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9AA6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on the ShopFast checkout artifacts carried from every earlier module.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548640" y="1783080"/>
            <a:ext cx="2606040" cy="3977640"/>
          </a:xfrm>
          <a:prstGeom prst="roundRect">
            <a:avLst>
              <a:gd name="adj" fmla="val 3509"/>
            </a:avLst>
          </a:prstGeom>
          <a:solidFill>
            <a:srgbClr val="162238"/>
          </a:solidFill>
          <a:ln w="12700">
            <a:solidFill>
              <a:srgbClr val="2A3A5C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768096" y="2002536"/>
            <a:ext cx="566928" cy="566928"/>
          </a:xfrm>
          <a:prstGeom prst="ellipse">
            <a:avLst/>
          </a:prstGeom>
          <a:solidFill>
            <a:srgbClr val="9B4D7A"/>
          </a:solidFill>
          <a:ln/>
        </p:spPr>
      </p:sp>
      <p:sp>
        <p:nvSpPr>
          <p:cNvPr id="32" name="Text 30"/>
          <p:cNvSpPr/>
          <p:nvPr/>
        </p:nvSpPr>
        <p:spPr>
          <a:xfrm>
            <a:off x="768096" y="2002536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pic>
        <p:nvPicPr>
          <p:cNvPr id="33" name="Image 0" descr="/home/claude/module8/icons/gitpull_mauv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4328" y="2057400"/>
            <a:ext cx="310896" cy="310896"/>
          </a:xfrm>
          <a:prstGeom prst="rect">
            <a:avLst/>
          </a:prstGeom>
        </p:spPr>
      </p:pic>
      <p:sp>
        <p:nvSpPr>
          <p:cNvPr id="34" name="Text 31"/>
          <p:cNvSpPr/>
          <p:nvPr/>
        </p:nvSpPr>
        <p:spPr>
          <a:xfrm>
            <a:off x="768096" y="2679192"/>
            <a:ext cx="2148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30" dirty="0">
                <a:solidFill>
                  <a:srgbClr val="C98F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STEP 1</a:t>
            </a:r>
            <a:endParaRPr lang="en-US" sz="950" dirty="0"/>
          </a:p>
        </p:txBody>
      </p:sp>
      <p:sp>
        <p:nvSpPr>
          <p:cNvPr id="35" name="Text 32"/>
          <p:cNvSpPr/>
          <p:nvPr/>
        </p:nvSpPr>
        <p:spPr>
          <a:xfrm>
            <a:off x="768096" y="2953512"/>
            <a:ext cx="216712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Log the change</a:t>
            </a:r>
            <a:endParaRPr lang="en-US" sz="1450" dirty="0"/>
          </a:p>
        </p:txBody>
      </p:sp>
      <p:sp>
        <p:nvSpPr>
          <p:cNvPr id="36" name="Text 33"/>
          <p:cNvSpPr/>
          <p:nvPr/>
        </p:nvSpPr>
        <p:spPr>
          <a:xfrm>
            <a:off x="768096" y="3749040"/>
            <a:ext cx="2167128" cy="1874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030" dirty="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change </a:t>
            </a:r>
            <a:r>
              <a:rPr lang="en-US" sz="103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 arrives, 'add </a:t>
            </a:r>
            <a:r>
              <a:rPr lang="en-US" sz="1030" dirty="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discount codes to </a:t>
            </a:r>
            <a:r>
              <a:rPr lang="en-US" sz="103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checkout', logged </a:t>
            </a:r>
            <a:r>
              <a:rPr lang="en-US" sz="1030" dirty="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a Change Control form.</a:t>
            </a:r>
            <a:endParaRPr lang="en-US" sz="1030" dirty="0"/>
          </a:p>
        </p:txBody>
      </p:sp>
      <p:sp>
        <p:nvSpPr>
          <p:cNvPr id="37" name="Text 34"/>
          <p:cNvSpPr/>
          <p:nvPr/>
        </p:nvSpPr>
        <p:spPr>
          <a:xfrm>
            <a:off x="3159252" y="3589020"/>
            <a:ext cx="1737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>
                <a:solidFill>
                  <a:srgbClr val="C98F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</a:t>
            </a:r>
            <a:endParaRPr lang="en-US" sz="1500" dirty="0"/>
          </a:p>
        </p:txBody>
      </p:sp>
      <p:sp>
        <p:nvSpPr>
          <p:cNvPr id="38" name="Shape 35"/>
          <p:cNvSpPr/>
          <p:nvPr/>
        </p:nvSpPr>
        <p:spPr>
          <a:xfrm>
            <a:off x="3337560" y="1783080"/>
            <a:ext cx="2606040" cy="3977640"/>
          </a:xfrm>
          <a:prstGeom prst="roundRect">
            <a:avLst>
              <a:gd name="adj" fmla="val 3509"/>
            </a:avLst>
          </a:prstGeom>
          <a:solidFill>
            <a:srgbClr val="162238"/>
          </a:solidFill>
          <a:ln w="12700">
            <a:solidFill>
              <a:srgbClr val="2A3A5C"/>
            </a:solidFill>
            <a:prstDash val="solid"/>
          </a:ln>
        </p:spPr>
      </p:sp>
      <p:sp>
        <p:nvSpPr>
          <p:cNvPr id="39" name="Shape 36"/>
          <p:cNvSpPr/>
          <p:nvPr/>
        </p:nvSpPr>
        <p:spPr>
          <a:xfrm>
            <a:off x="3557016" y="2002536"/>
            <a:ext cx="566928" cy="566928"/>
          </a:xfrm>
          <a:prstGeom prst="ellipse">
            <a:avLst/>
          </a:prstGeom>
          <a:solidFill>
            <a:srgbClr val="9B4D7A"/>
          </a:solidFill>
          <a:ln/>
        </p:spPr>
      </p:sp>
      <p:sp>
        <p:nvSpPr>
          <p:cNvPr id="40" name="Text 37"/>
          <p:cNvSpPr/>
          <p:nvPr/>
        </p:nvSpPr>
        <p:spPr>
          <a:xfrm>
            <a:off x="3557016" y="2002536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pic>
        <p:nvPicPr>
          <p:cNvPr id="41" name="Image 1" descr="/home/claude/module8/icons/search_mauv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3248" y="2057400"/>
            <a:ext cx="310896" cy="310896"/>
          </a:xfrm>
          <a:prstGeom prst="rect">
            <a:avLst/>
          </a:prstGeom>
        </p:spPr>
      </p:pic>
      <p:sp>
        <p:nvSpPr>
          <p:cNvPr id="42" name="Text 38"/>
          <p:cNvSpPr/>
          <p:nvPr/>
        </p:nvSpPr>
        <p:spPr>
          <a:xfrm>
            <a:off x="3557016" y="2679192"/>
            <a:ext cx="2148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30" dirty="0">
                <a:solidFill>
                  <a:srgbClr val="C98F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STEP 2</a:t>
            </a:r>
            <a:endParaRPr lang="en-US" sz="950" dirty="0"/>
          </a:p>
        </p:txBody>
      </p:sp>
      <p:sp>
        <p:nvSpPr>
          <p:cNvPr id="43" name="Text 39"/>
          <p:cNvSpPr/>
          <p:nvPr/>
        </p:nvSpPr>
        <p:spPr>
          <a:xfrm>
            <a:off x="3557016" y="2953512"/>
            <a:ext cx="216712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Impact Analysis</a:t>
            </a:r>
            <a:endParaRPr lang="en-US" sz="1450" dirty="0"/>
          </a:p>
        </p:txBody>
      </p:sp>
      <p:sp>
        <p:nvSpPr>
          <p:cNvPr id="44" name="Text 40"/>
          <p:cNvSpPr/>
          <p:nvPr/>
        </p:nvSpPr>
        <p:spPr>
          <a:xfrm>
            <a:off x="3557016" y="3749040"/>
            <a:ext cx="2167128" cy="1874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030" dirty="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RTM to see which cases are affected; pick a minimal regression + plan a rollback.</a:t>
            </a:r>
            <a:endParaRPr lang="en-US" sz="1030" dirty="0"/>
          </a:p>
        </p:txBody>
      </p:sp>
      <p:sp>
        <p:nvSpPr>
          <p:cNvPr id="45" name="Text 41"/>
          <p:cNvSpPr/>
          <p:nvPr/>
        </p:nvSpPr>
        <p:spPr>
          <a:xfrm>
            <a:off x="5948172" y="3589020"/>
            <a:ext cx="1737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>
                <a:solidFill>
                  <a:srgbClr val="C98F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</a:t>
            </a:r>
            <a:endParaRPr lang="en-US" sz="1500" dirty="0"/>
          </a:p>
        </p:txBody>
      </p:sp>
      <p:sp>
        <p:nvSpPr>
          <p:cNvPr id="46" name="Shape 42"/>
          <p:cNvSpPr/>
          <p:nvPr/>
        </p:nvSpPr>
        <p:spPr>
          <a:xfrm>
            <a:off x="6126480" y="1783080"/>
            <a:ext cx="2606040" cy="3977640"/>
          </a:xfrm>
          <a:prstGeom prst="roundRect">
            <a:avLst>
              <a:gd name="adj" fmla="val 3509"/>
            </a:avLst>
          </a:prstGeom>
          <a:solidFill>
            <a:srgbClr val="162238"/>
          </a:solidFill>
          <a:ln w="12700">
            <a:solidFill>
              <a:srgbClr val="2A3A5C"/>
            </a:solidFill>
            <a:prstDash val="solid"/>
          </a:ln>
        </p:spPr>
      </p:sp>
      <p:sp>
        <p:nvSpPr>
          <p:cNvPr id="47" name="Shape 43"/>
          <p:cNvSpPr/>
          <p:nvPr/>
        </p:nvSpPr>
        <p:spPr>
          <a:xfrm>
            <a:off x="6345936" y="2002536"/>
            <a:ext cx="566928" cy="566928"/>
          </a:xfrm>
          <a:prstGeom prst="ellipse">
            <a:avLst/>
          </a:prstGeom>
          <a:solidFill>
            <a:srgbClr val="9B4D7A"/>
          </a:solidFill>
          <a:ln/>
        </p:spPr>
      </p:sp>
      <p:sp>
        <p:nvSpPr>
          <p:cNvPr id="48" name="Text 44"/>
          <p:cNvSpPr/>
          <p:nvPr/>
        </p:nvSpPr>
        <p:spPr>
          <a:xfrm>
            <a:off x="6345936" y="2002536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pic>
        <p:nvPicPr>
          <p:cNvPr id="49" name="Image 2" descr="/home/claude/module8/icons/terminal_mauv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2168" y="2057400"/>
            <a:ext cx="310896" cy="310896"/>
          </a:xfrm>
          <a:prstGeom prst="rect">
            <a:avLst/>
          </a:prstGeom>
        </p:spPr>
      </p:pic>
      <p:sp>
        <p:nvSpPr>
          <p:cNvPr id="50" name="Text 45"/>
          <p:cNvSpPr/>
          <p:nvPr/>
        </p:nvSpPr>
        <p:spPr>
          <a:xfrm>
            <a:off x="6345936" y="2679192"/>
            <a:ext cx="2148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30" dirty="0">
                <a:solidFill>
                  <a:srgbClr val="C98F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STEP 3</a:t>
            </a:r>
            <a:endParaRPr lang="en-US" sz="950" dirty="0"/>
          </a:p>
        </p:txBody>
      </p:sp>
      <p:sp>
        <p:nvSpPr>
          <p:cNvPr id="51" name="Text 46"/>
          <p:cNvSpPr/>
          <p:nvPr/>
        </p:nvSpPr>
        <p:spPr>
          <a:xfrm>
            <a:off x="6345936" y="2953512"/>
            <a:ext cx="216712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Wire the Quality Gate</a:t>
            </a:r>
            <a:endParaRPr lang="en-US" sz="1450" dirty="0"/>
          </a:p>
        </p:txBody>
      </p:sp>
      <p:sp>
        <p:nvSpPr>
          <p:cNvPr id="52" name="Text 47"/>
          <p:cNvSpPr/>
          <p:nvPr/>
        </p:nvSpPr>
        <p:spPr>
          <a:xfrm>
            <a:off x="6345936" y="3749040"/>
            <a:ext cx="2167128" cy="1874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030" dirty="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the automation tests to GitHub Actions so they run as a gate before every merge.</a:t>
            </a:r>
            <a:endParaRPr lang="en-US" sz="1030" dirty="0"/>
          </a:p>
        </p:txBody>
      </p:sp>
      <p:sp>
        <p:nvSpPr>
          <p:cNvPr id="53" name="Text 48"/>
          <p:cNvSpPr/>
          <p:nvPr/>
        </p:nvSpPr>
        <p:spPr>
          <a:xfrm>
            <a:off x="8737092" y="3589020"/>
            <a:ext cx="17373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>
                <a:solidFill>
                  <a:srgbClr val="C98F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</a:t>
            </a:r>
            <a:endParaRPr lang="en-US" sz="1500" dirty="0"/>
          </a:p>
        </p:txBody>
      </p:sp>
      <p:sp>
        <p:nvSpPr>
          <p:cNvPr id="54" name="Shape 49"/>
          <p:cNvSpPr/>
          <p:nvPr/>
        </p:nvSpPr>
        <p:spPr>
          <a:xfrm>
            <a:off x="8915400" y="1783080"/>
            <a:ext cx="2606040" cy="3977640"/>
          </a:xfrm>
          <a:prstGeom prst="roundRect">
            <a:avLst>
              <a:gd name="adj" fmla="val 3509"/>
            </a:avLst>
          </a:prstGeom>
          <a:solidFill>
            <a:srgbClr val="162238"/>
          </a:solidFill>
          <a:ln w="12700">
            <a:solidFill>
              <a:srgbClr val="2A3A5C"/>
            </a:solidFill>
            <a:prstDash val="solid"/>
          </a:ln>
        </p:spPr>
      </p:sp>
      <p:sp>
        <p:nvSpPr>
          <p:cNvPr id="55" name="Shape 50"/>
          <p:cNvSpPr/>
          <p:nvPr/>
        </p:nvSpPr>
        <p:spPr>
          <a:xfrm>
            <a:off x="9134856" y="2002536"/>
            <a:ext cx="566928" cy="566928"/>
          </a:xfrm>
          <a:prstGeom prst="ellipse">
            <a:avLst/>
          </a:prstGeom>
          <a:solidFill>
            <a:srgbClr val="9B4D7A"/>
          </a:solidFill>
          <a:ln/>
        </p:spPr>
      </p:sp>
      <p:sp>
        <p:nvSpPr>
          <p:cNvPr id="56" name="Text 51"/>
          <p:cNvSpPr/>
          <p:nvPr/>
        </p:nvSpPr>
        <p:spPr>
          <a:xfrm>
            <a:off x="9134856" y="2002536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200" dirty="0"/>
          </a:p>
        </p:txBody>
      </p:sp>
      <p:pic>
        <p:nvPicPr>
          <p:cNvPr id="57" name="Image 3" descr="/home/claude/module8/icons/monitor_mauv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91088" y="2057400"/>
            <a:ext cx="310896" cy="310896"/>
          </a:xfrm>
          <a:prstGeom prst="rect">
            <a:avLst/>
          </a:prstGeom>
        </p:spPr>
      </p:pic>
      <p:sp>
        <p:nvSpPr>
          <p:cNvPr id="58" name="Text 52"/>
          <p:cNvSpPr/>
          <p:nvPr/>
        </p:nvSpPr>
        <p:spPr>
          <a:xfrm>
            <a:off x="9134856" y="2679192"/>
            <a:ext cx="2148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30" dirty="0">
                <a:solidFill>
                  <a:srgbClr val="C98F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STEP 4</a:t>
            </a:r>
            <a:endParaRPr lang="en-US" sz="950" dirty="0"/>
          </a:p>
        </p:txBody>
      </p:sp>
      <p:sp>
        <p:nvSpPr>
          <p:cNvPr id="59" name="Text 53"/>
          <p:cNvSpPr/>
          <p:nvPr/>
        </p:nvSpPr>
        <p:spPr>
          <a:xfrm>
            <a:off x="9134856" y="2953512"/>
            <a:ext cx="216712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 the dashboard</a:t>
            </a:r>
            <a:endParaRPr lang="en-US" sz="1450" dirty="0"/>
          </a:p>
        </p:txBody>
      </p:sp>
      <p:sp>
        <p:nvSpPr>
          <p:cNvPr id="60" name="Text 54"/>
          <p:cNvSpPr/>
          <p:nvPr/>
        </p:nvSpPr>
        <p:spPr>
          <a:xfrm>
            <a:off x="9134856" y="3749040"/>
            <a:ext cx="2167128" cy="1874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030" dirty="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Grafana: Defect Density, pass rate, MTTR</a:t>
            </a:r>
            <a:r>
              <a:rPr lang="en-US" sz="103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uptime, then </a:t>
            </a:r>
            <a:r>
              <a:rPr lang="en-US" sz="1030" dirty="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alert thresholds.</a:t>
            </a:r>
            <a:endParaRPr lang="en-US" sz="1030" dirty="0"/>
          </a:p>
        </p:txBody>
      </p:sp>
      <p:sp>
        <p:nvSpPr>
          <p:cNvPr id="61" name="Text 55"/>
          <p:cNvSpPr/>
          <p:nvPr/>
        </p:nvSpPr>
        <p:spPr>
          <a:xfrm>
            <a:off x="548640" y="594360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30" dirty="0">
                <a:solidFill>
                  <a:srgbClr val="6B7A9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TOOLS FOR THIS LAB</a:t>
            </a:r>
            <a:endParaRPr lang="en-US" sz="950" dirty="0"/>
          </a:p>
        </p:txBody>
      </p:sp>
      <p:sp>
        <p:nvSpPr>
          <p:cNvPr id="62" name="Shape 56"/>
          <p:cNvSpPr/>
          <p:nvPr/>
        </p:nvSpPr>
        <p:spPr>
          <a:xfrm>
            <a:off x="548640" y="6217920"/>
            <a:ext cx="1786738" cy="292608"/>
          </a:xfrm>
          <a:prstGeom prst="roundRect">
            <a:avLst>
              <a:gd name="adj" fmla="val 50000"/>
            </a:avLst>
          </a:prstGeom>
          <a:solidFill>
            <a:srgbClr val="16223A"/>
          </a:solidFill>
          <a:ln w="12700">
            <a:solidFill>
              <a:srgbClr val="3A4B6B"/>
            </a:solidFill>
            <a:prstDash val="solid"/>
          </a:ln>
        </p:spPr>
      </p:sp>
      <p:sp>
        <p:nvSpPr>
          <p:cNvPr id="63" name="Text 57"/>
          <p:cNvSpPr/>
          <p:nvPr/>
        </p:nvSpPr>
        <p:spPr>
          <a:xfrm>
            <a:off x="548640" y="6217920"/>
            <a:ext cx="178673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D9E1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Change request form</a:t>
            </a:r>
            <a:endParaRPr lang="en-US" sz="900" dirty="0"/>
          </a:p>
        </p:txBody>
      </p:sp>
      <p:sp>
        <p:nvSpPr>
          <p:cNvPr id="64" name="Shape 58"/>
          <p:cNvSpPr/>
          <p:nvPr/>
        </p:nvSpPr>
        <p:spPr>
          <a:xfrm>
            <a:off x="2463394" y="6217920"/>
            <a:ext cx="1393546" cy="292608"/>
          </a:xfrm>
          <a:prstGeom prst="roundRect">
            <a:avLst>
              <a:gd name="adj" fmla="val 50000"/>
            </a:avLst>
          </a:prstGeom>
          <a:solidFill>
            <a:srgbClr val="16223A"/>
          </a:solidFill>
          <a:ln w="12700">
            <a:solidFill>
              <a:srgbClr val="3A4B6B"/>
            </a:solidFill>
            <a:prstDash val="solid"/>
          </a:ln>
        </p:spPr>
      </p:sp>
      <p:sp>
        <p:nvSpPr>
          <p:cNvPr id="65" name="Text 59"/>
          <p:cNvSpPr/>
          <p:nvPr/>
        </p:nvSpPr>
        <p:spPr>
          <a:xfrm>
            <a:off x="2463394" y="6217920"/>
            <a:ext cx="139354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D9E1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GitHub Actions</a:t>
            </a:r>
            <a:endParaRPr lang="en-US" sz="900" dirty="0"/>
          </a:p>
        </p:txBody>
      </p:sp>
      <p:sp>
        <p:nvSpPr>
          <p:cNvPr id="66" name="Shape 60"/>
          <p:cNvSpPr/>
          <p:nvPr/>
        </p:nvSpPr>
        <p:spPr>
          <a:xfrm>
            <a:off x="3984955" y="6217920"/>
            <a:ext cx="2337206" cy="292608"/>
          </a:xfrm>
          <a:prstGeom prst="roundRect">
            <a:avLst>
              <a:gd name="adj" fmla="val 50000"/>
            </a:avLst>
          </a:prstGeom>
          <a:solidFill>
            <a:srgbClr val="16223A"/>
          </a:solidFill>
          <a:ln w="12700">
            <a:solidFill>
              <a:srgbClr val="3A4B6B"/>
            </a:solidFill>
            <a:prstDash val="solid"/>
          </a:ln>
        </p:spPr>
      </p:sp>
      <p:sp>
        <p:nvSpPr>
          <p:cNvPr id="67" name="Text 61"/>
          <p:cNvSpPr/>
          <p:nvPr/>
        </p:nvSpPr>
        <p:spPr>
          <a:xfrm>
            <a:off x="3984955" y="6217920"/>
            <a:ext cx="233720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D9E1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Grafana / Prometheus / ELK</a:t>
            </a:r>
            <a:endParaRPr lang="en-US" sz="900" dirty="0"/>
          </a:p>
        </p:txBody>
      </p:sp>
      <p:sp>
        <p:nvSpPr>
          <p:cNvPr id="68" name="Shape 62"/>
          <p:cNvSpPr/>
          <p:nvPr/>
        </p:nvSpPr>
        <p:spPr>
          <a:xfrm>
            <a:off x="6450178" y="6217920"/>
            <a:ext cx="528523" cy="292608"/>
          </a:xfrm>
          <a:prstGeom prst="roundRect">
            <a:avLst>
              <a:gd name="adj" fmla="val 50000"/>
            </a:avLst>
          </a:prstGeom>
          <a:solidFill>
            <a:srgbClr val="16223A"/>
          </a:solidFill>
          <a:ln w="12700">
            <a:solidFill>
              <a:srgbClr val="3A4B6B"/>
            </a:solidFill>
            <a:prstDash val="solid"/>
          </a:ln>
        </p:spPr>
      </p:sp>
      <p:sp>
        <p:nvSpPr>
          <p:cNvPr id="69" name="Text 63"/>
          <p:cNvSpPr/>
          <p:nvPr/>
        </p:nvSpPr>
        <p:spPr>
          <a:xfrm>
            <a:off x="6450178" y="6217920"/>
            <a:ext cx="528523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D9E1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RTM</a:t>
            </a:r>
            <a:endParaRPr lang="en-US" sz="900" dirty="0"/>
          </a:p>
        </p:txBody>
      </p:sp>
      <p:sp>
        <p:nvSpPr>
          <p:cNvPr id="70" name="Text 64"/>
          <p:cNvSpPr/>
          <p:nvPr/>
        </p:nvSpPr>
        <p:spPr>
          <a:xfrm>
            <a:off x="457200" y="6492240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20" kern="0" spc="50" dirty="0">
                <a:solidFill>
                  <a:srgbClr val="6B7A9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08 · CHANGE MANAGEMENT, MONITORING &amp; CONTINUOUS QUALITY</a:t>
            </a:r>
            <a:endParaRPr lang="en-US" sz="820" dirty="0"/>
          </a:p>
        </p:txBody>
      </p:sp>
      <p:sp>
        <p:nvSpPr>
          <p:cNvPr id="71" name="Text 65"/>
          <p:cNvSpPr/>
          <p:nvPr/>
        </p:nvSpPr>
        <p:spPr>
          <a:xfrm>
            <a:off x="11002975" y="649224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A9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08 / 14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9B4D7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07 · INFOGRAPHIC · CI/CD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</a:t>
            </a:r>
            <a:r>
              <a:rPr lang="en-US" sz="2400" b="1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Quality Gate, no </a:t>
            </a:r>
            <a:r>
              <a:rPr lang="en-US" sz="24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merge without a green run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48640" y="1207008"/>
            <a:ext cx="10607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Module 5 automation suite now runs automatically on every push, inside </a:t>
            </a: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/>
              </a:rPr>
              <a:t>GitHub Actions</a:t>
            </a: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685800" y="1965960"/>
            <a:ext cx="2395728" cy="1874520"/>
          </a:xfrm>
          <a:prstGeom prst="roundRect">
            <a:avLst>
              <a:gd name="adj" fmla="val 4878"/>
            </a:avLst>
          </a:prstGeom>
          <a:solidFill>
            <a:srgbClr val="F4F7FA"/>
          </a:solidFill>
          <a:ln w="19050">
            <a:solidFill>
              <a:srgbClr val="1B3B7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591056" y="2148840"/>
            <a:ext cx="585216" cy="585216"/>
          </a:xfrm>
          <a:prstGeom prst="ellipse">
            <a:avLst/>
          </a:prstGeom>
          <a:solidFill>
            <a:srgbClr val="1B3B73"/>
          </a:solidFill>
          <a:ln/>
        </p:spPr>
      </p:sp>
      <p:pic>
        <p:nvPicPr>
          <p:cNvPr id="7" name="Image 0" descr="/home/claude/module8/icons/gitcommit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8216" y="2286000"/>
            <a:ext cx="310896" cy="31089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77240" y="2834640"/>
            <a:ext cx="22128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Commit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822960" y="3200400"/>
            <a:ext cx="212140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en-US" sz="93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Developer pushes to ShopFast checkout branch</a:t>
            </a:r>
            <a:endParaRPr lang="en-US" sz="930" dirty="0"/>
          </a:p>
        </p:txBody>
      </p:sp>
      <p:sp>
        <p:nvSpPr>
          <p:cNvPr id="10" name="Text 7"/>
          <p:cNvSpPr/>
          <p:nvPr/>
        </p:nvSpPr>
        <p:spPr>
          <a:xfrm>
            <a:off x="3090672" y="2606040"/>
            <a:ext cx="2377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>
                <a:solidFill>
                  <a:srgbClr val="AA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3337560" y="1965960"/>
            <a:ext cx="2395728" cy="1874520"/>
          </a:xfrm>
          <a:prstGeom prst="roundRect">
            <a:avLst>
              <a:gd name="adj" fmla="val 4878"/>
            </a:avLst>
          </a:prstGeom>
          <a:solidFill>
            <a:srgbClr val="F4F7FA"/>
          </a:solidFill>
          <a:ln w="19050">
            <a:solidFill>
              <a:srgbClr val="9B4D7A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242816" y="2148840"/>
            <a:ext cx="585216" cy="585216"/>
          </a:xfrm>
          <a:prstGeom prst="ellipse">
            <a:avLst/>
          </a:prstGeom>
          <a:solidFill>
            <a:srgbClr val="9B4D7A"/>
          </a:solidFill>
          <a:ln/>
        </p:spPr>
      </p:sp>
      <p:pic>
        <p:nvPicPr>
          <p:cNvPr id="13" name="Image 1" descr="/home/claude/module8/icons/settings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9976" y="2286000"/>
            <a:ext cx="310896" cy="310896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429000" y="2834640"/>
            <a:ext cx="22128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Build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3474720" y="3200400"/>
            <a:ext cx="212140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en-US" sz="93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compiled, dependencies installed</a:t>
            </a:r>
            <a:endParaRPr lang="en-US" sz="930" dirty="0"/>
          </a:p>
        </p:txBody>
      </p:sp>
      <p:sp>
        <p:nvSpPr>
          <p:cNvPr id="16" name="Text 12"/>
          <p:cNvSpPr/>
          <p:nvPr/>
        </p:nvSpPr>
        <p:spPr>
          <a:xfrm>
            <a:off x="5742432" y="2606040"/>
            <a:ext cx="2377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>
                <a:solidFill>
                  <a:srgbClr val="AA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</a:t>
            </a:r>
            <a:endParaRPr lang="en-US" sz="1800" dirty="0"/>
          </a:p>
        </p:txBody>
      </p:sp>
      <p:sp>
        <p:nvSpPr>
          <p:cNvPr id="17" name="Shape 13"/>
          <p:cNvSpPr/>
          <p:nvPr/>
        </p:nvSpPr>
        <p:spPr>
          <a:xfrm>
            <a:off x="5989320" y="1965960"/>
            <a:ext cx="2395728" cy="1874520"/>
          </a:xfrm>
          <a:prstGeom prst="roundRect">
            <a:avLst>
              <a:gd name="adj" fmla="val 4878"/>
            </a:avLst>
          </a:prstGeom>
          <a:solidFill>
            <a:srgbClr val="F4F7FA"/>
          </a:solidFill>
          <a:ln w="19050">
            <a:solidFill>
              <a:srgbClr val="A8721E"/>
            </a:solidFill>
            <a:prstDash val="solid"/>
          </a:ln>
        </p:spPr>
      </p:sp>
      <p:sp>
        <p:nvSpPr>
          <p:cNvPr id="18" name="Shape 14"/>
          <p:cNvSpPr/>
          <p:nvPr/>
        </p:nvSpPr>
        <p:spPr>
          <a:xfrm>
            <a:off x="6894576" y="2148840"/>
            <a:ext cx="585216" cy="585216"/>
          </a:xfrm>
          <a:prstGeom prst="ellipse">
            <a:avLst/>
          </a:prstGeom>
          <a:solidFill>
            <a:srgbClr val="A8721E"/>
          </a:solidFill>
          <a:ln/>
        </p:spPr>
      </p:sp>
      <p:pic>
        <p:nvPicPr>
          <p:cNvPr id="19" name="Image 2" descr="/home/claude/module8/icons/terminal_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1736" y="2286000"/>
            <a:ext cx="310896" cy="310896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080760" y="2834640"/>
            <a:ext cx="22128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Automated Tests</a:t>
            </a:r>
            <a:endParaRPr lang="en-US" sz="1300" dirty="0"/>
          </a:p>
        </p:txBody>
      </p:sp>
      <p:sp>
        <p:nvSpPr>
          <p:cNvPr id="21" name="Text 16"/>
          <p:cNvSpPr/>
          <p:nvPr/>
        </p:nvSpPr>
        <p:spPr>
          <a:xfrm>
            <a:off x="6126480" y="3200400"/>
            <a:ext cx="212140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en-US" sz="93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/>
              </a:rPr>
              <a:t>Postman</a:t>
            </a:r>
            <a:r>
              <a:rPr lang="en-US" sz="93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+ </a:t>
            </a:r>
            <a:r>
              <a:rPr lang="en-US" sz="93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8"/>
              </a:rPr>
              <a:t>Playwright</a:t>
            </a:r>
            <a:r>
              <a:rPr lang="en-US" sz="93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suite runs headless</a:t>
            </a:r>
            <a:endParaRPr lang="en-US" sz="930" dirty="0"/>
          </a:p>
        </p:txBody>
      </p:sp>
      <p:sp>
        <p:nvSpPr>
          <p:cNvPr id="22" name="Text 17"/>
          <p:cNvSpPr/>
          <p:nvPr/>
        </p:nvSpPr>
        <p:spPr>
          <a:xfrm>
            <a:off x="8394192" y="2606040"/>
            <a:ext cx="2377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>
                <a:solidFill>
                  <a:srgbClr val="AA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</a:t>
            </a:r>
            <a:endParaRPr lang="en-US" sz="1800" dirty="0"/>
          </a:p>
        </p:txBody>
      </p:sp>
      <p:sp>
        <p:nvSpPr>
          <p:cNvPr id="23" name="Shape 18"/>
          <p:cNvSpPr/>
          <p:nvPr/>
        </p:nvSpPr>
        <p:spPr>
          <a:xfrm>
            <a:off x="8641080" y="1965960"/>
            <a:ext cx="2395728" cy="1874520"/>
          </a:xfrm>
          <a:prstGeom prst="roundRect">
            <a:avLst>
              <a:gd name="adj" fmla="val 4878"/>
            </a:avLst>
          </a:prstGeom>
          <a:solidFill>
            <a:srgbClr val="F4F7FA"/>
          </a:solidFill>
          <a:ln w="19050">
            <a:solidFill>
              <a:srgbClr val="26805A"/>
            </a:solidFill>
            <a:prstDash val="solid"/>
          </a:ln>
        </p:spPr>
      </p:sp>
      <p:sp>
        <p:nvSpPr>
          <p:cNvPr id="24" name="Shape 19"/>
          <p:cNvSpPr/>
          <p:nvPr/>
        </p:nvSpPr>
        <p:spPr>
          <a:xfrm>
            <a:off x="9546336" y="2148840"/>
            <a:ext cx="585216" cy="585216"/>
          </a:xfrm>
          <a:prstGeom prst="ellipse">
            <a:avLst/>
          </a:prstGeom>
          <a:solidFill>
            <a:srgbClr val="26805A"/>
          </a:solidFill>
          <a:ln/>
        </p:spPr>
      </p:sp>
      <p:pic>
        <p:nvPicPr>
          <p:cNvPr id="25" name="Image 3" descr="/home/claude/module8/icons/shield_whit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83496" y="2286000"/>
            <a:ext cx="310896" cy="310896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8732520" y="2834640"/>
            <a:ext cx="22128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Quality Gate</a:t>
            </a:r>
            <a:endParaRPr lang="en-US" sz="1300" dirty="0"/>
          </a:p>
        </p:txBody>
      </p:sp>
      <p:sp>
        <p:nvSpPr>
          <p:cNvPr id="27" name="Text 21"/>
          <p:cNvSpPr/>
          <p:nvPr/>
        </p:nvSpPr>
        <p:spPr>
          <a:xfrm>
            <a:off x="8778240" y="3200400"/>
            <a:ext cx="212140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en-US" sz="93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 to merge </a:t>
            </a:r>
            <a:r>
              <a:rPr lang="en-US" sz="93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allowed</a:t>
            </a:r>
            <a:r>
              <a:rPr lang="en-US" sz="93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Fail to merge </a:t>
            </a:r>
            <a:r>
              <a:rPr lang="en-US" sz="93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blocked</a:t>
            </a:r>
            <a:endParaRPr lang="en-US" sz="930" dirty="0"/>
          </a:p>
        </p:txBody>
      </p:sp>
      <p:sp>
        <p:nvSpPr>
          <p:cNvPr id="28" name="Shape 22"/>
          <p:cNvSpPr/>
          <p:nvPr/>
        </p:nvSpPr>
        <p:spPr>
          <a:xfrm>
            <a:off x="685800" y="4297680"/>
            <a:ext cx="5120640" cy="1234440"/>
          </a:xfrm>
          <a:prstGeom prst="roundRect">
            <a:avLst>
              <a:gd name="adj" fmla="val 7407"/>
            </a:avLst>
          </a:prstGeom>
          <a:solidFill>
            <a:srgbClr val="EAF5EF"/>
          </a:solidFill>
          <a:ln w="19050">
            <a:solidFill>
              <a:srgbClr val="26805A"/>
            </a:solidFill>
            <a:prstDash val="solid"/>
          </a:ln>
        </p:spPr>
      </p:sp>
      <p:pic>
        <p:nvPicPr>
          <p:cNvPr id="29" name="Image 4" descr="/home/claude/module8/icons/checkcircle_navy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4400" y="4526280"/>
            <a:ext cx="457200" cy="457200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1508760" y="4462272"/>
            <a:ext cx="4114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268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PASS to Merge </a:t>
            </a:r>
            <a:r>
              <a:rPr lang="en-US" sz="1400" b="1" dirty="0">
                <a:solidFill>
                  <a:srgbClr val="268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&amp; Deploy</a:t>
            </a:r>
            <a:endParaRPr lang="en-US" sz="1400" dirty="0"/>
          </a:p>
        </p:txBody>
      </p:sp>
      <p:sp>
        <p:nvSpPr>
          <p:cNvPr id="31" name="Text 24"/>
          <p:cNvSpPr/>
          <p:nvPr/>
        </p:nvSpPr>
        <p:spPr>
          <a:xfrm>
            <a:off x="1508760" y="4846320"/>
            <a:ext cx="4114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ships to production; dashboard begins tracking its impact immediately.</a:t>
            </a:r>
            <a:endParaRPr lang="en-US" sz="1000" dirty="0"/>
          </a:p>
        </p:txBody>
      </p:sp>
      <p:sp>
        <p:nvSpPr>
          <p:cNvPr id="32" name="Shape 25"/>
          <p:cNvSpPr/>
          <p:nvPr/>
        </p:nvSpPr>
        <p:spPr>
          <a:xfrm>
            <a:off x="6080760" y="4297680"/>
            <a:ext cx="5440680" cy="1234440"/>
          </a:xfrm>
          <a:prstGeom prst="roundRect">
            <a:avLst>
              <a:gd name="adj" fmla="val 7407"/>
            </a:avLst>
          </a:prstGeom>
          <a:solidFill>
            <a:srgbClr val="FBEAEA"/>
          </a:solidFill>
          <a:ln w="19050">
            <a:solidFill>
              <a:srgbClr val="B8442F"/>
            </a:solidFill>
            <a:prstDash val="solid"/>
          </a:ln>
        </p:spPr>
      </p:sp>
      <p:pic>
        <p:nvPicPr>
          <p:cNvPr id="33" name="Image 5" descr="/home/claude/module8/icons/xcircle_navy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09360" y="4526280"/>
            <a:ext cx="457200" cy="457200"/>
          </a:xfrm>
          <a:prstGeom prst="rect">
            <a:avLst/>
          </a:prstGeom>
        </p:spPr>
      </p:pic>
      <p:sp>
        <p:nvSpPr>
          <p:cNvPr id="34" name="Text 26"/>
          <p:cNvSpPr/>
          <p:nvPr/>
        </p:nvSpPr>
        <p:spPr>
          <a:xfrm>
            <a:off x="6903720" y="4462272"/>
            <a:ext cx="4480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B844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FAIL to Merge </a:t>
            </a:r>
            <a:r>
              <a:rPr lang="en-US" sz="1400" b="1" dirty="0">
                <a:solidFill>
                  <a:srgbClr val="B844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Blocked</a:t>
            </a:r>
            <a:endParaRPr lang="en-US" sz="1400" dirty="0"/>
          </a:p>
        </p:txBody>
      </p:sp>
      <p:sp>
        <p:nvSpPr>
          <p:cNvPr id="35" name="Text 27"/>
          <p:cNvSpPr/>
          <p:nvPr/>
        </p:nvSpPr>
        <p:spPr>
          <a:xfrm>
            <a:off x="6903720" y="4846320"/>
            <a:ext cx="4480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Developer gets the failure report and fixes it before </a:t>
            </a:r>
            <a:r>
              <a:rPr lang="en-US" sz="100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trying again, no </a:t>
            </a:r>
            <a:r>
              <a:rPr lang="en-US" sz="10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exceptions.</a:t>
            </a:r>
            <a:endParaRPr lang="en-US" sz="1000" dirty="0"/>
          </a:p>
        </p:txBody>
      </p:sp>
      <p:sp>
        <p:nvSpPr>
          <p:cNvPr id="36" name="Text 28"/>
          <p:cNvSpPr/>
          <p:nvPr/>
        </p:nvSpPr>
        <p:spPr>
          <a:xfrm>
            <a:off x="457200" y="6492240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20" kern="0" spc="50" dirty="0">
                <a:solidFill>
                  <a:srgbClr val="9AA6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08 · CHANGE MANAGEMENT, MONITORING &amp; CONTINUOUS QUALITY</a:t>
            </a:r>
            <a:endParaRPr lang="en-US" sz="820" dirty="0"/>
          </a:p>
        </p:txBody>
      </p:sp>
      <p:sp>
        <p:nvSpPr>
          <p:cNvPr id="37" name="Text 29"/>
          <p:cNvSpPr/>
          <p:nvPr/>
        </p:nvSpPr>
        <p:spPr>
          <a:xfrm>
            <a:off x="11002975" y="649224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AA6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09 / 14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i quality gate">
            <a:extLst>
              <a:ext uri="{FF2B5EF4-FFF2-40B4-BE49-F238E27FC236}">
                <a16:creationId xmlns:a16="http://schemas.microsoft.com/office/drawing/2014/main" id="{46AB5B93-0FA8-491C-AE9E-D43395A9F3B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hlinkClick r:id="rId4"/>
            <a:extLst>
              <a:ext uri="{FF2B5EF4-FFF2-40B4-BE49-F238E27FC236}">
                <a16:creationId xmlns:a16="http://schemas.microsoft.com/office/drawing/2014/main" id="{E49727BB-805B-41D1-A00D-0157C01834B5}"/>
              </a:ext>
            </a:extLst>
          </p:cNvPr>
          <p:cNvSpPr/>
          <p:nvPr/>
        </p:nvSpPr>
        <p:spPr>
          <a:xfrm>
            <a:off x="9779000" y="6426200"/>
            <a:ext cx="2159000" cy="279400"/>
          </a:xfrm>
          <a:prstGeom prst="round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Open: Workflow in repo</a:t>
            </a:r>
          </a:p>
        </p:txBody>
      </p:sp>
      <p:sp>
        <p:nvSpPr>
          <p:cNvPr id="5" name="Rectangle: Rounded Corners 4">
            <a:hlinkClick r:id="rId5"/>
            <a:extLst>
              <a:ext uri="{FF2B5EF4-FFF2-40B4-BE49-F238E27FC236}">
                <a16:creationId xmlns:a16="http://schemas.microsoft.com/office/drawing/2014/main" id="{11FFF379-65CA-41BB-9712-0FE7E8DE892D}"/>
              </a:ext>
            </a:extLst>
          </p:cNvPr>
          <p:cNvSpPr/>
          <p:nvPr/>
        </p:nvSpPr>
        <p:spPr>
          <a:xfrm>
            <a:off x="8153400" y="6426200"/>
            <a:ext cx="1524000" cy="2794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3375740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6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9FE9EE8-15C0-403D-9B6C-DB50925AC44E}"/>
              </a:ext>
            </a:extLst>
          </p:cNvPr>
          <p:cNvSpPr txBox="1"/>
          <p:nvPr/>
        </p:nvSpPr>
        <p:spPr>
          <a:xfrm>
            <a:off x="457200" y="228600"/>
            <a:ext cx="11176000" cy="381000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2200" b="1">
                <a:solidFill>
                  <a:srgbClr val="FFFFFF"/>
                </a:solidFill>
                <a:latin typeface="Calibri" panose="020F0502020204030204" pitchFamily="34" charset="0"/>
              </a:rPr>
              <a:t>Real run: GitHub Actions quality gate</a:t>
            </a:r>
            <a:endParaRPr lang="en-MY" sz="2200" b="1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6F7536-3D9B-4627-AF4F-750100CC8505}"/>
              </a:ext>
            </a:extLst>
          </p:cNvPr>
          <p:cNvSpPr txBox="1"/>
          <p:nvPr/>
        </p:nvSpPr>
        <p:spPr>
          <a:xfrm>
            <a:off x="457200" y="609600"/>
            <a:ext cx="11176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200">
                <a:solidFill>
                  <a:srgbClr val="C3CEDC"/>
                </a:solidFill>
                <a:latin typeface="Calibri" panose="020F0502020204030204" pitchFamily="34" charset="0"/>
              </a:rPr>
              <a:t>github.com/FTH-ABR/sqa-krisa-bengkel/actions, job quality-gate</a:t>
            </a:r>
          </a:p>
        </p:txBody>
      </p:sp>
      <p:pic>
        <p:nvPicPr>
          <p:cNvPr id="5" name="Picture 4" descr="Real run: GitHub Actions quality gate">
            <a:extLst>
              <a:ext uri="{FF2B5EF4-FFF2-40B4-BE49-F238E27FC236}">
                <a16:creationId xmlns:a16="http://schemas.microsoft.com/office/drawing/2014/main" id="{46EE24DE-80E0-45AD-AB85-FB573B1C4AD2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28" y="1016000"/>
            <a:ext cx="9096744" cy="5588000"/>
          </a:xfrm>
          <a:prstGeom prst="rect">
            <a:avLst/>
          </a:prstGeom>
          <a:ln w="12700">
            <a:solidFill>
              <a:srgbClr val="5A6879"/>
            </a:solidFill>
          </a:ln>
        </p:spPr>
      </p:pic>
      <p:sp>
        <p:nvSpPr>
          <p:cNvPr id="6" name="Rectangle: Rounded Corners 5">
            <a:hlinkClick r:id="rId4"/>
            <a:extLst>
              <a:ext uri="{FF2B5EF4-FFF2-40B4-BE49-F238E27FC236}">
                <a16:creationId xmlns:a16="http://schemas.microsoft.com/office/drawing/2014/main" id="{1D545524-0096-4864-886C-F49F5242D446}"/>
              </a:ext>
            </a:extLst>
          </p:cNvPr>
          <p:cNvSpPr/>
          <p:nvPr/>
        </p:nvSpPr>
        <p:spPr>
          <a:xfrm>
            <a:off x="10414000" y="6477000"/>
            <a:ext cx="1524000" cy="254000"/>
          </a:xfrm>
          <a:prstGeom prst="round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1098176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F16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029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058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5087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0116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5146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0175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5204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0233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262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0292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5321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0350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5379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0408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5438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0467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5496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0525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5554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5613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0642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20700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38404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98F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08 · INFOGRAPHIC · DASHBOARD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48640" y="685800"/>
            <a:ext cx="10058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Reading the Grafana dashboard</a:t>
            </a:r>
            <a:endParaRPr lang="en-US" sz="2500" dirty="0"/>
          </a:p>
        </p:txBody>
      </p:sp>
      <p:sp>
        <p:nvSpPr>
          <p:cNvPr id="29" name="Text 27"/>
          <p:cNvSpPr/>
          <p:nvPr/>
        </p:nvSpPr>
        <p:spPr>
          <a:xfrm>
            <a:off x="548640" y="118872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9AA6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numbers tell you whether ShopFast checkout is healthy right now.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685800" y="1874520"/>
            <a:ext cx="2606040" cy="2286000"/>
          </a:xfrm>
          <a:prstGeom prst="roundRect">
            <a:avLst>
              <a:gd name="adj" fmla="val 4000"/>
            </a:avLst>
          </a:prstGeom>
          <a:solidFill>
            <a:srgbClr val="162238"/>
          </a:solidFill>
          <a:ln w="12700">
            <a:solidFill>
              <a:srgbClr val="2A3A5C"/>
            </a:solidFill>
            <a:prstDash val="solid"/>
          </a:ln>
        </p:spPr>
      </p:sp>
      <p:pic>
        <p:nvPicPr>
          <p:cNvPr id="31" name="Image 0" descr="/home/claude/module8/icons/barchart_mauv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256" y="2075688"/>
            <a:ext cx="310896" cy="310896"/>
          </a:xfrm>
          <a:prstGeom prst="rect">
            <a:avLst/>
          </a:prstGeom>
        </p:spPr>
      </p:pic>
      <p:sp>
        <p:nvSpPr>
          <p:cNvPr id="32" name="Text 29"/>
          <p:cNvSpPr/>
          <p:nvPr/>
        </p:nvSpPr>
        <p:spPr>
          <a:xfrm>
            <a:off x="905256" y="2478024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80" dirty="0">
                <a:solidFill>
                  <a:srgbClr val="8493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DEFECT DENSITY</a:t>
            </a:r>
            <a:endParaRPr lang="en-US" sz="950" dirty="0"/>
          </a:p>
        </p:txBody>
      </p:sp>
      <p:sp>
        <p:nvSpPr>
          <p:cNvPr id="33" name="Text 30"/>
          <p:cNvSpPr/>
          <p:nvPr/>
        </p:nvSpPr>
        <p:spPr>
          <a:xfrm>
            <a:off x="905256" y="2788920"/>
            <a:ext cx="2148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0.8</a:t>
            </a:r>
            <a:r>
              <a:rPr lang="en-US" sz="1300" dirty="0">
                <a:solidFill>
                  <a:srgbClr val="8493A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/ KLOC</a:t>
            </a:r>
            <a:endParaRPr lang="en-US" sz="3400" dirty="0"/>
          </a:p>
        </p:txBody>
      </p:sp>
      <p:sp>
        <p:nvSpPr>
          <p:cNvPr id="34" name="Shape 31"/>
          <p:cNvSpPr/>
          <p:nvPr/>
        </p:nvSpPr>
        <p:spPr>
          <a:xfrm>
            <a:off x="905256" y="3447288"/>
            <a:ext cx="2148840" cy="73152"/>
          </a:xfrm>
          <a:prstGeom prst="roundRect">
            <a:avLst>
              <a:gd name="adj" fmla="val 50000"/>
            </a:avLst>
          </a:prstGeom>
          <a:solidFill>
            <a:srgbClr val="2A3A5C"/>
          </a:solidFill>
          <a:ln/>
        </p:spPr>
      </p:sp>
      <p:sp>
        <p:nvSpPr>
          <p:cNvPr id="35" name="Shape 32"/>
          <p:cNvSpPr/>
          <p:nvPr/>
        </p:nvSpPr>
        <p:spPr>
          <a:xfrm>
            <a:off x="905256" y="3447288"/>
            <a:ext cx="1719072" cy="73152"/>
          </a:xfrm>
          <a:prstGeom prst="roundRect">
            <a:avLst>
              <a:gd name="adj" fmla="val 50000"/>
            </a:avLst>
          </a:prstGeom>
          <a:solidFill>
            <a:srgbClr val="26805A"/>
          </a:solidFill>
          <a:ln/>
        </p:spPr>
      </p:sp>
      <p:sp>
        <p:nvSpPr>
          <p:cNvPr id="36" name="Text 33"/>
          <p:cNvSpPr/>
          <p:nvPr/>
        </p:nvSpPr>
        <p:spPr>
          <a:xfrm>
            <a:off x="905256" y="3657600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i="1" dirty="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</a:t>
            </a:r>
            <a:r>
              <a:rPr lang="en-US" sz="900" i="1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1.2, trending </a:t>
            </a:r>
            <a:r>
              <a:rPr lang="en-US" sz="900" i="1" dirty="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</a:t>
            </a:r>
            <a:endParaRPr lang="en-US" sz="900" dirty="0"/>
          </a:p>
        </p:txBody>
      </p:sp>
      <p:sp>
        <p:nvSpPr>
          <p:cNvPr id="37" name="Shape 34"/>
          <p:cNvSpPr/>
          <p:nvPr/>
        </p:nvSpPr>
        <p:spPr>
          <a:xfrm>
            <a:off x="3474720" y="1874520"/>
            <a:ext cx="2606040" cy="2286000"/>
          </a:xfrm>
          <a:prstGeom prst="roundRect">
            <a:avLst>
              <a:gd name="adj" fmla="val 4000"/>
            </a:avLst>
          </a:prstGeom>
          <a:solidFill>
            <a:srgbClr val="162238"/>
          </a:solidFill>
          <a:ln w="12700">
            <a:solidFill>
              <a:srgbClr val="2A3A5C"/>
            </a:solidFill>
            <a:prstDash val="solid"/>
          </a:ln>
        </p:spPr>
      </p:sp>
      <p:pic>
        <p:nvPicPr>
          <p:cNvPr id="38" name="Image 1" descr="/home/claude/module8/icons/percent_mauv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4176" y="2075688"/>
            <a:ext cx="310896" cy="310896"/>
          </a:xfrm>
          <a:prstGeom prst="rect">
            <a:avLst/>
          </a:prstGeom>
        </p:spPr>
      </p:pic>
      <p:sp>
        <p:nvSpPr>
          <p:cNvPr id="39" name="Text 35"/>
          <p:cNvSpPr/>
          <p:nvPr/>
        </p:nvSpPr>
        <p:spPr>
          <a:xfrm>
            <a:off x="3694176" y="2478024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80" dirty="0">
                <a:solidFill>
                  <a:srgbClr val="8493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PASS RATE</a:t>
            </a:r>
            <a:endParaRPr lang="en-US" sz="950" dirty="0"/>
          </a:p>
        </p:txBody>
      </p:sp>
      <p:sp>
        <p:nvSpPr>
          <p:cNvPr id="40" name="Text 36"/>
          <p:cNvSpPr/>
          <p:nvPr/>
        </p:nvSpPr>
        <p:spPr>
          <a:xfrm>
            <a:off x="3694176" y="2788920"/>
            <a:ext cx="2148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98.4</a:t>
            </a:r>
            <a:r>
              <a:rPr lang="en-US" sz="1300" dirty="0">
                <a:solidFill>
                  <a:srgbClr val="8493A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%</a:t>
            </a:r>
            <a:endParaRPr lang="en-US" sz="3400" dirty="0"/>
          </a:p>
        </p:txBody>
      </p:sp>
      <p:sp>
        <p:nvSpPr>
          <p:cNvPr id="41" name="Shape 37"/>
          <p:cNvSpPr/>
          <p:nvPr/>
        </p:nvSpPr>
        <p:spPr>
          <a:xfrm>
            <a:off x="3694176" y="3447288"/>
            <a:ext cx="2148840" cy="73152"/>
          </a:xfrm>
          <a:prstGeom prst="roundRect">
            <a:avLst>
              <a:gd name="adj" fmla="val 50000"/>
            </a:avLst>
          </a:prstGeom>
          <a:solidFill>
            <a:srgbClr val="2A3A5C"/>
          </a:solidFill>
          <a:ln/>
        </p:spPr>
      </p:sp>
      <p:sp>
        <p:nvSpPr>
          <p:cNvPr id="42" name="Shape 38"/>
          <p:cNvSpPr/>
          <p:nvPr/>
        </p:nvSpPr>
        <p:spPr>
          <a:xfrm>
            <a:off x="3694176" y="3447288"/>
            <a:ext cx="1719072" cy="73152"/>
          </a:xfrm>
          <a:prstGeom prst="roundRect">
            <a:avLst>
              <a:gd name="adj" fmla="val 50000"/>
            </a:avLst>
          </a:prstGeom>
          <a:solidFill>
            <a:srgbClr val="26805A"/>
          </a:solidFill>
          <a:ln/>
        </p:spPr>
      </p:sp>
      <p:sp>
        <p:nvSpPr>
          <p:cNvPr id="43" name="Text 39"/>
          <p:cNvSpPr/>
          <p:nvPr/>
        </p:nvSpPr>
        <p:spPr>
          <a:xfrm>
            <a:off x="3694176" y="3657600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i="1" dirty="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Above the 95% SLO</a:t>
            </a:r>
            <a:endParaRPr lang="en-US" sz="900" dirty="0"/>
          </a:p>
        </p:txBody>
      </p:sp>
      <p:sp>
        <p:nvSpPr>
          <p:cNvPr id="44" name="Shape 40"/>
          <p:cNvSpPr/>
          <p:nvPr/>
        </p:nvSpPr>
        <p:spPr>
          <a:xfrm>
            <a:off x="6263640" y="1874520"/>
            <a:ext cx="2606040" cy="2286000"/>
          </a:xfrm>
          <a:prstGeom prst="roundRect">
            <a:avLst>
              <a:gd name="adj" fmla="val 4000"/>
            </a:avLst>
          </a:prstGeom>
          <a:solidFill>
            <a:srgbClr val="162238"/>
          </a:solidFill>
          <a:ln w="12700">
            <a:solidFill>
              <a:srgbClr val="2A3A5C"/>
            </a:solidFill>
            <a:prstDash val="solid"/>
          </a:ln>
        </p:spPr>
      </p:sp>
      <p:pic>
        <p:nvPicPr>
          <p:cNvPr id="45" name="Image 2" descr="/home/claude/module8/icons/clock_mauv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3096" y="2075688"/>
            <a:ext cx="310896" cy="310896"/>
          </a:xfrm>
          <a:prstGeom prst="rect">
            <a:avLst/>
          </a:prstGeom>
        </p:spPr>
      </p:pic>
      <p:sp>
        <p:nvSpPr>
          <p:cNvPr id="46" name="Text 41"/>
          <p:cNvSpPr/>
          <p:nvPr/>
        </p:nvSpPr>
        <p:spPr>
          <a:xfrm>
            <a:off x="6483096" y="2478024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80" dirty="0">
                <a:solidFill>
                  <a:srgbClr val="8493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MTTR</a:t>
            </a:r>
            <a:endParaRPr lang="en-US" sz="950" dirty="0"/>
          </a:p>
        </p:txBody>
      </p:sp>
      <p:sp>
        <p:nvSpPr>
          <p:cNvPr id="47" name="Text 42"/>
          <p:cNvSpPr/>
          <p:nvPr/>
        </p:nvSpPr>
        <p:spPr>
          <a:xfrm>
            <a:off x="6483096" y="2788920"/>
            <a:ext cx="2148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42</a:t>
            </a:r>
            <a:r>
              <a:rPr lang="en-US" sz="1300" dirty="0">
                <a:solidFill>
                  <a:srgbClr val="8493A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min</a:t>
            </a:r>
            <a:endParaRPr lang="en-US" sz="3400" dirty="0"/>
          </a:p>
        </p:txBody>
      </p:sp>
      <p:sp>
        <p:nvSpPr>
          <p:cNvPr id="48" name="Shape 43"/>
          <p:cNvSpPr/>
          <p:nvPr/>
        </p:nvSpPr>
        <p:spPr>
          <a:xfrm>
            <a:off x="6483096" y="3447288"/>
            <a:ext cx="2148840" cy="73152"/>
          </a:xfrm>
          <a:prstGeom prst="roundRect">
            <a:avLst>
              <a:gd name="adj" fmla="val 50000"/>
            </a:avLst>
          </a:prstGeom>
          <a:solidFill>
            <a:srgbClr val="2A3A5C"/>
          </a:solidFill>
          <a:ln/>
        </p:spPr>
      </p:sp>
      <p:sp>
        <p:nvSpPr>
          <p:cNvPr id="49" name="Shape 44"/>
          <p:cNvSpPr/>
          <p:nvPr/>
        </p:nvSpPr>
        <p:spPr>
          <a:xfrm>
            <a:off x="6483096" y="3447288"/>
            <a:ext cx="1719072" cy="73152"/>
          </a:xfrm>
          <a:prstGeom prst="roundRect">
            <a:avLst>
              <a:gd name="adj" fmla="val 50000"/>
            </a:avLst>
          </a:prstGeom>
          <a:solidFill>
            <a:srgbClr val="A8721E"/>
          </a:solidFill>
          <a:ln/>
        </p:spPr>
      </p:sp>
      <p:sp>
        <p:nvSpPr>
          <p:cNvPr id="50" name="Text 45"/>
          <p:cNvSpPr/>
          <p:nvPr/>
        </p:nvSpPr>
        <p:spPr>
          <a:xfrm>
            <a:off x="6483096" y="3657600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i="1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Watch, creeping </a:t>
            </a:r>
            <a:r>
              <a:rPr lang="en-US" sz="900" i="1" dirty="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this week</a:t>
            </a:r>
            <a:endParaRPr lang="en-US" sz="900" dirty="0"/>
          </a:p>
        </p:txBody>
      </p:sp>
      <p:sp>
        <p:nvSpPr>
          <p:cNvPr id="51" name="Shape 46"/>
          <p:cNvSpPr/>
          <p:nvPr/>
        </p:nvSpPr>
        <p:spPr>
          <a:xfrm>
            <a:off x="9052560" y="1874520"/>
            <a:ext cx="2606040" cy="2286000"/>
          </a:xfrm>
          <a:prstGeom prst="roundRect">
            <a:avLst>
              <a:gd name="adj" fmla="val 4000"/>
            </a:avLst>
          </a:prstGeom>
          <a:solidFill>
            <a:srgbClr val="162238"/>
          </a:solidFill>
          <a:ln w="12700">
            <a:solidFill>
              <a:srgbClr val="2A3A5C"/>
            </a:solidFill>
            <a:prstDash val="solid"/>
          </a:ln>
        </p:spPr>
      </p:sp>
      <p:pic>
        <p:nvPicPr>
          <p:cNvPr id="52" name="Image 3" descr="/home/claude/module8/icons/activity_mauv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2016" y="2075688"/>
            <a:ext cx="310896" cy="310896"/>
          </a:xfrm>
          <a:prstGeom prst="rect">
            <a:avLst/>
          </a:prstGeom>
        </p:spPr>
      </p:pic>
      <p:sp>
        <p:nvSpPr>
          <p:cNvPr id="53" name="Text 47"/>
          <p:cNvSpPr/>
          <p:nvPr/>
        </p:nvSpPr>
        <p:spPr>
          <a:xfrm>
            <a:off x="9272016" y="2478024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80" dirty="0">
                <a:solidFill>
                  <a:srgbClr val="8493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UPTIME</a:t>
            </a:r>
            <a:endParaRPr lang="en-US" sz="950" dirty="0"/>
          </a:p>
        </p:txBody>
      </p:sp>
      <p:sp>
        <p:nvSpPr>
          <p:cNvPr id="54" name="Text 48"/>
          <p:cNvSpPr/>
          <p:nvPr/>
        </p:nvSpPr>
        <p:spPr>
          <a:xfrm>
            <a:off x="9272016" y="2788920"/>
            <a:ext cx="2148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99.97</a:t>
            </a:r>
            <a:r>
              <a:rPr lang="en-US" sz="1300" dirty="0">
                <a:solidFill>
                  <a:srgbClr val="8493A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%</a:t>
            </a:r>
            <a:endParaRPr lang="en-US" sz="3400" dirty="0"/>
          </a:p>
        </p:txBody>
      </p:sp>
      <p:sp>
        <p:nvSpPr>
          <p:cNvPr id="55" name="Shape 49"/>
          <p:cNvSpPr/>
          <p:nvPr/>
        </p:nvSpPr>
        <p:spPr>
          <a:xfrm>
            <a:off x="9272016" y="3447288"/>
            <a:ext cx="2148840" cy="73152"/>
          </a:xfrm>
          <a:prstGeom prst="roundRect">
            <a:avLst>
              <a:gd name="adj" fmla="val 50000"/>
            </a:avLst>
          </a:prstGeom>
          <a:solidFill>
            <a:srgbClr val="2A3A5C"/>
          </a:solidFill>
          <a:ln/>
        </p:spPr>
      </p:sp>
      <p:sp>
        <p:nvSpPr>
          <p:cNvPr id="56" name="Shape 50"/>
          <p:cNvSpPr/>
          <p:nvPr/>
        </p:nvSpPr>
        <p:spPr>
          <a:xfrm>
            <a:off x="9272016" y="3447288"/>
            <a:ext cx="1719072" cy="73152"/>
          </a:xfrm>
          <a:prstGeom prst="roundRect">
            <a:avLst>
              <a:gd name="adj" fmla="val 50000"/>
            </a:avLst>
          </a:prstGeom>
          <a:solidFill>
            <a:srgbClr val="26805A"/>
          </a:solidFill>
          <a:ln/>
        </p:spPr>
      </p:sp>
      <p:sp>
        <p:nvSpPr>
          <p:cNvPr id="57" name="Text 51"/>
          <p:cNvSpPr/>
          <p:nvPr/>
        </p:nvSpPr>
        <p:spPr>
          <a:xfrm>
            <a:off x="9272016" y="3657600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i="1" dirty="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Meets SLO of 99.95%</a:t>
            </a:r>
            <a:endParaRPr lang="en-US" sz="900" dirty="0"/>
          </a:p>
        </p:txBody>
      </p:sp>
      <p:sp>
        <p:nvSpPr>
          <p:cNvPr id="58" name="Shape 52"/>
          <p:cNvSpPr/>
          <p:nvPr/>
        </p:nvSpPr>
        <p:spPr>
          <a:xfrm>
            <a:off x="685800" y="4434840"/>
            <a:ext cx="10835640" cy="1508760"/>
          </a:xfrm>
          <a:prstGeom prst="roundRect">
            <a:avLst>
              <a:gd name="adj" fmla="val 6061"/>
            </a:avLst>
          </a:prstGeom>
          <a:solidFill>
            <a:srgbClr val="9B4D7A"/>
          </a:solidFill>
          <a:ln/>
        </p:spPr>
      </p:sp>
      <p:pic>
        <p:nvPicPr>
          <p:cNvPr id="59" name="Image 4" descr="/home/claude/module8/icons/zap_whit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0120" y="4709160"/>
            <a:ext cx="502920" cy="502920"/>
          </a:xfrm>
          <a:prstGeom prst="rect">
            <a:avLst/>
          </a:prstGeom>
        </p:spPr>
      </p:pic>
      <p:sp>
        <p:nvSpPr>
          <p:cNvPr id="60" name="Text 53"/>
          <p:cNvSpPr/>
          <p:nvPr/>
        </p:nvSpPr>
        <p:spPr>
          <a:xfrm>
            <a:off x="1645920" y="4572000"/>
            <a:ext cx="9601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 alert thresholds: </a:t>
            </a:r>
            <a:r>
              <a:rPr lang="en-US" sz="1200" dirty="0">
                <a:solidFill>
                  <a:srgbClr val="FBF0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MTTR above 60 min pages the on-call engineer. Uptime under 99.9% (the SLA floor) triggers an incident review. Defect Density above 1.2/KLOC blocks the next release train automatically.</a:t>
            </a:r>
            <a:endParaRPr lang="en-US" sz="1350" dirty="0"/>
          </a:p>
        </p:txBody>
      </p:sp>
      <p:sp>
        <p:nvSpPr>
          <p:cNvPr id="61" name="Text 54"/>
          <p:cNvSpPr/>
          <p:nvPr/>
        </p:nvSpPr>
        <p:spPr>
          <a:xfrm>
            <a:off x="457200" y="6492240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20" kern="0" spc="50" dirty="0">
                <a:solidFill>
                  <a:srgbClr val="6B7A9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08 · CHANGE MANAGEMENT, MONITORING &amp; CONTINUOUS QUALITY</a:t>
            </a:r>
            <a:endParaRPr lang="en-US" sz="820" dirty="0"/>
          </a:p>
        </p:txBody>
      </p:sp>
      <p:sp>
        <p:nvSpPr>
          <p:cNvPr id="62" name="Text 55"/>
          <p:cNvSpPr/>
          <p:nvPr/>
        </p:nvSpPr>
        <p:spPr>
          <a:xfrm>
            <a:off x="11002975" y="649224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A9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 / 14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9B4D7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09 · INFOGRAPHIC · SAFETY NET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If </a:t>
            </a:r>
            <a:r>
              <a:rPr lang="en-US" sz="2400" b="1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it breaks, rollback </a:t>
            </a:r>
            <a:r>
              <a:rPr lang="en-US" sz="24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and regression planning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48640" y="1207008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Planned before the change ships, not improvised after it fails.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4480560" y="1874520"/>
            <a:ext cx="3200400" cy="777240"/>
          </a:xfrm>
          <a:prstGeom prst="roundRect">
            <a:avLst>
              <a:gd name="adj" fmla="val 11765"/>
            </a:avLst>
          </a:prstGeom>
          <a:solidFill>
            <a:srgbClr val="1B3B73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0" y="1874520"/>
            <a:ext cx="30175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Change deployed, monitor </a:t>
            </a:r>
            <a:r>
              <a:rPr lang="en-US" sz="12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closely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 flipH="1">
            <a:off x="4206240" y="2651760"/>
            <a:ext cx="1874520" cy="502920"/>
          </a:xfrm>
          <a:prstGeom prst="line">
            <a:avLst/>
          </a:prstGeom>
          <a:noFill/>
          <a:ln w="19050">
            <a:solidFill>
              <a:srgbClr val="AAB6C6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080760" y="2651760"/>
            <a:ext cx="1874520" cy="502920"/>
          </a:xfrm>
          <a:prstGeom prst="line">
            <a:avLst/>
          </a:prstGeom>
          <a:noFill/>
          <a:ln w="19050">
            <a:solidFill>
              <a:srgbClr val="AAB6C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05840" y="3154680"/>
            <a:ext cx="3200400" cy="1554480"/>
          </a:xfrm>
          <a:prstGeom prst="roundRect">
            <a:avLst>
              <a:gd name="adj" fmla="val 5882"/>
            </a:avLst>
          </a:prstGeom>
          <a:solidFill>
            <a:srgbClr val="EAF5EF"/>
          </a:solidFill>
          <a:ln w="19050">
            <a:solidFill>
              <a:srgbClr val="26805A"/>
            </a:solidFill>
            <a:prstDash val="solid"/>
          </a:ln>
        </p:spPr>
      </p:sp>
      <p:pic>
        <p:nvPicPr>
          <p:cNvPr id="10" name="Image 0" descr="/home/claude/module8/icons/checkcircle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440" y="3337560"/>
            <a:ext cx="411480" cy="41148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737360" y="3310128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68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Stable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1234440" y="3794760"/>
            <a:ext cx="2743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Metrics stay within SLO. Nothing further </a:t>
            </a:r>
            <a:r>
              <a:rPr lang="en-US" sz="100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do, the </a:t>
            </a:r>
            <a:r>
              <a:rPr lang="en-US" sz="10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is folded into the next audit cycle.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7955280" y="3154680"/>
            <a:ext cx="3246120" cy="1554480"/>
          </a:xfrm>
          <a:prstGeom prst="roundRect">
            <a:avLst>
              <a:gd name="adj" fmla="val 5882"/>
            </a:avLst>
          </a:prstGeom>
          <a:solidFill>
            <a:srgbClr val="FBEAEA"/>
          </a:solidFill>
          <a:ln w="19050">
            <a:solidFill>
              <a:srgbClr val="B8442F"/>
            </a:solidFill>
            <a:prstDash val="solid"/>
          </a:ln>
        </p:spPr>
      </p:sp>
      <p:pic>
        <p:nvPicPr>
          <p:cNvPr id="14" name="Image 1" descr="/home/claude/module8/icons/alert_nav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3880" y="3337560"/>
            <a:ext cx="411480" cy="41148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8686800" y="3310128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844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Regressed</a:t>
            </a:r>
            <a:endParaRPr lang="en-US" sz="1400" dirty="0"/>
          </a:p>
        </p:txBody>
      </p:sp>
      <p:sp>
        <p:nvSpPr>
          <p:cNvPr id="16" name="Text 12"/>
          <p:cNvSpPr/>
          <p:nvPr/>
        </p:nvSpPr>
        <p:spPr>
          <a:xfrm>
            <a:off x="8183880" y="379476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metric breaches its </a:t>
            </a:r>
            <a:r>
              <a:rPr lang="en-US" sz="100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alert threshold, Defect </a:t>
            </a:r>
            <a:r>
              <a:rPr lang="en-US" sz="10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Density spikes or uptime drops below SLA.</a:t>
            </a:r>
            <a:endParaRPr lang="en-US" sz="1000" dirty="0"/>
          </a:p>
        </p:txBody>
      </p:sp>
      <p:sp>
        <p:nvSpPr>
          <p:cNvPr id="17" name="Shape 13"/>
          <p:cNvSpPr/>
          <p:nvPr/>
        </p:nvSpPr>
        <p:spPr>
          <a:xfrm>
            <a:off x="9573768" y="4709160"/>
            <a:ext cx="0" cy="320040"/>
          </a:xfrm>
          <a:prstGeom prst="line">
            <a:avLst/>
          </a:prstGeom>
          <a:noFill/>
          <a:ln w="19050">
            <a:solidFill>
              <a:srgbClr val="B8442F"/>
            </a:solidFill>
            <a:prstDash val="solid"/>
            <a:tailEnd type="triangle"/>
          </a:ln>
        </p:spPr>
      </p:sp>
      <p:sp>
        <p:nvSpPr>
          <p:cNvPr id="18" name="Shape 14"/>
          <p:cNvSpPr/>
          <p:nvPr/>
        </p:nvSpPr>
        <p:spPr>
          <a:xfrm>
            <a:off x="7498080" y="5029200"/>
            <a:ext cx="4160520" cy="1234440"/>
          </a:xfrm>
          <a:prstGeom prst="roundRect">
            <a:avLst>
              <a:gd name="adj" fmla="val 7407"/>
            </a:avLst>
          </a:prstGeom>
          <a:solidFill>
            <a:srgbClr val="9B4D7A"/>
          </a:solidFill>
          <a:ln/>
        </p:spPr>
      </p:sp>
      <p:pic>
        <p:nvPicPr>
          <p:cNvPr id="19" name="Image 2" descr="/home/claude/module8/icons/rotateccw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6680" y="5257800"/>
            <a:ext cx="457200" cy="45720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8321040" y="5120640"/>
            <a:ext cx="3246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Execute rollback + minimal regression suite</a:t>
            </a:r>
            <a:endParaRPr lang="en-US" sz="1250" dirty="0"/>
          </a:p>
        </p:txBody>
      </p:sp>
      <p:sp>
        <p:nvSpPr>
          <p:cNvPr id="21" name="Text 16"/>
          <p:cNvSpPr/>
          <p:nvPr/>
        </p:nvSpPr>
        <p:spPr>
          <a:xfrm>
            <a:off x="8321040" y="5596128"/>
            <a:ext cx="3246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F5E6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Revert to the last known-good build; re-run the regression set the RTM flagged in Impact Analysis.</a:t>
            </a:r>
            <a:endParaRPr lang="en-US" sz="950" dirty="0"/>
          </a:p>
        </p:txBody>
      </p:sp>
      <p:sp>
        <p:nvSpPr>
          <p:cNvPr id="22" name="Text 17"/>
          <p:cNvSpPr/>
          <p:nvPr/>
        </p:nvSpPr>
        <p:spPr>
          <a:xfrm>
            <a:off x="457200" y="6492240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20" kern="0" spc="50" dirty="0">
                <a:solidFill>
                  <a:srgbClr val="9AA6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08 · CHANGE MANAGEMENT, MONITORING &amp; CONTINUOUS QUALITY</a:t>
            </a:r>
            <a:endParaRPr lang="en-US" sz="820" dirty="0"/>
          </a:p>
        </p:txBody>
      </p:sp>
      <p:sp>
        <p:nvSpPr>
          <p:cNvPr id="23" name="Text 18"/>
          <p:cNvSpPr/>
          <p:nvPr/>
        </p:nvSpPr>
        <p:spPr>
          <a:xfrm>
            <a:off x="11002975" y="649224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AA6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11 / 14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F16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029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058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5087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0116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5146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0175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5204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0233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262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0292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5321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0350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5379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0408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5438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0467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5496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0525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5554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5613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0642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20700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38404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98F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 · INFOGRAPHIC · CONTINUOUS IMPROVEMENT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48640" y="68580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PDCA </a:t>
            </a:r>
            <a:r>
              <a:rPr lang="en-US" sz="24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&amp; Kaizen, closing </a:t>
            </a: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loop back to Module 1</a:t>
            </a:r>
            <a:endParaRPr lang="en-US" sz="2400" dirty="0"/>
          </a:p>
        </p:txBody>
      </p:sp>
      <p:sp>
        <p:nvSpPr>
          <p:cNvPr id="29" name="Text 27"/>
          <p:cNvSpPr/>
          <p:nvPr/>
        </p:nvSpPr>
        <p:spPr>
          <a:xfrm>
            <a:off x="548640" y="1207008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9AA6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Monitoring doesn't end at the dashboard. What it finds becomes next cycle's quality plan.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3566160" y="1965960"/>
            <a:ext cx="2651760" cy="1965960"/>
          </a:xfrm>
          <a:prstGeom prst="roundRect">
            <a:avLst>
              <a:gd name="adj" fmla="val 4651"/>
            </a:avLst>
          </a:prstGeom>
          <a:solidFill>
            <a:srgbClr val="162238"/>
          </a:solidFill>
          <a:ln w="12700">
            <a:solidFill>
              <a:srgbClr val="2A3A5C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3749040" y="2148840"/>
            <a:ext cx="502920" cy="502920"/>
          </a:xfrm>
          <a:prstGeom prst="ellipse">
            <a:avLst/>
          </a:prstGeom>
          <a:solidFill>
            <a:srgbClr val="1B3B73"/>
          </a:solidFill>
          <a:ln/>
        </p:spPr>
      </p:sp>
      <p:pic>
        <p:nvPicPr>
          <p:cNvPr id="32" name="Image 0" descr="/home/claude/module8/icons/clipboard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2484" y="2272284"/>
            <a:ext cx="256032" cy="256032"/>
          </a:xfrm>
          <a:prstGeom prst="rect">
            <a:avLst/>
          </a:prstGeom>
        </p:spPr>
      </p:pic>
      <p:sp>
        <p:nvSpPr>
          <p:cNvPr id="33" name="Text 30"/>
          <p:cNvSpPr/>
          <p:nvPr/>
        </p:nvSpPr>
        <p:spPr>
          <a:xfrm>
            <a:off x="4343400" y="2185416"/>
            <a:ext cx="1737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15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PLAN</a:t>
            </a:r>
            <a:endParaRPr lang="en-US" sz="1500" dirty="0"/>
          </a:p>
        </p:txBody>
      </p:sp>
      <p:sp>
        <p:nvSpPr>
          <p:cNvPr id="34" name="Text 31"/>
          <p:cNvSpPr/>
          <p:nvPr/>
        </p:nvSpPr>
        <p:spPr>
          <a:xfrm>
            <a:off x="3749040" y="2770632"/>
            <a:ext cx="22860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00" dirty="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 dashboard findings into the next QA Plan &amp; Risk Register (Module 2)</a:t>
            </a:r>
            <a:endParaRPr lang="en-US" sz="1000" dirty="0"/>
          </a:p>
        </p:txBody>
      </p:sp>
      <p:sp>
        <p:nvSpPr>
          <p:cNvPr id="35" name="Shape 32"/>
          <p:cNvSpPr/>
          <p:nvPr/>
        </p:nvSpPr>
        <p:spPr>
          <a:xfrm>
            <a:off x="6446520" y="1965960"/>
            <a:ext cx="2651760" cy="1965960"/>
          </a:xfrm>
          <a:prstGeom prst="roundRect">
            <a:avLst>
              <a:gd name="adj" fmla="val 4651"/>
            </a:avLst>
          </a:prstGeom>
          <a:solidFill>
            <a:srgbClr val="162238"/>
          </a:solidFill>
          <a:ln w="12700">
            <a:solidFill>
              <a:srgbClr val="2A3A5C"/>
            </a:solidFill>
            <a:prstDash val="solid"/>
          </a:ln>
        </p:spPr>
      </p:sp>
      <p:sp>
        <p:nvSpPr>
          <p:cNvPr id="36" name="Shape 33"/>
          <p:cNvSpPr/>
          <p:nvPr/>
        </p:nvSpPr>
        <p:spPr>
          <a:xfrm>
            <a:off x="6629400" y="2148840"/>
            <a:ext cx="502920" cy="502920"/>
          </a:xfrm>
          <a:prstGeom prst="ellipse">
            <a:avLst/>
          </a:prstGeom>
          <a:solidFill>
            <a:srgbClr val="9B4D7A"/>
          </a:solidFill>
          <a:ln/>
        </p:spPr>
      </p:sp>
      <p:pic>
        <p:nvPicPr>
          <p:cNvPr id="37" name="Image 1" descr="/home/claude/module8/icons/play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2844" y="2272284"/>
            <a:ext cx="256032" cy="256032"/>
          </a:xfrm>
          <a:prstGeom prst="rect">
            <a:avLst/>
          </a:prstGeom>
        </p:spPr>
      </p:pic>
      <p:sp>
        <p:nvSpPr>
          <p:cNvPr id="38" name="Text 34"/>
          <p:cNvSpPr/>
          <p:nvPr/>
        </p:nvSpPr>
        <p:spPr>
          <a:xfrm>
            <a:off x="7223760" y="2185416"/>
            <a:ext cx="1737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15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DO</a:t>
            </a:r>
            <a:endParaRPr lang="en-US" sz="1500" dirty="0"/>
          </a:p>
        </p:txBody>
      </p:sp>
      <p:sp>
        <p:nvSpPr>
          <p:cNvPr id="39" name="Text 35"/>
          <p:cNvSpPr/>
          <p:nvPr/>
        </p:nvSpPr>
        <p:spPr>
          <a:xfrm>
            <a:off x="6629400" y="2770632"/>
            <a:ext cx="22860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00" dirty="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Build, test and ship the next change through the same nine SQA activities</a:t>
            </a:r>
            <a:endParaRPr lang="en-US" sz="1000" dirty="0"/>
          </a:p>
        </p:txBody>
      </p:sp>
      <p:sp>
        <p:nvSpPr>
          <p:cNvPr id="40" name="Shape 36"/>
          <p:cNvSpPr/>
          <p:nvPr/>
        </p:nvSpPr>
        <p:spPr>
          <a:xfrm>
            <a:off x="6446520" y="4160520"/>
            <a:ext cx="2651760" cy="1965960"/>
          </a:xfrm>
          <a:prstGeom prst="roundRect">
            <a:avLst>
              <a:gd name="adj" fmla="val 4651"/>
            </a:avLst>
          </a:prstGeom>
          <a:solidFill>
            <a:srgbClr val="162238"/>
          </a:solidFill>
          <a:ln w="12700">
            <a:solidFill>
              <a:srgbClr val="2A3A5C"/>
            </a:solidFill>
            <a:prstDash val="solid"/>
          </a:ln>
        </p:spPr>
      </p:sp>
      <p:sp>
        <p:nvSpPr>
          <p:cNvPr id="41" name="Shape 37"/>
          <p:cNvSpPr/>
          <p:nvPr/>
        </p:nvSpPr>
        <p:spPr>
          <a:xfrm>
            <a:off x="6629400" y="4343400"/>
            <a:ext cx="502920" cy="502920"/>
          </a:xfrm>
          <a:prstGeom prst="ellipse">
            <a:avLst/>
          </a:prstGeom>
          <a:solidFill>
            <a:srgbClr val="A8721E"/>
          </a:solidFill>
          <a:ln/>
        </p:spPr>
      </p:sp>
      <p:pic>
        <p:nvPicPr>
          <p:cNvPr id="42" name="Image 2" descr="/home/claude/module8/icons/search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2844" y="4466844"/>
            <a:ext cx="256032" cy="256032"/>
          </a:xfrm>
          <a:prstGeom prst="rect">
            <a:avLst/>
          </a:prstGeom>
        </p:spPr>
      </p:pic>
      <p:sp>
        <p:nvSpPr>
          <p:cNvPr id="43" name="Text 38"/>
          <p:cNvSpPr/>
          <p:nvPr/>
        </p:nvSpPr>
        <p:spPr>
          <a:xfrm>
            <a:off x="7223760" y="4379976"/>
            <a:ext cx="1737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15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CHECK</a:t>
            </a:r>
            <a:endParaRPr lang="en-US" sz="1500" dirty="0"/>
          </a:p>
        </p:txBody>
      </p:sp>
      <p:sp>
        <p:nvSpPr>
          <p:cNvPr id="44" name="Text 39"/>
          <p:cNvSpPr/>
          <p:nvPr/>
        </p:nvSpPr>
        <p:spPr>
          <a:xfrm>
            <a:off x="6629400" y="4965192"/>
            <a:ext cx="22860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00" dirty="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and </a:t>
            </a:r>
            <a:r>
              <a:rPr lang="en-US" sz="100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 again, did </a:t>
            </a:r>
            <a:r>
              <a:rPr lang="en-US" sz="1000" dirty="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fix actually hold under real traffic?</a:t>
            </a:r>
            <a:endParaRPr lang="en-US" sz="1000" dirty="0"/>
          </a:p>
        </p:txBody>
      </p:sp>
      <p:sp>
        <p:nvSpPr>
          <p:cNvPr id="45" name="Shape 40"/>
          <p:cNvSpPr/>
          <p:nvPr/>
        </p:nvSpPr>
        <p:spPr>
          <a:xfrm>
            <a:off x="3566160" y="4160520"/>
            <a:ext cx="2651760" cy="1965960"/>
          </a:xfrm>
          <a:prstGeom prst="roundRect">
            <a:avLst>
              <a:gd name="adj" fmla="val 4651"/>
            </a:avLst>
          </a:prstGeom>
          <a:solidFill>
            <a:srgbClr val="162238"/>
          </a:solidFill>
          <a:ln w="12700">
            <a:solidFill>
              <a:srgbClr val="2A3A5C"/>
            </a:solidFill>
            <a:prstDash val="solid"/>
          </a:ln>
        </p:spPr>
      </p:sp>
      <p:sp>
        <p:nvSpPr>
          <p:cNvPr id="46" name="Shape 41"/>
          <p:cNvSpPr/>
          <p:nvPr/>
        </p:nvSpPr>
        <p:spPr>
          <a:xfrm>
            <a:off x="3749040" y="4343400"/>
            <a:ext cx="502920" cy="502920"/>
          </a:xfrm>
          <a:prstGeom prst="ellipse">
            <a:avLst/>
          </a:prstGeom>
          <a:solidFill>
            <a:srgbClr val="26805A"/>
          </a:solidFill>
          <a:ln/>
        </p:spPr>
      </p:sp>
      <p:pic>
        <p:nvPicPr>
          <p:cNvPr id="47" name="Image 3" descr="/home/claude/module8/icons/repeat_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2484" y="4466844"/>
            <a:ext cx="256032" cy="256032"/>
          </a:xfrm>
          <a:prstGeom prst="rect">
            <a:avLst/>
          </a:prstGeom>
        </p:spPr>
      </p:pic>
      <p:sp>
        <p:nvSpPr>
          <p:cNvPr id="48" name="Text 42"/>
          <p:cNvSpPr/>
          <p:nvPr/>
        </p:nvSpPr>
        <p:spPr>
          <a:xfrm>
            <a:off x="4343400" y="4379976"/>
            <a:ext cx="1737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15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ACT</a:t>
            </a:r>
            <a:endParaRPr lang="en-US" sz="1500" dirty="0"/>
          </a:p>
        </p:txBody>
      </p:sp>
      <p:sp>
        <p:nvSpPr>
          <p:cNvPr id="49" name="Text 43"/>
          <p:cNvSpPr/>
          <p:nvPr/>
        </p:nvSpPr>
        <p:spPr>
          <a:xfrm>
            <a:off x="3749040" y="4965192"/>
            <a:ext cx="22860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00" dirty="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Standardize what worked; raise the bar for Definition of Done (Kaizen)</a:t>
            </a:r>
            <a:endParaRPr lang="en-US" sz="1000" dirty="0"/>
          </a:p>
        </p:txBody>
      </p:sp>
      <p:sp>
        <p:nvSpPr>
          <p:cNvPr id="50" name="Shape 44"/>
          <p:cNvSpPr/>
          <p:nvPr/>
        </p:nvSpPr>
        <p:spPr>
          <a:xfrm>
            <a:off x="6236208" y="2948940"/>
            <a:ext cx="192024" cy="0"/>
          </a:xfrm>
          <a:prstGeom prst="line">
            <a:avLst/>
          </a:prstGeom>
          <a:noFill/>
          <a:ln w="25400">
            <a:solidFill>
              <a:srgbClr val="C98FB0"/>
            </a:solidFill>
            <a:prstDash val="solid"/>
            <a:tailEnd type="triangle"/>
          </a:ln>
        </p:spPr>
      </p:sp>
      <p:sp>
        <p:nvSpPr>
          <p:cNvPr id="51" name="Shape 45"/>
          <p:cNvSpPr/>
          <p:nvPr/>
        </p:nvSpPr>
        <p:spPr>
          <a:xfrm>
            <a:off x="7772400" y="3950208"/>
            <a:ext cx="0" cy="192024"/>
          </a:xfrm>
          <a:prstGeom prst="line">
            <a:avLst/>
          </a:prstGeom>
          <a:noFill/>
          <a:ln w="25400">
            <a:solidFill>
              <a:srgbClr val="C98FB0"/>
            </a:solidFill>
            <a:prstDash val="solid"/>
            <a:tailEnd type="triangle"/>
          </a:ln>
        </p:spPr>
      </p:sp>
      <p:sp>
        <p:nvSpPr>
          <p:cNvPr id="52" name="Shape 46"/>
          <p:cNvSpPr/>
          <p:nvPr/>
        </p:nvSpPr>
        <p:spPr>
          <a:xfrm flipH="1">
            <a:off x="6236208" y="5143500"/>
            <a:ext cx="192024" cy="0"/>
          </a:xfrm>
          <a:prstGeom prst="line">
            <a:avLst/>
          </a:prstGeom>
          <a:noFill/>
          <a:ln w="25400">
            <a:solidFill>
              <a:srgbClr val="C98FB0"/>
            </a:solidFill>
            <a:prstDash val="solid"/>
            <a:tailEnd type="triangle"/>
          </a:ln>
        </p:spPr>
      </p:sp>
      <p:sp>
        <p:nvSpPr>
          <p:cNvPr id="53" name="Shape 47"/>
          <p:cNvSpPr/>
          <p:nvPr/>
        </p:nvSpPr>
        <p:spPr>
          <a:xfrm flipV="1">
            <a:off x="4892040" y="3950208"/>
            <a:ext cx="0" cy="192024"/>
          </a:xfrm>
          <a:prstGeom prst="line">
            <a:avLst/>
          </a:prstGeom>
          <a:noFill/>
          <a:ln w="25400">
            <a:solidFill>
              <a:srgbClr val="C98FB0"/>
            </a:solidFill>
            <a:prstDash val="solid"/>
            <a:tailEnd type="triangle"/>
          </a:ln>
        </p:spPr>
      </p:sp>
      <p:sp>
        <p:nvSpPr>
          <p:cNvPr id="54" name="Text 48"/>
          <p:cNvSpPr/>
          <p:nvPr/>
        </p:nvSpPr>
        <p:spPr>
          <a:xfrm>
            <a:off x="685800" y="603504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C98F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Kaizen mindset: every capstone and every real project restarts </a:t>
            </a:r>
            <a:r>
              <a:rPr lang="en-US" sz="1200" i="1">
                <a:solidFill>
                  <a:srgbClr val="C98F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circle, the </a:t>
            </a:r>
            <a:r>
              <a:rPr lang="en-US" sz="1200" i="1" dirty="0">
                <a:solidFill>
                  <a:srgbClr val="C98F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 is never a perfect release, only a slightly better next one.</a:t>
            </a:r>
            <a:endParaRPr lang="en-US" sz="1200" dirty="0"/>
          </a:p>
        </p:txBody>
      </p:sp>
      <p:sp>
        <p:nvSpPr>
          <p:cNvPr id="55" name="Text 49"/>
          <p:cNvSpPr/>
          <p:nvPr/>
        </p:nvSpPr>
        <p:spPr>
          <a:xfrm>
            <a:off x="457200" y="6492240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20" kern="0" spc="50" dirty="0">
                <a:solidFill>
                  <a:srgbClr val="6B7A9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08 · CHANGE MANAGEMENT, MONITORING &amp; CONTINUOUS QUALITY</a:t>
            </a:r>
            <a:endParaRPr lang="en-US" sz="820" dirty="0"/>
          </a:p>
        </p:txBody>
      </p:sp>
      <p:sp>
        <p:nvSpPr>
          <p:cNvPr id="56" name="Text 50"/>
          <p:cNvSpPr/>
          <p:nvPr/>
        </p:nvSpPr>
        <p:spPr>
          <a:xfrm>
            <a:off x="11002975" y="649224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A9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 / 14</a:t>
            </a:r>
            <a:endParaRPr lang="en-US" sz="8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dca">
            <a:extLst>
              <a:ext uri="{FF2B5EF4-FFF2-40B4-BE49-F238E27FC236}">
                <a16:creationId xmlns:a16="http://schemas.microsoft.com/office/drawing/2014/main" id="{590E386D-B7B1-45D5-9154-1B3CD7ECB0AC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hlinkClick r:id="rId4"/>
            <a:extLst>
              <a:ext uri="{FF2B5EF4-FFF2-40B4-BE49-F238E27FC236}">
                <a16:creationId xmlns:a16="http://schemas.microsoft.com/office/drawing/2014/main" id="{3B6B62BE-042A-4A7A-A54F-B99CD911D98C}"/>
              </a:ext>
            </a:extLst>
          </p:cNvPr>
          <p:cNvSpPr/>
          <p:nvPr/>
        </p:nvSpPr>
        <p:spPr>
          <a:xfrm>
            <a:off x="9779000" y="6426200"/>
            <a:ext cx="2159000" cy="279400"/>
          </a:xfrm>
          <a:prstGeom prst="round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nn-NO" sz="1000" b="1">
                <a:solidFill>
                  <a:srgbClr val="FFFFFF"/>
                </a:solidFill>
                <a:latin typeface="Calibri" panose="020F0502020204030204" pitchFamily="34" charset="0"/>
              </a:rPr>
              <a:t>Open: PPrISA 2.0 p.94</a:t>
            </a:r>
            <a:endParaRPr lang="en-MY" sz="1000" b="1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: Rounded Corners 4">
            <a:hlinkClick r:id="rId5"/>
            <a:extLst>
              <a:ext uri="{FF2B5EF4-FFF2-40B4-BE49-F238E27FC236}">
                <a16:creationId xmlns:a16="http://schemas.microsoft.com/office/drawing/2014/main" id="{FB0ACCFA-5530-4031-9870-C0453B172980}"/>
              </a:ext>
            </a:extLst>
          </p:cNvPr>
          <p:cNvSpPr/>
          <p:nvPr/>
        </p:nvSpPr>
        <p:spPr>
          <a:xfrm>
            <a:off x="8153400" y="6426200"/>
            <a:ext cx="1524000" cy="2794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17607924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9B4D7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11 · TRACEABILITY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515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Tools &amp; KRISA 2.0 alignment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5A68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TOOLS FOR THIS MODULE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48640" y="1737360"/>
            <a:ext cx="5120640" cy="932688"/>
          </a:xfrm>
          <a:prstGeom prst="roundRect">
            <a:avLst>
              <a:gd name="adj" fmla="val 7843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1520" y="1920240"/>
            <a:ext cx="566928" cy="566928"/>
          </a:xfrm>
          <a:prstGeom prst="ellipse">
            <a:avLst/>
          </a:prstGeom>
          <a:solidFill>
            <a:srgbClr val="F0DCE8"/>
          </a:solidFill>
          <a:ln/>
        </p:spPr>
      </p:sp>
      <p:pic>
        <p:nvPicPr>
          <p:cNvPr id="7" name="Image 0" descr="/home/claude/module8/icons/gitpull_mauv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2057400"/>
            <a:ext cx="292608" cy="29260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463040" y="1828800"/>
            <a:ext cx="4069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Change request form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1463040" y="2194560"/>
            <a:ext cx="4069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intake for every proposed change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548640" y="2816352"/>
            <a:ext cx="5120640" cy="932688"/>
          </a:xfrm>
          <a:prstGeom prst="roundRect">
            <a:avLst>
              <a:gd name="adj" fmla="val 7843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31520" y="2999232"/>
            <a:ext cx="566928" cy="566928"/>
          </a:xfrm>
          <a:prstGeom prst="ellipse">
            <a:avLst/>
          </a:prstGeom>
          <a:solidFill>
            <a:srgbClr val="F0DCE8"/>
          </a:solidFill>
          <a:ln/>
        </p:spPr>
      </p:sp>
      <p:pic>
        <p:nvPicPr>
          <p:cNvPr id="12" name="Image 1" descr="/home/claude/module8/icons/terminal_mauv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680" y="3136392"/>
            <a:ext cx="292608" cy="29260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463040" y="2907792"/>
            <a:ext cx="4069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  <a:hlinkClick r:id="rId5"/>
              </a:rPr>
              <a:t>GitHub Actions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1463040" y="3273552"/>
            <a:ext cx="4069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 pipeline running the Quality Gate</a:t>
            </a:r>
            <a:endParaRPr lang="en-US" sz="1000" dirty="0"/>
          </a:p>
        </p:txBody>
      </p:sp>
      <p:sp>
        <p:nvSpPr>
          <p:cNvPr id="15" name="Shape 11"/>
          <p:cNvSpPr/>
          <p:nvPr/>
        </p:nvSpPr>
        <p:spPr>
          <a:xfrm>
            <a:off x="548640" y="3895344"/>
            <a:ext cx="5120640" cy="932688"/>
          </a:xfrm>
          <a:prstGeom prst="roundRect">
            <a:avLst>
              <a:gd name="adj" fmla="val 7843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731520" y="4078224"/>
            <a:ext cx="566928" cy="566928"/>
          </a:xfrm>
          <a:prstGeom prst="ellipse">
            <a:avLst/>
          </a:prstGeom>
          <a:solidFill>
            <a:srgbClr val="F0DCE8"/>
          </a:solidFill>
          <a:ln/>
        </p:spPr>
      </p:sp>
      <p:pic>
        <p:nvPicPr>
          <p:cNvPr id="17" name="Image 2" descr="/home/claude/module8/icons/monitor_mauv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8680" y="4215384"/>
            <a:ext cx="292608" cy="29260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463040" y="3986784"/>
            <a:ext cx="4069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  <a:hlinkClick r:id="rId7"/>
              </a:rPr>
              <a:t>Grafana</a:t>
            </a:r>
            <a:r>
              <a:rPr lang="en-US" sz="13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/ </a:t>
            </a:r>
            <a:r>
              <a:rPr lang="en-US" sz="13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  <a:hlinkClick r:id="rId8"/>
              </a:rPr>
              <a:t>Prometheus</a:t>
            </a:r>
            <a:r>
              <a:rPr lang="en-US" sz="13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/ ELK</a:t>
            </a:r>
            <a:endParaRPr lang="en-US" sz="1350" dirty="0"/>
          </a:p>
        </p:txBody>
      </p:sp>
      <p:sp>
        <p:nvSpPr>
          <p:cNvPr id="19" name="Text 14"/>
          <p:cNvSpPr/>
          <p:nvPr/>
        </p:nvSpPr>
        <p:spPr>
          <a:xfrm>
            <a:off x="1463040" y="4352544"/>
            <a:ext cx="4069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Dashboards, metrics storage &amp; log search</a:t>
            </a:r>
            <a:endParaRPr lang="en-US" sz="1000" dirty="0"/>
          </a:p>
        </p:txBody>
      </p:sp>
      <p:sp>
        <p:nvSpPr>
          <p:cNvPr id="20" name="Shape 15"/>
          <p:cNvSpPr/>
          <p:nvPr/>
        </p:nvSpPr>
        <p:spPr>
          <a:xfrm>
            <a:off x="548640" y="4974336"/>
            <a:ext cx="5120640" cy="932688"/>
          </a:xfrm>
          <a:prstGeom prst="roundRect">
            <a:avLst>
              <a:gd name="adj" fmla="val 7843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731520" y="5157216"/>
            <a:ext cx="566928" cy="566928"/>
          </a:xfrm>
          <a:prstGeom prst="ellipse">
            <a:avLst/>
          </a:prstGeom>
          <a:solidFill>
            <a:srgbClr val="F0DCE8"/>
          </a:solidFill>
          <a:ln/>
        </p:spPr>
      </p:sp>
      <p:pic>
        <p:nvPicPr>
          <p:cNvPr id="22" name="Image 3" descr="/home/claude/module8/icons/list_mauv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8680" y="5294376"/>
            <a:ext cx="292608" cy="29260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463040" y="5065776"/>
            <a:ext cx="4069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RTM</a:t>
            </a:r>
            <a:endParaRPr lang="en-US" sz="1350" dirty="0"/>
          </a:p>
        </p:txBody>
      </p:sp>
      <p:sp>
        <p:nvSpPr>
          <p:cNvPr id="24" name="Text 18"/>
          <p:cNvSpPr/>
          <p:nvPr/>
        </p:nvSpPr>
        <p:spPr>
          <a:xfrm>
            <a:off x="1463040" y="5431536"/>
            <a:ext cx="4069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Traceability for impact analysis &amp; regression</a:t>
            </a:r>
            <a:endParaRPr lang="en-US" sz="1000" dirty="0"/>
          </a:p>
        </p:txBody>
      </p:sp>
      <p:sp>
        <p:nvSpPr>
          <p:cNvPr id="25" name="Text 19"/>
          <p:cNvSpPr/>
          <p:nvPr/>
        </p:nvSpPr>
        <p:spPr>
          <a:xfrm>
            <a:off x="5989320" y="1371600"/>
            <a:ext cx="5577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5A68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KRISA 2.0 (JDN) MAPPING</a:t>
            </a:r>
            <a:endParaRPr lang="en-US" sz="1000" dirty="0"/>
          </a:p>
        </p:txBody>
      </p:sp>
      <p:sp>
        <p:nvSpPr>
          <p:cNvPr id="26" name="Shape 20"/>
          <p:cNvSpPr/>
          <p:nvPr/>
        </p:nvSpPr>
        <p:spPr>
          <a:xfrm>
            <a:off x="5989320" y="1737360"/>
            <a:ext cx="5623560" cy="2514600"/>
          </a:xfrm>
          <a:prstGeom prst="roundRect">
            <a:avLst>
              <a:gd name="adj" fmla="val 2909"/>
            </a:avLst>
          </a:prstGeom>
          <a:solidFill>
            <a:srgbClr val="0F1620"/>
          </a:solidFill>
          <a:ln/>
        </p:spPr>
      </p:sp>
      <p:sp>
        <p:nvSpPr>
          <p:cNvPr id="27" name="Text 21"/>
          <p:cNvSpPr/>
          <p:nvPr/>
        </p:nvSpPr>
        <p:spPr>
          <a:xfrm>
            <a:off x="6263640" y="1920240"/>
            <a:ext cx="5120640" cy="2240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C98FB0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0"/>
              </a:rPr>
              <a:t>Ch.8</a:t>
            </a:r>
            <a:r>
              <a:rPr lang="en-US" sz="1300" b="1" dirty="0">
                <a:solidFill>
                  <a:srgbClr val="C98F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DevOps Alignment
</a:t>
            </a:r>
            <a:r>
              <a:rPr lang="en-US" sz="1100" dirty="0">
                <a:solidFill>
                  <a:srgbClr val="C7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Automation, CI/CD, monitoring</a:t>
            </a:r>
            <a:r>
              <a:rPr lang="en-US" sz="1100">
                <a:solidFill>
                  <a:srgbClr val="C7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KRISA and </a:t>
            </a:r>
            <a:r>
              <a:rPr lang="en-US" sz="1100">
                <a:solidFill>
                  <a:srgbClr val="C7D2E3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1"/>
              </a:rPr>
              <a:t>PPrISA</a:t>
            </a:r>
            <a:r>
              <a:rPr lang="en-US" sz="1100">
                <a:solidFill>
                  <a:srgbClr val="C7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and DevOps </a:t>
            </a:r>
            <a:r>
              <a:rPr lang="en-US" sz="1100" dirty="0">
                <a:solidFill>
                  <a:srgbClr val="C7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mapping; Change Log
</a:t>
            </a:r>
            <a:r>
              <a:rPr lang="en-US" sz="1000" i="1" dirty="0">
                <a:solidFill>
                  <a:srgbClr val="849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Deliverable: Continuous quality pipeline &amp; metrics
</a:t>
            </a:r>
            <a:r>
              <a:rPr lang="en-US" sz="1300" b="1" dirty="0">
                <a:solidFill>
                  <a:srgbClr val="C98F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Cross-cutting: Change &amp; Risk Control Management
</a:t>
            </a:r>
            <a:r>
              <a:rPr lang="en-US" sz="1100" dirty="0">
                <a:solidFill>
                  <a:srgbClr val="C7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of KRISA's key </a:t>
            </a:r>
            <a:r>
              <a:rPr lang="en-US" sz="1100">
                <a:solidFill>
                  <a:srgbClr val="C7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 factors, this </a:t>
            </a:r>
            <a:r>
              <a:rPr lang="en-US" sz="1100" dirty="0">
                <a:solidFill>
                  <a:srgbClr val="C7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is where it's operationalized.
</a:t>
            </a:r>
            <a:r>
              <a:rPr lang="en-US" sz="1000" i="1" dirty="0">
                <a:solidFill>
                  <a:srgbClr val="849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Deliverable: Change Log; Impact Analysis record</a:t>
            </a:r>
            <a:endParaRPr lang="en-US" sz="1300" dirty="0"/>
          </a:p>
        </p:txBody>
      </p:sp>
      <p:sp>
        <p:nvSpPr>
          <p:cNvPr id="28" name="Shape 22"/>
          <p:cNvSpPr/>
          <p:nvPr/>
        </p:nvSpPr>
        <p:spPr>
          <a:xfrm>
            <a:off x="5989320" y="4434840"/>
            <a:ext cx="5623560" cy="822960"/>
          </a:xfrm>
          <a:prstGeom prst="roundRect">
            <a:avLst>
              <a:gd name="adj" fmla="val 8889"/>
            </a:avLst>
          </a:prstGeom>
          <a:solidFill>
            <a:srgbClr val="F0DCE8"/>
          </a:solidFill>
          <a:ln/>
        </p:spPr>
      </p:sp>
      <p:sp>
        <p:nvSpPr>
          <p:cNvPr id="29" name="Text 23"/>
          <p:cNvSpPr/>
          <p:nvPr/>
        </p:nvSpPr>
        <p:spPr>
          <a:xfrm>
            <a:off x="6217920" y="4434840"/>
            <a:ext cx="5166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6B4E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Together with Module 7's </a:t>
            </a:r>
            <a:r>
              <a:rPr lang="en-US" sz="1050" i="1" dirty="0">
                <a:solidFill>
                  <a:srgbClr val="6B4E5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2"/>
              </a:rPr>
              <a:t>Ch</a:t>
            </a:r>
            <a:r>
              <a:rPr lang="en-US" sz="1050" i="1">
                <a:solidFill>
                  <a:srgbClr val="6B4E5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12"/>
              </a:rPr>
              <a:t>.6</a:t>
            </a:r>
            <a:r>
              <a:rPr lang="en-US" sz="1050" i="1">
                <a:solidFill>
                  <a:srgbClr val="6B4E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-7 </a:t>
            </a:r>
            <a:r>
              <a:rPr lang="en-US" sz="1050" i="1" dirty="0">
                <a:solidFill>
                  <a:srgbClr val="6B4E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evidence, this closes KRISA's full Planning-to-Sustain lifecycle for the ShopFast release.</a:t>
            </a:r>
            <a:endParaRPr lang="en-US" sz="1050" dirty="0"/>
          </a:p>
        </p:txBody>
      </p:sp>
      <p:sp>
        <p:nvSpPr>
          <p:cNvPr id="30" name="Shape 24"/>
          <p:cNvSpPr/>
          <p:nvPr/>
        </p:nvSpPr>
        <p:spPr>
          <a:xfrm>
            <a:off x="548640" y="5440680"/>
            <a:ext cx="1106424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pic>
        <p:nvPicPr>
          <p:cNvPr id="31" name="Image 4" descr="/home/claude/module8/icons/book_mauv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7240" y="5715000"/>
            <a:ext cx="457200" cy="457200"/>
          </a:xfrm>
          <a:prstGeom prst="rect">
            <a:avLst/>
          </a:prstGeom>
        </p:spPr>
      </p:pic>
      <p:sp>
        <p:nvSpPr>
          <p:cNvPr id="32" name="Text 25"/>
          <p:cNvSpPr/>
          <p:nvPr/>
        </p:nvSpPr>
        <p:spPr>
          <a:xfrm>
            <a:off x="1371600" y="5559552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note: KRISA 2.0 is currently at Beta 2026 status. Deliverable and template numbering is still being refined </a:t>
            </a:r>
            <a:r>
              <a:rPr lang="en-US" sz="105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JDN, confirm </a:t>
            </a:r>
            <a:r>
              <a:rPr lang="en-US" sz="10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current version with your agency before formal submission.</a:t>
            </a:r>
            <a:endParaRPr lang="en-US" sz="1050" dirty="0"/>
          </a:p>
        </p:txBody>
      </p:sp>
      <p:sp>
        <p:nvSpPr>
          <p:cNvPr id="33" name="Text 26"/>
          <p:cNvSpPr/>
          <p:nvPr/>
        </p:nvSpPr>
        <p:spPr>
          <a:xfrm>
            <a:off x="457200" y="6492240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20" kern="0" spc="50" dirty="0">
                <a:solidFill>
                  <a:srgbClr val="9AA6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08 · CHANGE MANAGEMENT, MONITORING &amp; CONTINUOUS QUALITY</a:t>
            </a:r>
            <a:endParaRPr lang="en-US" sz="820" dirty="0"/>
          </a:p>
        </p:txBody>
      </p:sp>
      <p:sp>
        <p:nvSpPr>
          <p:cNvPr id="34" name="Text 27"/>
          <p:cNvSpPr/>
          <p:nvPr/>
        </p:nvSpPr>
        <p:spPr>
          <a:xfrm>
            <a:off x="11002975" y="649224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AA6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13 / 14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unsheet M08">
            <a:extLst>
              <a:ext uri="{FF2B5EF4-FFF2-40B4-BE49-F238E27FC236}">
                <a16:creationId xmlns:a16="http://schemas.microsoft.com/office/drawing/2014/main" id="{69AFD61E-E9EE-4492-B717-C1E49CD5C7A1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hlinkClick r:id="rId4"/>
            <a:extLst>
              <a:ext uri="{FF2B5EF4-FFF2-40B4-BE49-F238E27FC236}">
                <a16:creationId xmlns:a16="http://schemas.microsoft.com/office/drawing/2014/main" id="{127DDBA4-4C30-4F07-8EB9-028835BCD1A6}"/>
              </a:ext>
            </a:extLst>
          </p:cNvPr>
          <p:cNvSpPr/>
          <p:nvPr/>
        </p:nvSpPr>
        <p:spPr>
          <a:xfrm>
            <a:off x="8153400" y="6426200"/>
            <a:ext cx="1524000" cy="2794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16434214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B26915-21BF-4831-9EFE-576A2816D99A}"/>
              </a:ext>
            </a:extLst>
          </p:cNvPr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8CEDF2-CA4C-4CE6-A898-5229DC93E569}"/>
              </a:ext>
            </a:extLst>
          </p:cNvPr>
          <p:cNvSpPr txBox="1"/>
          <p:nvPr/>
        </p:nvSpPr>
        <p:spPr>
          <a:xfrm>
            <a:off x="457200" y="254000"/>
            <a:ext cx="889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9B4D7A"/>
                </a:solidFill>
                <a:latin typeface="Calibri" panose="020F0502020204030204" pitchFamily="34" charset="0"/>
              </a:rPr>
              <a:t>M08 · KRISAv2 BETA 2026 · PPrISA 2.0 · CLICK ANY LINE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D6409F-B305-4CF6-BC93-DF0CEFAFD9E9}"/>
              </a:ext>
            </a:extLst>
          </p:cNvPr>
          <p:cNvSpPr txBox="1"/>
          <p:nvPr/>
        </p:nvSpPr>
        <p:spPr>
          <a:xfrm>
            <a:off x="457200" y="482600"/>
            <a:ext cx="112776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2800" b="1">
                <a:solidFill>
                  <a:srgbClr val="0F1620"/>
                </a:solidFill>
                <a:latin typeface="Calibri" panose="020F0502020204030204" pitchFamily="34" charset="0"/>
              </a:rPr>
              <a:t>References and templates for this module</a:t>
            </a:r>
            <a:endParaRPr lang="en-MY" sz="2800" b="1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6B6D04-8779-453E-9300-F7E4A5BABBBC}"/>
              </a:ext>
            </a:extLst>
          </p:cNvPr>
          <p:cNvSpPr txBox="1"/>
          <p:nvPr/>
        </p:nvSpPr>
        <p:spPr>
          <a:xfrm>
            <a:off x="457200" y="1016000"/>
            <a:ext cx="112776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300">
                <a:solidFill>
                  <a:srgbClr val="5A6879"/>
                </a:solidFill>
                <a:latin typeface="Calibri" panose="020F0502020204030204" pitchFamily="34" charset="0"/>
              </a:rPr>
              <a:t>Every line opens the official JDN document at the exact page. Templates download as Word or PDF.</a:t>
            </a:r>
            <a:endParaRPr lang="en-MY" sz="1300">
              <a:solidFill>
                <a:srgbClr val="5A6879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BA4AE8-278E-4669-B879-E9DB3396D9B1}"/>
              </a:ext>
            </a:extLst>
          </p:cNvPr>
          <p:cNvSpPr txBox="1"/>
          <p:nvPr/>
        </p:nvSpPr>
        <p:spPr>
          <a:xfrm>
            <a:off x="457200" y="1422400"/>
            <a:ext cx="6604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100" b="1">
                <a:solidFill>
                  <a:srgbClr val="5A6879"/>
                </a:solidFill>
                <a:latin typeface="Calibri" panose="020F0502020204030204" pitchFamily="34" charset="0"/>
              </a:rPr>
              <a:t>WHERE IT IS IN THE GUIDES</a:t>
            </a:r>
            <a:endParaRPr lang="en-MY" sz="1100" b="1">
              <a:solidFill>
                <a:srgbClr val="5A6879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: Rounded Corners 6">
            <a:hlinkClick r:id="rId3"/>
            <a:extLst>
              <a:ext uri="{FF2B5EF4-FFF2-40B4-BE49-F238E27FC236}">
                <a16:creationId xmlns:a16="http://schemas.microsoft.com/office/drawing/2014/main" id="{142F79D1-5BAF-4710-A09B-5A393CFEB53F}"/>
              </a:ext>
            </a:extLst>
          </p:cNvPr>
          <p:cNvSpPr/>
          <p:nvPr/>
        </p:nvSpPr>
        <p:spPr>
          <a:xfrm>
            <a:off x="457200" y="1701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8" name="TextBox 7">
            <a:hlinkClick r:id="rId3"/>
            <a:extLst>
              <a:ext uri="{FF2B5EF4-FFF2-40B4-BE49-F238E27FC236}">
                <a16:creationId xmlns:a16="http://schemas.microsoft.com/office/drawing/2014/main" id="{9ED91A40-4010-4F19-B93E-D766915D8565}"/>
              </a:ext>
            </a:extLst>
          </p:cNvPr>
          <p:cNvSpPr txBox="1"/>
          <p:nvPr/>
        </p:nvSpPr>
        <p:spPr>
          <a:xfrm>
            <a:off x="584200" y="1739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Calibri" panose="020F0502020204030204" pitchFamily="34" charset="0"/>
              </a:rPr>
              <a:t>Bab 8, Jadual 8.1 Pemetaan Aktiviti KRISA ke DevOps
page 6  ·  KRISAv2 Bab 8 Penyelarasan DevOps</a:t>
            </a:r>
          </a:p>
        </p:txBody>
      </p:sp>
      <p:sp>
        <p:nvSpPr>
          <p:cNvPr id="9" name="Rectangle: Rounded Corners 8">
            <a:hlinkClick r:id="rId4"/>
            <a:extLst>
              <a:ext uri="{FF2B5EF4-FFF2-40B4-BE49-F238E27FC236}">
                <a16:creationId xmlns:a16="http://schemas.microsoft.com/office/drawing/2014/main" id="{622EDF15-3276-458B-AFEC-315CEEEC91BE}"/>
              </a:ext>
            </a:extLst>
          </p:cNvPr>
          <p:cNvSpPr/>
          <p:nvPr/>
        </p:nvSpPr>
        <p:spPr>
          <a:xfrm>
            <a:off x="457200" y="2336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" name="TextBox 9">
            <a:hlinkClick r:id="rId4"/>
            <a:extLst>
              <a:ext uri="{FF2B5EF4-FFF2-40B4-BE49-F238E27FC236}">
                <a16:creationId xmlns:a16="http://schemas.microsoft.com/office/drawing/2014/main" id="{B035E625-C561-4372-9F73-CC2784F3F6DE}"/>
              </a:ext>
            </a:extLst>
          </p:cNvPr>
          <p:cNvSpPr txBox="1"/>
          <p:nvPr/>
        </p:nvSpPr>
        <p:spPr>
          <a:xfrm>
            <a:off x="584200" y="2374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Calibri" panose="020F0502020204030204" pitchFamily="34" charset="0"/>
              </a:rPr>
              <a:t>Bab 8, 8.3.3 Penyelarasan Pengurusan Perubahan dan Risiko
page 9  ·  KRISAv2 Bab 8 Penyelarasan DevOps</a:t>
            </a:r>
          </a:p>
        </p:txBody>
      </p:sp>
      <p:sp>
        <p:nvSpPr>
          <p:cNvPr id="11" name="Rectangle: Rounded Corners 10">
            <a:hlinkClick r:id="rId5"/>
            <a:extLst>
              <a:ext uri="{FF2B5EF4-FFF2-40B4-BE49-F238E27FC236}">
                <a16:creationId xmlns:a16="http://schemas.microsoft.com/office/drawing/2014/main" id="{3E3133B8-CCB2-4119-95AD-5DFFC50A9B73}"/>
              </a:ext>
            </a:extLst>
          </p:cNvPr>
          <p:cNvSpPr/>
          <p:nvPr/>
        </p:nvSpPr>
        <p:spPr>
          <a:xfrm>
            <a:off x="457200" y="2971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BB7964C5-002E-4CC7-9459-B1901ADD30BB}"/>
              </a:ext>
            </a:extLst>
          </p:cNvPr>
          <p:cNvSpPr txBox="1"/>
          <p:nvPr/>
        </p:nvSpPr>
        <p:spPr>
          <a:xfrm>
            <a:off x="584200" y="3009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sv-SE" sz="1300">
                <a:solidFill>
                  <a:srgbClr val="0F1620"/>
                </a:solidFill>
                <a:latin typeface="Calibri" panose="020F0502020204030204" pitchFamily="34" charset="0"/>
              </a:rPr>
              <a:t>Bab 7, 7.9 Repositori dan Serahan Kod Sumber (CI/CD)
page 17  ·  KRISAv2 Bab 7 Fasa Pelaksanaan</a:t>
            </a:r>
            <a:endParaRPr lang="en-MY" sz="13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angle: Rounded Corners 12">
            <a:hlinkClick r:id="rId6"/>
            <a:extLst>
              <a:ext uri="{FF2B5EF4-FFF2-40B4-BE49-F238E27FC236}">
                <a16:creationId xmlns:a16="http://schemas.microsoft.com/office/drawing/2014/main" id="{F3D3D3A9-422D-4E64-8389-8761F8129953}"/>
              </a:ext>
            </a:extLst>
          </p:cNvPr>
          <p:cNvSpPr/>
          <p:nvPr/>
        </p:nvSpPr>
        <p:spPr>
          <a:xfrm>
            <a:off x="457200" y="3606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4" name="TextBox 13">
            <a:hlinkClick r:id="rId6"/>
            <a:extLst>
              <a:ext uri="{FF2B5EF4-FFF2-40B4-BE49-F238E27FC236}">
                <a16:creationId xmlns:a16="http://schemas.microsoft.com/office/drawing/2014/main" id="{D69BC3A0-B736-4621-B776-25779FE5564D}"/>
              </a:ext>
            </a:extLst>
          </p:cNvPr>
          <p:cNvSpPr txBox="1"/>
          <p:nvPr/>
        </p:nvSpPr>
        <p:spPr>
          <a:xfrm>
            <a:off x="584200" y="3644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Calibri" panose="020F0502020204030204" pitchFamily="34" charset="0"/>
              </a:rPr>
              <a:t>Bab 1, 1.6.5 Pengurusan Kawalan Pindaan
page 22  ·  KRISAv2 Bab 1 Perancangan</a:t>
            </a:r>
          </a:p>
        </p:txBody>
      </p:sp>
      <p:sp>
        <p:nvSpPr>
          <p:cNvPr id="15" name="Rectangle: Rounded Corners 14">
            <a:hlinkClick r:id="rId7"/>
            <a:extLst>
              <a:ext uri="{FF2B5EF4-FFF2-40B4-BE49-F238E27FC236}">
                <a16:creationId xmlns:a16="http://schemas.microsoft.com/office/drawing/2014/main" id="{5C6E5444-7DBC-43D7-8B2D-A195367F009E}"/>
              </a:ext>
            </a:extLst>
          </p:cNvPr>
          <p:cNvSpPr/>
          <p:nvPr/>
        </p:nvSpPr>
        <p:spPr>
          <a:xfrm>
            <a:off x="457200" y="4241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6" name="TextBox 15">
            <a:hlinkClick r:id="rId7"/>
            <a:extLst>
              <a:ext uri="{FF2B5EF4-FFF2-40B4-BE49-F238E27FC236}">
                <a16:creationId xmlns:a16="http://schemas.microsoft.com/office/drawing/2014/main" id="{3DD7360B-530B-41F1-8069-A4DF0B3F08D8}"/>
              </a:ext>
            </a:extLst>
          </p:cNvPr>
          <p:cNvSpPr txBox="1"/>
          <p:nvPr/>
        </p:nvSpPr>
        <p:spPr>
          <a:xfrm>
            <a:off x="584200" y="4279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Calibri" panose="020F0502020204030204" pitchFamily="34" charset="0"/>
              </a:rPr>
              <a:t>PPrISA 2.0, 4.2.3 c) Pengurusan Pindaan (CR)
page 73  ·  PPrISA 2.0 Versi Beta Feb 2025</a:t>
            </a:r>
          </a:p>
        </p:txBody>
      </p:sp>
      <p:sp>
        <p:nvSpPr>
          <p:cNvPr id="17" name="Rectangle: Rounded Corners 16">
            <a:hlinkClick r:id="rId8"/>
            <a:extLst>
              <a:ext uri="{FF2B5EF4-FFF2-40B4-BE49-F238E27FC236}">
                <a16:creationId xmlns:a16="http://schemas.microsoft.com/office/drawing/2014/main" id="{6657F5AB-8329-4E4B-82A7-96D5ABE3E438}"/>
              </a:ext>
            </a:extLst>
          </p:cNvPr>
          <p:cNvSpPr/>
          <p:nvPr/>
        </p:nvSpPr>
        <p:spPr>
          <a:xfrm>
            <a:off x="457200" y="4876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8" name="TextBox 17">
            <a:hlinkClick r:id="rId8"/>
            <a:extLst>
              <a:ext uri="{FF2B5EF4-FFF2-40B4-BE49-F238E27FC236}">
                <a16:creationId xmlns:a16="http://schemas.microsoft.com/office/drawing/2014/main" id="{DD22D903-A954-41C3-97DD-E16BC1CE038E}"/>
              </a:ext>
            </a:extLst>
          </p:cNvPr>
          <p:cNvSpPr txBox="1"/>
          <p:nvPr/>
        </p:nvSpPr>
        <p:spPr>
          <a:xfrm>
            <a:off x="584200" y="4914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fr-FR" sz="1300">
                <a:solidFill>
                  <a:srgbClr val="0F1620"/>
                </a:solidFill>
                <a:latin typeface="Calibri" panose="020F0502020204030204" pitchFamily="34" charset="0"/>
              </a:rPr>
              <a:t>PPrISA 2.0, 5.4.2 Pemantauan dan laporan status
page 91  ·  PPrISA 2.0 Versi Beta Feb 2025</a:t>
            </a:r>
            <a:endParaRPr lang="en-MY" sz="13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58791C9-C065-436A-A397-D0A405249A2F}"/>
              </a:ext>
            </a:extLst>
          </p:cNvPr>
          <p:cNvSpPr txBox="1"/>
          <p:nvPr/>
        </p:nvSpPr>
        <p:spPr>
          <a:xfrm>
            <a:off x="7366000" y="1422400"/>
            <a:ext cx="4445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5A6879"/>
                </a:solidFill>
                <a:latin typeface="Calibri" panose="020F0502020204030204" pitchFamily="34" charset="0"/>
              </a:rPr>
              <a:t>TEMPLATES TO USE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532259C-B0AC-40DA-B27E-EBD57FE3867F}"/>
              </a:ext>
            </a:extLst>
          </p:cNvPr>
          <p:cNvSpPr/>
          <p:nvPr/>
        </p:nvSpPr>
        <p:spPr>
          <a:xfrm>
            <a:off x="7366000" y="17018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59D4E01-9B8F-463F-AD0E-BB133818FE75}"/>
              </a:ext>
            </a:extLst>
          </p:cNvPr>
          <p:cNvSpPr/>
          <p:nvPr/>
        </p:nvSpPr>
        <p:spPr>
          <a:xfrm>
            <a:off x="7366000" y="1701800"/>
            <a:ext cx="76200" cy="508000"/>
          </a:xfrm>
          <a:prstGeom prst="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5126682-717D-4D42-9F9C-E4F049887F1B}"/>
              </a:ext>
            </a:extLst>
          </p:cNvPr>
          <p:cNvSpPr txBox="1"/>
          <p:nvPr/>
        </p:nvSpPr>
        <p:spPr>
          <a:xfrm>
            <a:off x="7518400" y="17399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200" b="1">
                <a:solidFill>
                  <a:srgbClr val="0F1620"/>
                </a:solidFill>
                <a:latin typeface="Calibri" panose="020F0502020204030204" pitchFamily="34" charset="0"/>
              </a:rPr>
              <a:t>D18
Laporan Serahan Sistem</a:t>
            </a:r>
          </a:p>
        </p:txBody>
      </p:sp>
      <p:sp>
        <p:nvSpPr>
          <p:cNvPr id="23" name="Rectangle: Rounded Corners 22">
            <a:hlinkClick r:id="rId9"/>
            <a:extLst>
              <a:ext uri="{FF2B5EF4-FFF2-40B4-BE49-F238E27FC236}">
                <a16:creationId xmlns:a16="http://schemas.microsoft.com/office/drawing/2014/main" id="{50299254-955E-4A7E-86CE-EB75007F6D53}"/>
              </a:ext>
            </a:extLst>
          </p:cNvPr>
          <p:cNvSpPr/>
          <p:nvPr/>
        </p:nvSpPr>
        <p:spPr>
          <a:xfrm>
            <a:off x="10490200" y="1816100"/>
            <a:ext cx="558800" cy="279400"/>
          </a:xfrm>
          <a:prstGeom prst="round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WORD</a:t>
            </a:r>
          </a:p>
        </p:txBody>
      </p:sp>
      <p:sp>
        <p:nvSpPr>
          <p:cNvPr id="24" name="Rectangle: Rounded Corners 23">
            <a:hlinkClick r:id="rId10"/>
            <a:extLst>
              <a:ext uri="{FF2B5EF4-FFF2-40B4-BE49-F238E27FC236}">
                <a16:creationId xmlns:a16="http://schemas.microsoft.com/office/drawing/2014/main" id="{5DE7F34C-49C5-4568-AED8-1AC6617B9AD5}"/>
              </a:ext>
            </a:extLst>
          </p:cNvPr>
          <p:cNvSpPr/>
          <p:nvPr/>
        </p:nvSpPr>
        <p:spPr>
          <a:xfrm>
            <a:off x="11099800" y="18161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PDF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794D7EF-EA9B-4BFB-BF60-B8F932076A30}"/>
              </a:ext>
            </a:extLst>
          </p:cNvPr>
          <p:cNvSpPr/>
          <p:nvPr/>
        </p:nvSpPr>
        <p:spPr>
          <a:xfrm>
            <a:off x="7366000" y="22860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7B28149-952E-46C2-B8EA-649EDB372DF6}"/>
              </a:ext>
            </a:extLst>
          </p:cNvPr>
          <p:cNvSpPr/>
          <p:nvPr/>
        </p:nvSpPr>
        <p:spPr>
          <a:xfrm>
            <a:off x="7366000" y="2286000"/>
            <a:ext cx="76200" cy="508000"/>
          </a:xfrm>
          <a:prstGeom prst="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C9D1070-05D6-4E26-9507-5CEBCEF38954}"/>
              </a:ext>
            </a:extLst>
          </p:cNvPr>
          <p:cNvSpPr txBox="1"/>
          <p:nvPr/>
        </p:nvSpPr>
        <p:spPr>
          <a:xfrm>
            <a:off x="7518400" y="23241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200" b="1">
                <a:solidFill>
                  <a:srgbClr val="0F1620"/>
                </a:solidFill>
                <a:latin typeface="Calibri" panose="020F0502020204030204" pitchFamily="34" charset="0"/>
              </a:rPr>
              <a:t>PPrISA10
Borang Pindaan</a:t>
            </a:r>
          </a:p>
        </p:txBody>
      </p:sp>
      <p:sp>
        <p:nvSpPr>
          <p:cNvPr id="28" name="Rectangle: Rounded Corners 27">
            <a:hlinkClick r:id="rId11"/>
            <a:extLst>
              <a:ext uri="{FF2B5EF4-FFF2-40B4-BE49-F238E27FC236}">
                <a16:creationId xmlns:a16="http://schemas.microsoft.com/office/drawing/2014/main" id="{C40D9EB9-FFD4-429B-9A3C-F40DDB8F2D33}"/>
              </a:ext>
            </a:extLst>
          </p:cNvPr>
          <p:cNvSpPr/>
          <p:nvPr/>
        </p:nvSpPr>
        <p:spPr>
          <a:xfrm>
            <a:off x="10490200" y="2400300"/>
            <a:ext cx="558800" cy="279400"/>
          </a:xfrm>
          <a:prstGeom prst="round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WORD</a:t>
            </a:r>
          </a:p>
        </p:txBody>
      </p:sp>
      <p:sp>
        <p:nvSpPr>
          <p:cNvPr id="29" name="Rectangle: Rounded Corners 28">
            <a:hlinkClick r:id="rId12"/>
            <a:extLst>
              <a:ext uri="{FF2B5EF4-FFF2-40B4-BE49-F238E27FC236}">
                <a16:creationId xmlns:a16="http://schemas.microsoft.com/office/drawing/2014/main" id="{43FAE259-51E2-405B-ABF2-AD285FDD20A3}"/>
              </a:ext>
            </a:extLst>
          </p:cNvPr>
          <p:cNvSpPr/>
          <p:nvPr/>
        </p:nvSpPr>
        <p:spPr>
          <a:xfrm>
            <a:off x="11099800" y="24003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PDF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8FB28207-5962-4EDF-B036-7256470DB593}"/>
              </a:ext>
            </a:extLst>
          </p:cNvPr>
          <p:cNvSpPr/>
          <p:nvPr/>
        </p:nvSpPr>
        <p:spPr>
          <a:xfrm>
            <a:off x="7366000" y="28702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56D36C2-77BB-496D-8E09-920F390CB266}"/>
              </a:ext>
            </a:extLst>
          </p:cNvPr>
          <p:cNvSpPr/>
          <p:nvPr/>
        </p:nvSpPr>
        <p:spPr>
          <a:xfrm>
            <a:off x="7366000" y="2870200"/>
            <a:ext cx="76200" cy="508000"/>
          </a:xfrm>
          <a:prstGeom prst="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891B05F-B3BB-4547-89D4-4E1839B9581A}"/>
              </a:ext>
            </a:extLst>
          </p:cNvPr>
          <p:cNvSpPr txBox="1"/>
          <p:nvPr/>
        </p:nvSpPr>
        <p:spPr>
          <a:xfrm>
            <a:off x="7518400" y="29083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200" b="1">
                <a:solidFill>
                  <a:srgbClr val="0F1620"/>
                </a:solidFill>
                <a:latin typeface="Calibri" panose="020F0502020204030204" pitchFamily="34" charset="0"/>
              </a:rPr>
              <a:t>PPrISA11
Log Penyelesaian Pindaan</a:t>
            </a:r>
          </a:p>
        </p:txBody>
      </p:sp>
      <p:sp>
        <p:nvSpPr>
          <p:cNvPr id="33" name="Rectangle: Rounded Corners 32">
            <a:hlinkClick r:id="rId13"/>
            <a:extLst>
              <a:ext uri="{FF2B5EF4-FFF2-40B4-BE49-F238E27FC236}">
                <a16:creationId xmlns:a16="http://schemas.microsoft.com/office/drawing/2014/main" id="{F24EF877-EA7C-4B03-A142-5463A4E71824}"/>
              </a:ext>
            </a:extLst>
          </p:cNvPr>
          <p:cNvSpPr/>
          <p:nvPr/>
        </p:nvSpPr>
        <p:spPr>
          <a:xfrm>
            <a:off x="10490200" y="2984500"/>
            <a:ext cx="558800" cy="279400"/>
          </a:xfrm>
          <a:prstGeom prst="round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WORD</a:t>
            </a:r>
          </a:p>
        </p:txBody>
      </p:sp>
      <p:sp>
        <p:nvSpPr>
          <p:cNvPr id="34" name="Rectangle: Rounded Corners 33">
            <a:hlinkClick r:id="rId14"/>
            <a:extLst>
              <a:ext uri="{FF2B5EF4-FFF2-40B4-BE49-F238E27FC236}">
                <a16:creationId xmlns:a16="http://schemas.microsoft.com/office/drawing/2014/main" id="{76CEE134-B56D-40F2-AC4D-5D55681C1772}"/>
              </a:ext>
            </a:extLst>
          </p:cNvPr>
          <p:cNvSpPr/>
          <p:nvPr/>
        </p:nvSpPr>
        <p:spPr>
          <a:xfrm>
            <a:off x="11099800" y="29845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PDF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6DF9BF27-A2A5-43B5-8C45-36D0452DE30D}"/>
              </a:ext>
            </a:extLst>
          </p:cNvPr>
          <p:cNvSpPr/>
          <p:nvPr/>
        </p:nvSpPr>
        <p:spPr>
          <a:xfrm>
            <a:off x="7366000" y="34544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D399884-3DFD-4459-9B0F-614787A2AA67}"/>
              </a:ext>
            </a:extLst>
          </p:cNvPr>
          <p:cNvSpPr/>
          <p:nvPr/>
        </p:nvSpPr>
        <p:spPr>
          <a:xfrm>
            <a:off x="7366000" y="3454400"/>
            <a:ext cx="76200" cy="508000"/>
          </a:xfrm>
          <a:prstGeom prst="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492ADFD-83D4-486E-BA60-E8BF044AC81D}"/>
              </a:ext>
            </a:extLst>
          </p:cNvPr>
          <p:cNvSpPr txBox="1"/>
          <p:nvPr/>
        </p:nvSpPr>
        <p:spPr>
          <a:xfrm>
            <a:off x="7518400" y="34925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fi-FI" sz="1200" b="1">
                <a:solidFill>
                  <a:srgbClr val="0F1620"/>
                </a:solidFill>
                <a:latin typeface="Calibri" panose="020F0502020204030204" pitchFamily="34" charset="0"/>
              </a:rPr>
              <a:t>PPrISA16
Laporan Status Projek (Kumpulan)</a:t>
            </a:r>
            <a:endParaRPr lang="en-MY" sz="1200" b="1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38" name="Rectangle: Rounded Corners 37">
            <a:hlinkClick r:id="rId15"/>
            <a:extLst>
              <a:ext uri="{FF2B5EF4-FFF2-40B4-BE49-F238E27FC236}">
                <a16:creationId xmlns:a16="http://schemas.microsoft.com/office/drawing/2014/main" id="{8E10CD1B-BA47-4F97-83BB-AF263C3A5D56}"/>
              </a:ext>
            </a:extLst>
          </p:cNvPr>
          <p:cNvSpPr/>
          <p:nvPr/>
        </p:nvSpPr>
        <p:spPr>
          <a:xfrm>
            <a:off x="10490200" y="3568700"/>
            <a:ext cx="558800" cy="279400"/>
          </a:xfrm>
          <a:prstGeom prst="round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WORD</a:t>
            </a:r>
          </a:p>
        </p:txBody>
      </p:sp>
      <p:sp>
        <p:nvSpPr>
          <p:cNvPr id="39" name="Rectangle: Rounded Corners 38">
            <a:hlinkClick r:id="rId16"/>
            <a:extLst>
              <a:ext uri="{FF2B5EF4-FFF2-40B4-BE49-F238E27FC236}">
                <a16:creationId xmlns:a16="http://schemas.microsoft.com/office/drawing/2014/main" id="{1D0F8F30-7F11-4505-8BEA-3AC4E636DA9B}"/>
              </a:ext>
            </a:extLst>
          </p:cNvPr>
          <p:cNvSpPr/>
          <p:nvPr/>
        </p:nvSpPr>
        <p:spPr>
          <a:xfrm>
            <a:off x="11099800" y="35687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PDF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4DEE114-E952-4D3B-93AF-0B4CB5D2F0E4}"/>
              </a:ext>
            </a:extLst>
          </p:cNvPr>
          <p:cNvSpPr/>
          <p:nvPr/>
        </p:nvSpPr>
        <p:spPr>
          <a:xfrm>
            <a:off x="7366000" y="40386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8A197F3-1F90-4851-96AC-50BB0467C5B9}"/>
              </a:ext>
            </a:extLst>
          </p:cNvPr>
          <p:cNvSpPr/>
          <p:nvPr/>
        </p:nvSpPr>
        <p:spPr>
          <a:xfrm>
            <a:off x="7366000" y="4038600"/>
            <a:ext cx="76200" cy="508000"/>
          </a:xfrm>
          <a:prstGeom prst="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E017391-CF56-4875-A6D4-FF5F33ADEC2A}"/>
              </a:ext>
            </a:extLst>
          </p:cNvPr>
          <p:cNvSpPr txBox="1"/>
          <p:nvPr/>
        </p:nvSpPr>
        <p:spPr>
          <a:xfrm>
            <a:off x="7518400" y="40767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fi-FI" sz="1200" b="1">
                <a:solidFill>
                  <a:srgbClr val="0F1620"/>
                </a:solidFill>
                <a:latin typeface="Calibri" panose="020F0502020204030204" pitchFamily="34" charset="0"/>
              </a:rPr>
              <a:t>PPrISA17
Laporan Status Projek (Keseluruhan)</a:t>
            </a:r>
            <a:endParaRPr lang="en-MY" sz="1200" b="1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43" name="Rectangle: Rounded Corners 42">
            <a:hlinkClick r:id="rId17"/>
            <a:extLst>
              <a:ext uri="{FF2B5EF4-FFF2-40B4-BE49-F238E27FC236}">
                <a16:creationId xmlns:a16="http://schemas.microsoft.com/office/drawing/2014/main" id="{54C3A9ED-AAA5-4BF9-B05F-03A539E24DDA}"/>
              </a:ext>
            </a:extLst>
          </p:cNvPr>
          <p:cNvSpPr/>
          <p:nvPr/>
        </p:nvSpPr>
        <p:spPr>
          <a:xfrm>
            <a:off x="10490200" y="4152900"/>
            <a:ext cx="558800" cy="279400"/>
          </a:xfrm>
          <a:prstGeom prst="round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WORD</a:t>
            </a:r>
          </a:p>
        </p:txBody>
      </p:sp>
      <p:sp>
        <p:nvSpPr>
          <p:cNvPr id="44" name="Rectangle: Rounded Corners 43">
            <a:hlinkClick r:id="rId18"/>
            <a:extLst>
              <a:ext uri="{FF2B5EF4-FFF2-40B4-BE49-F238E27FC236}">
                <a16:creationId xmlns:a16="http://schemas.microsoft.com/office/drawing/2014/main" id="{B3EC60EF-12C1-49A0-99D2-A8F4CB69DB6E}"/>
              </a:ext>
            </a:extLst>
          </p:cNvPr>
          <p:cNvSpPr/>
          <p:nvPr/>
        </p:nvSpPr>
        <p:spPr>
          <a:xfrm>
            <a:off x="11099800" y="41529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PDF</a:t>
            </a:r>
          </a:p>
        </p:txBody>
      </p:sp>
      <p:sp>
        <p:nvSpPr>
          <p:cNvPr id="45" name="Rectangle: Rounded Corners 44">
            <a:hlinkClick r:id="rId19"/>
            <a:extLst>
              <a:ext uri="{FF2B5EF4-FFF2-40B4-BE49-F238E27FC236}">
                <a16:creationId xmlns:a16="http://schemas.microsoft.com/office/drawing/2014/main" id="{C1D99498-0534-4868-BF1E-A1E80441CDAB}"/>
              </a:ext>
            </a:extLst>
          </p:cNvPr>
          <p:cNvSpPr/>
          <p:nvPr/>
        </p:nvSpPr>
        <p:spPr>
          <a:xfrm>
            <a:off x="457200" y="6350000"/>
            <a:ext cx="1905000" cy="3048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sqa.jdn.gov.my portal</a:t>
            </a:r>
          </a:p>
        </p:txBody>
      </p:sp>
      <p:sp>
        <p:nvSpPr>
          <p:cNvPr id="46" name="Rectangle: Rounded Corners 45">
            <a:hlinkClick r:id="rId20"/>
            <a:extLst>
              <a:ext uri="{FF2B5EF4-FFF2-40B4-BE49-F238E27FC236}">
                <a16:creationId xmlns:a16="http://schemas.microsoft.com/office/drawing/2014/main" id="{A32CAD19-5AF1-4746-8EFF-8707DA4694AC}"/>
              </a:ext>
            </a:extLst>
          </p:cNvPr>
          <p:cNvSpPr/>
          <p:nvPr/>
        </p:nvSpPr>
        <p:spPr>
          <a:xfrm>
            <a:off x="2463800" y="6350000"/>
            <a:ext cx="1905000" cy="3048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All references (repo)</a:t>
            </a:r>
          </a:p>
        </p:txBody>
      </p:sp>
      <p:sp>
        <p:nvSpPr>
          <p:cNvPr id="47" name="Rectangle: Rounded Corners 46">
            <a:hlinkClick r:id="rId21"/>
            <a:extLst>
              <a:ext uri="{FF2B5EF4-FFF2-40B4-BE49-F238E27FC236}">
                <a16:creationId xmlns:a16="http://schemas.microsoft.com/office/drawing/2014/main" id="{B8C4FFA0-B9A8-4DD9-A561-646A2F1FB898}"/>
              </a:ext>
            </a:extLst>
          </p:cNvPr>
          <p:cNvSpPr/>
          <p:nvPr/>
        </p:nvSpPr>
        <p:spPr>
          <a:xfrm>
            <a:off x="4470400" y="6350000"/>
            <a:ext cx="1524000" cy="304800"/>
          </a:xfrm>
          <a:prstGeom prst="round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1555A6F-FC41-410A-872B-CD7FF767E5C4}"/>
              </a:ext>
            </a:extLst>
          </p:cNvPr>
          <p:cNvSpPr txBox="1"/>
          <p:nvPr/>
        </p:nvSpPr>
        <p:spPr>
          <a:xfrm>
            <a:off x="6096000" y="6375400"/>
            <a:ext cx="5715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900">
                <a:solidFill>
                  <a:srgbClr val="8A97A8"/>
                </a:solidFill>
                <a:latin typeface="Calibri" panose="020F0502020204030204" pitchFamily="34" charset="0"/>
              </a:rPr>
              <a:t>Note: KRISAv2 Beta renumbers deliverables in its chapters; links follow the published D01 to D18 template files.</a:t>
            </a:r>
            <a:endParaRPr lang="en-MY" sz="900">
              <a:solidFill>
                <a:srgbClr val="8A97A8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8332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F16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029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058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5087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0116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5146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0175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5204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0233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262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0292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5321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0350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5379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0408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5438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0467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5496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0525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5554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5613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0642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20700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-1097280" y="4480560"/>
            <a:ext cx="3657600" cy="3657600"/>
          </a:xfrm>
          <a:prstGeom prst="ellipse">
            <a:avLst/>
          </a:prstGeom>
          <a:ln w="19050">
            <a:solidFill>
              <a:srgbClr val="223055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40080" y="59436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200" dirty="0">
                <a:solidFill>
                  <a:srgbClr val="C98F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08 RECAP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640080" y="96012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Sustaining quality means never really finishing</a:t>
            </a:r>
            <a:endParaRPr lang="en-US" sz="2800" dirty="0"/>
          </a:p>
        </p:txBody>
      </p:sp>
      <p:sp>
        <p:nvSpPr>
          <p:cNvPr id="30" name="Shape 28"/>
          <p:cNvSpPr/>
          <p:nvPr/>
        </p:nvSpPr>
        <p:spPr>
          <a:xfrm>
            <a:off x="640080" y="1920240"/>
            <a:ext cx="457200" cy="457200"/>
          </a:xfrm>
          <a:prstGeom prst="ellipse">
            <a:avLst/>
          </a:prstGeom>
          <a:solidFill>
            <a:srgbClr val="16223A"/>
          </a:solidFill>
          <a:ln w="15875">
            <a:solidFill>
              <a:srgbClr val="9B4D7A"/>
            </a:solidFill>
            <a:prstDash val="solid"/>
          </a:ln>
        </p:spPr>
      </p:sp>
      <p:pic>
        <p:nvPicPr>
          <p:cNvPr id="31" name="Image 0" descr="/home/claude/module8/icons/gitpull_mauv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952" y="2039112"/>
            <a:ext cx="219456" cy="219456"/>
          </a:xfrm>
          <a:prstGeom prst="rect">
            <a:avLst/>
          </a:prstGeom>
        </p:spPr>
      </p:pic>
      <p:sp>
        <p:nvSpPr>
          <p:cNvPr id="32" name="Text 29"/>
          <p:cNvSpPr/>
          <p:nvPr/>
        </p:nvSpPr>
        <p:spPr>
          <a:xfrm>
            <a:off x="1325880" y="1892808"/>
            <a:ext cx="9966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400">
                <a:solidFill>
                  <a:srgbClr val="D9E1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change, however small, earns </a:t>
            </a:r>
            <a:r>
              <a:rPr lang="en-US" sz="1400" dirty="0">
                <a:solidFill>
                  <a:srgbClr val="D9E1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Impact Analysis before it earns a merge.</a:t>
            </a:r>
            <a:endParaRPr lang="en-US" sz="1400" dirty="0"/>
          </a:p>
        </p:txBody>
      </p:sp>
      <p:sp>
        <p:nvSpPr>
          <p:cNvPr id="33" name="Shape 30"/>
          <p:cNvSpPr/>
          <p:nvPr/>
        </p:nvSpPr>
        <p:spPr>
          <a:xfrm>
            <a:off x="640080" y="2633472"/>
            <a:ext cx="457200" cy="457200"/>
          </a:xfrm>
          <a:prstGeom prst="ellipse">
            <a:avLst/>
          </a:prstGeom>
          <a:solidFill>
            <a:srgbClr val="16223A"/>
          </a:solidFill>
          <a:ln w="15875">
            <a:solidFill>
              <a:srgbClr val="9B4D7A"/>
            </a:solidFill>
            <a:prstDash val="solid"/>
          </a:ln>
        </p:spPr>
      </p:sp>
      <p:pic>
        <p:nvPicPr>
          <p:cNvPr id="34" name="Image 1" descr="/home/claude/module8/icons/monitor_mauv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952" y="2752344"/>
            <a:ext cx="219456" cy="219456"/>
          </a:xfrm>
          <a:prstGeom prst="rect">
            <a:avLst/>
          </a:prstGeom>
        </p:spPr>
      </p:pic>
      <p:sp>
        <p:nvSpPr>
          <p:cNvPr id="35" name="Text 31"/>
          <p:cNvSpPr/>
          <p:nvPr/>
        </p:nvSpPr>
        <p:spPr>
          <a:xfrm>
            <a:off x="1325880" y="2606040"/>
            <a:ext cx="9966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400" dirty="0">
                <a:solidFill>
                  <a:srgbClr val="D9E1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Logs, metrics and traces, together, are what 'observability' actually means.</a:t>
            </a:r>
            <a:endParaRPr lang="en-US" sz="1400" dirty="0"/>
          </a:p>
        </p:txBody>
      </p:sp>
      <p:sp>
        <p:nvSpPr>
          <p:cNvPr id="36" name="Shape 32"/>
          <p:cNvSpPr/>
          <p:nvPr/>
        </p:nvSpPr>
        <p:spPr>
          <a:xfrm>
            <a:off x="640080" y="3346704"/>
            <a:ext cx="457200" cy="457200"/>
          </a:xfrm>
          <a:prstGeom prst="ellipse">
            <a:avLst/>
          </a:prstGeom>
          <a:solidFill>
            <a:srgbClr val="16223A"/>
          </a:solidFill>
          <a:ln w="15875">
            <a:solidFill>
              <a:srgbClr val="9B4D7A"/>
            </a:solidFill>
            <a:prstDash val="solid"/>
          </a:ln>
        </p:spPr>
      </p:sp>
      <p:pic>
        <p:nvPicPr>
          <p:cNvPr id="37" name="Image 2" descr="/home/claude/module8/icons/rotateccw_mauv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952" y="3465576"/>
            <a:ext cx="219456" cy="219456"/>
          </a:xfrm>
          <a:prstGeom prst="rect">
            <a:avLst/>
          </a:prstGeom>
        </p:spPr>
      </p:pic>
      <p:sp>
        <p:nvSpPr>
          <p:cNvPr id="38" name="Text 33"/>
          <p:cNvSpPr/>
          <p:nvPr/>
        </p:nvSpPr>
        <p:spPr>
          <a:xfrm>
            <a:off x="1325880" y="3319272"/>
            <a:ext cx="9966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400" dirty="0">
                <a:solidFill>
                  <a:srgbClr val="D9E1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rollback plan written before deployment is worth ten written after an incident.</a:t>
            </a:r>
            <a:endParaRPr lang="en-US" sz="1400" dirty="0"/>
          </a:p>
        </p:txBody>
      </p:sp>
      <p:sp>
        <p:nvSpPr>
          <p:cNvPr id="39" name="Shape 34"/>
          <p:cNvSpPr/>
          <p:nvPr/>
        </p:nvSpPr>
        <p:spPr>
          <a:xfrm>
            <a:off x="640080" y="4059936"/>
            <a:ext cx="457200" cy="457200"/>
          </a:xfrm>
          <a:prstGeom prst="ellipse">
            <a:avLst/>
          </a:prstGeom>
          <a:solidFill>
            <a:srgbClr val="16223A"/>
          </a:solidFill>
          <a:ln w="15875">
            <a:solidFill>
              <a:srgbClr val="9B4D7A"/>
            </a:solidFill>
            <a:prstDash val="solid"/>
          </a:ln>
        </p:spPr>
      </p:sp>
      <p:pic>
        <p:nvPicPr>
          <p:cNvPr id="40" name="Image 3" descr="/home/claude/module8/icons/repeat_mauv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952" y="4178808"/>
            <a:ext cx="219456" cy="219456"/>
          </a:xfrm>
          <a:prstGeom prst="rect">
            <a:avLst/>
          </a:prstGeom>
        </p:spPr>
      </p:pic>
      <p:sp>
        <p:nvSpPr>
          <p:cNvPr id="41" name="Text 35"/>
          <p:cNvSpPr/>
          <p:nvPr/>
        </p:nvSpPr>
        <p:spPr>
          <a:xfrm>
            <a:off x="1325880" y="4032504"/>
            <a:ext cx="9966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400" dirty="0">
                <a:solidFill>
                  <a:srgbClr val="D9E1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PDCA turns this module's dashboard findings into next cycle's Module 1 quality mindset.</a:t>
            </a:r>
            <a:endParaRPr lang="en-US" sz="1400" dirty="0"/>
          </a:p>
        </p:txBody>
      </p:sp>
      <p:sp>
        <p:nvSpPr>
          <p:cNvPr id="42" name="Shape 36"/>
          <p:cNvSpPr/>
          <p:nvPr/>
        </p:nvSpPr>
        <p:spPr>
          <a:xfrm>
            <a:off x="640080" y="4983480"/>
            <a:ext cx="10881360" cy="1325880"/>
          </a:xfrm>
          <a:prstGeom prst="roundRect">
            <a:avLst>
              <a:gd name="adj" fmla="val 6897"/>
            </a:avLst>
          </a:prstGeom>
          <a:solidFill>
            <a:srgbClr val="141F38"/>
          </a:solidFill>
          <a:ln w="15875">
            <a:solidFill>
              <a:srgbClr val="9B4D7A"/>
            </a:solidFill>
            <a:prstDash val="solid"/>
          </a:ln>
        </p:spPr>
      </p:sp>
      <p:sp>
        <p:nvSpPr>
          <p:cNvPr id="43" name="Text 37"/>
          <p:cNvSpPr/>
          <p:nvPr/>
        </p:nvSpPr>
        <p:spPr>
          <a:xfrm>
            <a:off x="914400" y="5166360"/>
            <a:ext cx="1463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150">
                <a:solidFill>
                  <a:srgbClr val="C98F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NEXT to</a:t>
            </a:r>
            <a:endParaRPr lang="en-US" sz="1100" dirty="0"/>
          </a:p>
        </p:txBody>
      </p:sp>
      <p:sp>
        <p:nvSpPr>
          <p:cNvPr id="44" name="Text 38"/>
          <p:cNvSpPr/>
          <p:nvPr/>
        </p:nvSpPr>
        <p:spPr>
          <a:xfrm>
            <a:off x="914400" y="5458968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Capstone Exercise &amp; Course Wrap-Up</a:t>
            </a:r>
            <a:endParaRPr lang="en-US" sz="1700" dirty="0"/>
          </a:p>
        </p:txBody>
      </p:sp>
      <p:sp>
        <p:nvSpPr>
          <p:cNvPr id="45" name="Text 39"/>
          <p:cNvSpPr/>
          <p:nvPr/>
        </p:nvSpPr>
        <p:spPr>
          <a:xfrm>
            <a:off x="914400" y="5870448"/>
            <a:ext cx="9966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>
                <a:solidFill>
                  <a:srgbClr val="9AA6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16:30-17:30 </a:t>
            </a:r>
            <a:r>
              <a:rPr lang="en-US" sz="1050" i="1" dirty="0">
                <a:solidFill>
                  <a:srgbClr val="9AA6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One team, one enterprise case study, all nine </a:t>
            </a:r>
            <a:r>
              <a:rPr lang="en-US" sz="1050" i="1">
                <a:solidFill>
                  <a:srgbClr val="9AA6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SQA activities, requirements </a:t>
            </a:r>
            <a:r>
              <a:rPr lang="en-US" sz="1050" i="1" dirty="0">
                <a:solidFill>
                  <a:srgbClr val="9AA6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monitoring, then presented live.</a:t>
            </a:r>
            <a:endParaRPr lang="en-US" sz="1050" dirty="0"/>
          </a:p>
        </p:txBody>
      </p:sp>
      <p:sp>
        <p:nvSpPr>
          <p:cNvPr id="46" name="Text 40"/>
          <p:cNvSpPr/>
          <p:nvPr/>
        </p:nvSpPr>
        <p:spPr>
          <a:xfrm>
            <a:off x="457200" y="6492240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20" kern="0" spc="50" dirty="0">
                <a:solidFill>
                  <a:srgbClr val="6B7A9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08 · CHANGE MANAGEMENT, MONITORING &amp; CONTINUOUS QUALITY</a:t>
            </a:r>
            <a:endParaRPr lang="en-US" sz="820" dirty="0"/>
          </a:p>
        </p:txBody>
      </p:sp>
      <p:sp>
        <p:nvSpPr>
          <p:cNvPr id="47" name="Text 41"/>
          <p:cNvSpPr/>
          <p:nvPr/>
        </p:nvSpPr>
        <p:spPr>
          <a:xfrm>
            <a:off x="11002975" y="649224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A9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14 / 14</a:t>
            </a:r>
            <a:endParaRPr lang="en-US" sz="8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6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E074F1-6DAF-46B2-B758-281996011645}"/>
              </a:ext>
            </a:extLst>
          </p:cNvPr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19E191-A710-4E53-924C-DFA9836B077E}"/>
              </a:ext>
            </a:extLst>
          </p:cNvPr>
          <p:cNvSpPr txBox="1"/>
          <p:nvPr/>
        </p:nvSpPr>
        <p:spPr>
          <a:xfrm>
            <a:off x="762000" y="8890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sv-SE" sz="1300" b="1">
                <a:solidFill>
                  <a:srgbClr val="C98FB0"/>
                </a:solidFill>
                <a:latin typeface="Calibri" panose="020F0502020204030204" pitchFamily="34" charset="0"/>
              </a:rPr>
              <a:t>M08 · W08 · 15 MINUTES · Hari 2, 16:10 hingga 16:25</a:t>
            </a:r>
            <a:endParaRPr lang="en-MY" sz="1300" b="1">
              <a:solidFill>
                <a:srgbClr val="C98FB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5FF8A0-A7FF-49FC-AFB5-293D83016038}"/>
              </a:ext>
            </a:extLst>
          </p:cNvPr>
          <p:cNvSpPr txBox="1"/>
          <p:nvPr/>
        </p:nvSpPr>
        <p:spPr>
          <a:xfrm>
            <a:off x="762000" y="12700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4000" b="1">
                <a:solidFill>
                  <a:srgbClr val="FFFFFF"/>
                </a:solidFill>
                <a:latin typeface="Calibri" panose="020F0502020204030204" pitchFamily="34" charset="0"/>
              </a:rPr>
              <a:t>Hands-On SQA-AI Assistant Workshop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D7DF78-9647-44BF-8EF4-A7C34F050DCE}"/>
              </a:ext>
            </a:extLst>
          </p:cNvPr>
          <p:cNvSpPr txBox="1"/>
          <p:nvPr/>
        </p:nvSpPr>
        <p:spPr>
          <a:xfrm>
            <a:off x="762000" y="20955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2600">
                <a:solidFill>
                  <a:srgbClr val="E9F0FA"/>
                </a:solidFill>
                <a:latin typeface="Calibri" panose="020F0502020204030204" pitchFamily="34" charset="0"/>
              </a:rPr>
              <a:t>AI change request, impact analysis and CI review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7D5A4F-7E1B-4DB9-9540-10B5ADCCBF45}"/>
              </a:ext>
            </a:extLst>
          </p:cNvPr>
          <p:cNvSpPr txBox="1"/>
          <p:nvPr/>
        </p:nvSpPr>
        <p:spPr>
          <a:xfrm>
            <a:off x="762000" y="2730500"/>
            <a:ext cx="9906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600">
                <a:solidFill>
                  <a:srgbClr val="C3CEDC"/>
                </a:solidFill>
                <a:latin typeface="Calibri" panose="020F0502020204030204" pitchFamily="34" charset="0"/>
              </a:rPr>
              <a:t>Raise a PPrISA10 change request for a new promo code, let the AI trace the impact through the RTM and test cases, and review the CI quality gate workflow.</a:t>
            </a:r>
            <a:endParaRPr lang="en-MY" sz="1600">
              <a:solidFill>
                <a:srgbClr val="C3CEDC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32E1BD-F324-4EE4-9DAE-8CC5853862E8}"/>
              </a:ext>
            </a:extLst>
          </p:cNvPr>
          <p:cNvSpPr txBox="1"/>
          <p:nvPr/>
        </p:nvSpPr>
        <p:spPr>
          <a:xfrm>
            <a:off x="762000" y="41910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8A97A8"/>
                </a:solidFill>
                <a:latin typeface="Calibri" panose="020F0502020204030204" pitchFamily="34" charset="0"/>
              </a:rPr>
              <a:t>TOOL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41D80F-2A1C-4EFA-B4AE-2629EE1E8D60}"/>
              </a:ext>
            </a:extLst>
          </p:cNvPr>
          <p:cNvSpPr txBox="1"/>
          <p:nvPr/>
        </p:nvSpPr>
        <p:spPr>
          <a:xfrm>
            <a:off x="762000" y="44196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FFFFFF"/>
                </a:solidFill>
                <a:latin typeface="Calibri" panose="020F0502020204030204" pitchFamily="34" charset="0"/>
              </a:rPr>
              <a:t>opencode 1.18 in the lab folder  ·  model: Big Pickle via OpenCode Zen (free, no API key)  ·  synthetic ShopFast data only</a:t>
            </a:r>
            <a:endParaRPr lang="en-MY" sz="14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: Rounded Corners 8">
            <a:hlinkClick r:id="rId3"/>
            <a:extLst>
              <a:ext uri="{FF2B5EF4-FFF2-40B4-BE49-F238E27FC236}">
                <a16:creationId xmlns:a16="http://schemas.microsoft.com/office/drawing/2014/main" id="{3CBA6985-F1A0-429F-B19D-7BD3139F8BBB}"/>
              </a:ext>
            </a:extLst>
          </p:cNvPr>
          <p:cNvSpPr/>
          <p:nvPr/>
        </p:nvSpPr>
        <p:spPr>
          <a:xfrm>
            <a:off x="762000" y="5080000"/>
            <a:ext cx="2794000" cy="381000"/>
          </a:xfrm>
          <a:prstGeom prst="round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200" b="1">
                <a:solidFill>
                  <a:srgbClr val="FFFFFF"/>
                </a:solidFill>
                <a:latin typeface="Calibri" panose="020F0502020204030204" pitchFamily="34" charset="0"/>
              </a:rPr>
              <a:t>Step-by-step guide (web)</a:t>
            </a:r>
          </a:p>
        </p:txBody>
      </p:sp>
      <p:sp>
        <p:nvSpPr>
          <p:cNvPr id="10" name="Rectangle: Rounded Corners 9">
            <a:hlinkClick r:id="rId4"/>
            <a:extLst>
              <a:ext uri="{FF2B5EF4-FFF2-40B4-BE49-F238E27FC236}">
                <a16:creationId xmlns:a16="http://schemas.microsoft.com/office/drawing/2014/main" id="{069D9E07-71B9-4944-A29F-7B550B5A94E7}"/>
              </a:ext>
            </a:extLst>
          </p:cNvPr>
          <p:cNvSpPr/>
          <p:nvPr/>
        </p:nvSpPr>
        <p:spPr>
          <a:xfrm>
            <a:off x="3683000" y="5080000"/>
            <a:ext cx="2540000" cy="381000"/>
          </a:xfrm>
          <a:prstGeom prst="roundRect">
            <a:avLst/>
          </a:prstGeom>
          <a:solidFill>
            <a:srgbClr val="1F6F8B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200" b="1">
                <a:solidFill>
                  <a:srgbClr val="FFFFFF"/>
                </a:solidFill>
                <a:latin typeface="Calibri" panose="020F0502020204030204" pitchFamily="34" charset="0"/>
              </a:rPr>
              <a:t>Workshop slides (W08)</a:t>
            </a:r>
          </a:p>
        </p:txBody>
      </p:sp>
      <p:sp>
        <p:nvSpPr>
          <p:cNvPr id="11" name="Rectangle: Rounded Corners 10">
            <a:hlinkClick r:id="rId5"/>
            <a:extLst>
              <a:ext uri="{FF2B5EF4-FFF2-40B4-BE49-F238E27FC236}">
                <a16:creationId xmlns:a16="http://schemas.microsoft.com/office/drawing/2014/main" id="{CA779AAC-0B28-4DBF-967D-3524EFC6A006}"/>
              </a:ext>
            </a:extLst>
          </p:cNvPr>
          <p:cNvSpPr/>
          <p:nvPr/>
        </p:nvSpPr>
        <p:spPr>
          <a:xfrm>
            <a:off x="6350000" y="5080000"/>
            <a:ext cx="2159000" cy="3810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200" b="1">
                <a:solidFill>
                  <a:srgbClr val="FFFFFF"/>
                </a:solidFill>
                <a:latin typeface="Calibri" panose="020F0502020204030204" pitchFamily="34" charset="0"/>
              </a:rPr>
              <a:t>Setup guide W00</a:t>
            </a:r>
          </a:p>
        </p:txBody>
      </p:sp>
      <p:sp>
        <p:nvSpPr>
          <p:cNvPr id="12" name="Rectangle: Rounded Corners 11">
            <a:hlinkClick r:id="rId6"/>
            <a:extLst>
              <a:ext uri="{FF2B5EF4-FFF2-40B4-BE49-F238E27FC236}">
                <a16:creationId xmlns:a16="http://schemas.microsoft.com/office/drawing/2014/main" id="{2D65AD02-0F7F-49D0-993A-99BEADB23316}"/>
              </a:ext>
            </a:extLst>
          </p:cNvPr>
          <p:cNvSpPr/>
          <p:nvPr/>
        </p:nvSpPr>
        <p:spPr>
          <a:xfrm>
            <a:off x="8636000" y="5080000"/>
            <a:ext cx="1905000" cy="3810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200" b="1">
                <a:solidFill>
                  <a:srgbClr val="FFFFFF"/>
                </a:solidFill>
                <a:latin typeface="Calibri" panose="020F0502020204030204" pitchFamily="34" charset="0"/>
              </a:rPr>
              <a:t>opencode docs</a:t>
            </a:r>
          </a:p>
        </p:txBody>
      </p:sp>
    </p:spTree>
    <p:extLst>
      <p:ext uri="{BB962C8B-B14F-4D97-AF65-F5344CB8AC3E}">
        <p14:creationId xmlns:p14="http://schemas.microsoft.com/office/powerpoint/2010/main" val="34032923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EDC592-3CD5-4A62-9CA3-EEA2E8DB1D89}"/>
              </a:ext>
            </a:extLst>
          </p:cNvPr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8F23D4-F31B-4498-87A4-3F5E250941D7}"/>
              </a:ext>
            </a:extLst>
          </p:cNvPr>
          <p:cNvSpPr txBox="1"/>
          <p:nvPr/>
        </p:nvSpPr>
        <p:spPr>
          <a:xfrm>
            <a:off x="457200" y="228600"/>
            <a:ext cx="11176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100" b="1">
                <a:solidFill>
                  <a:srgbClr val="9B4D7A"/>
                </a:solidFill>
                <a:latin typeface="Calibri" panose="020F0502020204030204" pitchFamily="34" charset="0"/>
              </a:rPr>
              <a:t>W08 · HANDS-ON SQA-AI ASSISTANT WORKSHOP · 15 MIN</a:t>
            </a:r>
            <a:endParaRPr lang="en-MY" sz="1100" b="1">
              <a:solidFill>
                <a:srgbClr val="9B4D7A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D0C1BB-EEB7-412D-9546-5C64467170E2}"/>
              </a:ext>
            </a:extLst>
          </p:cNvPr>
          <p:cNvSpPr txBox="1"/>
          <p:nvPr/>
        </p:nvSpPr>
        <p:spPr>
          <a:xfrm>
            <a:off x="457200" y="457200"/>
            <a:ext cx="112776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2600" b="1">
                <a:solidFill>
                  <a:srgbClr val="0F1620"/>
                </a:solidFill>
                <a:latin typeface="Calibri" panose="020F0502020204030204" pitchFamily="34" charset="0"/>
              </a:rPr>
              <a:t>AI change request, impact analysis and CI review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133575-77FC-40A3-B09D-712C49E8C216}"/>
              </a:ext>
            </a:extLst>
          </p:cNvPr>
          <p:cNvSpPr txBox="1"/>
          <p:nvPr/>
        </p:nvSpPr>
        <p:spPr>
          <a:xfrm>
            <a:off x="457200" y="1092200"/>
            <a:ext cx="508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5A6879"/>
                </a:solidFill>
                <a:latin typeface="Calibri" panose="020F0502020204030204" pitchFamily="34" charset="0"/>
              </a:rPr>
              <a:t>STEPS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4786B3B-D041-49A8-9F89-75FB41B89956}"/>
              </a:ext>
            </a:extLst>
          </p:cNvPr>
          <p:cNvSpPr/>
          <p:nvPr/>
        </p:nvSpPr>
        <p:spPr>
          <a:xfrm>
            <a:off x="457200" y="1371600"/>
            <a:ext cx="330200" cy="330200"/>
          </a:xfrm>
          <a:prstGeom prst="round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300" b="1">
                <a:latin typeface="Calibri" panose="020F0502020204030204" pitchFamily="34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16D236-B2E0-418B-B7B9-E9D9F353CE7C}"/>
              </a:ext>
            </a:extLst>
          </p:cNvPr>
          <p:cNvSpPr txBox="1"/>
          <p:nvPr/>
        </p:nvSpPr>
        <p:spPr>
          <a:xfrm>
            <a:off x="889000" y="1384300"/>
            <a:ext cx="419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400">
                <a:solidFill>
                  <a:srgbClr val="0F1620"/>
                </a:solidFill>
                <a:latin typeface="Calibri" panose="020F0502020204030204" pitchFamily="34" charset="0"/>
              </a:rPr>
              <a:t>Run /change-request for promo code RAYA26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F10E7D9-587F-4DA9-BE65-A92C8377E46A}"/>
              </a:ext>
            </a:extLst>
          </p:cNvPr>
          <p:cNvSpPr/>
          <p:nvPr/>
        </p:nvSpPr>
        <p:spPr>
          <a:xfrm>
            <a:off x="457200" y="2032000"/>
            <a:ext cx="330200" cy="330200"/>
          </a:xfrm>
          <a:prstGeom prst="round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300" b="1"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10F8B7-749F-43ED-811C-7B70554E0675}"/>
              </a:ext>
            </a:extLst>
          </p:cNvPr>
          <p:cNvSpPr txBox="1"/>
          <p:nvPr/>
        </p:nvSpPr>
        <p:spPr>
          <a:xfrm>
            <a:off x="889000" y="2044700"/>
            <a:ext cx="419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400">
                <a:solidFill>
                  <a:srgbClr val="0F1620"/>
                </a:solidFill>
                <a:latin typeface="Calibri" panose="020F0502020204030204" pitchFamily="34" charset="0"/>
              </a:rPr>
              <a:t>Run /impact-analysis (Plan agent)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B8D56AF-1F4C-4F7F-A1BE-B32BA6111A0F}"/>
              </a:ext>
            </a:extLst>
          </p:cNvPr>
          <p:cNvSpPr/>
          <p:nvPr/>
        </p:nvSpPr>
        <p:spPr>
          <a:xfrm>
            <a:off x="457200" y="2692400"/>
            <a:ext cx="330200" cy="330200"/>
          </a:xfrm>
          <a:prstGeom prst="round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300" b="1">
                <a:latin typeface="Calibri" panose="020F0502020204030204" pitchFamily="34" charset="0"/>
              </a:rPr>
              <a:t>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4F5870-E993-4949-8B83-9290D93284A8}"/>
              </a:ext>
            </a:extLst>
          </p:cNvPr>
          <p:cNvSpPr txBox="1"/>
          <p:nvPr/>
        </p:nvSpPr>
        <p:spPr>
          <a:xfrm>
            <a:off x="889000" y="2705100"/>
            <a:ext cx="419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0F1620"/>
                </a:solidFill>
                <a:latin typeface="Calibri" panose="020F0502020204030204" pitchFamily="34" charset="0"/>
              </a:rPr>
              <a:t>Ask the Plan agent to review the GitHub Actions workflow</a:t>
            </a:r>
            <a:endParaRPr lang="en-MY" sz="14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C41C01C-84EC-4179-B080-A41D564964C6}"/>
              </a:ext>
            </a:extLst>
          </p:cNvPr>
          <p:cNvSpPr/>
          <p:nvPr/>
        </p:nvSpPr>
        <p:spPr>
          <a:xfrm>
            <a:off x="457200" y="3352800"/>
            <a:ext cx="330200" cy="330200"/>
          </a:xfrm>
          <a:prstGeom prst="round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300" b="1">
                <a:latin typeface="Calibri" panose="020F0502020204030204" pitchFamily="34" charset="0"/>
              </a:rPr>
              <a:t>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CECB54-9AA2-4E66-883E-743DCE69B371}"/>
              </a:ext>
            </a:extLst>
          </p:cNvPr>
          <p:cNvSpPr txBox="1"/>
          <p:nvPr/>
        </p:nvSpPr>
        <p:spPr>
          <a:xfrm>
            <a:off x="889000" y="3365500"/>
            <a:ext cx="419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0F1620"/>
                </a:solidFill>
                <a:latin typeface="Calibri" panose="020F0502020204030204" pitchFamily="34" charset="0"/>
              </a:rPr>
              <a:t>Agree the minimal regression set and rollback trigger</a:t>
            </a:r>
            <a:endParaRPr lang="en-MY" sz="14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8569C3-54F7-4BE5-822E-DD6C716E3420}"/>
              </a:ext>
            </a:extLst>
          </p:cNvPr>
          <p:cNvSpPr txBox="1"/>
          <p:nvPr/>
        </p:nvSpPr>
        <p:spPr>
          <a:xfrm>
            <a:off x="5588000" y="1092200"/>
            <a:ext cx="6096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100" b="1">
                <a:solidFill>
                  <a:srgbClr val="5A6879"/>
                </a:solidFill>
                <a:latin typeface="Calibri" panose="020F0502020204030204" pitchFamily="34" charset="0"/>
              </a:rPr>
              <a:t>TYPE THIS (opencode&gt; in opencode, PS&gt; in PowerShell)</a:t>
            </a:r>
            <a:endParaRPr lang="en-MY" sz="1100" b="1">
              <a:solidFill>
                <a:srgbClr val="5A6879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641CEFC-FD92-4ADD-850D-561795D2B97F}"/>
              </a:ext>
            </a:extLst>
          </p:cNvPr>
          <p:cNvSpPr/>
          <p:nvPr/>
        </p:nvSpPr>
        <p:spPr>
          <a:xfrm>
            <a:off x="5588000" y="1371600"/>
            <a:ext cx="6146800" cy="31750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7429439-7B47-4E6C-89B1-4DEA16A0B404}"/>
              </a:ext>
            </a:extLst>
          </p:cNvPr>
          <p:cNvSpPr txBox="1"/>
          <p:nvPr/>
        </p:nvSpPr>
        <p:spPr>
          <a:xfrm>
            <a:off x="5740400" y="1473200"/>
            <a:ext cx="58674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>
                <a:solidFill>
                  <a:srgbClr val="E9F0FA"/>
                </a:solidFill>
                <a:latin typeface="Consolas" panose="020B0609020204030204" pitchFamily="49" charset="0"/>
              </a:rPr>
              <a:t>opencode&gt; /change-request Tambah kod promo RAYA26 (diskaun 26 peratus, sah 1 hingga 31 Mac 2027) pada checkout ShopFast
opencode&gt; /impact-analysis RAYA26
opencode&gt; Semak ../.github/workflows/shopfast-quality-gate.yml sebagai quality gate. Nyatakan apa yang disemak, apa yang tiada (contoh imbasan keselamatan atau ambang liputan) dan 3 cadangan. Jangan tulis fail.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6D0431D-552D-4A9D-9A11-F8A6BAEF6914}"/>
              </a:ext>
            </a:extLst>
          </p:cNvPr>
          <p:cNvSpPr txBox="1"/>
          <p:nvPr/>
        </p:nvSpPr>
        <p:spPr>
          <a:xfrm>
            <a:off x="457200" y="4724400"/>
            <a:ext cx="508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5A6879"/>
                </a:solidFill>
                <a:latin typeface="Calibri" panose="020F0502020204030204" pitchFamily="34" charset="0"/>
              </a:rPr>
              <a:t>OUTPUT TO SAVE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05AF1B-1754-433D-A4B3-936C44CB2792}"/>
              </a:ext>
            </a:extLst>
          </p:cNvPr>
          <p:cNvSpPr txBox="1"/>
          <p:nvPr/>
        </p:nvSpPr>
        <p:spPr>
          <a:xfrm>
            <a:off x="457200" y="4953000"/>
            <a:ext cx="508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 b="1">
                <a:solidFill>
                  <a:srgbClr val="0F1620"/>
                </a:solidFill>
                <a:latin typeface="Consolas" panose="020B0609020204030204" pitchFamily="49" charset="0"/>
              </a:rPr>
              <a:t>outputs/m08-change-request.md, outputs/m08-impact-analysis.md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39AE181-84BA-4C74-9AD7-33894C5F008A}"/>
              </a:ext>
            </a:extLst>
          </p:cNvPr>
          <p:cNvSpPr txBox="1"/>
          <p:nvPr/>
        </p:nvSpPr>
        <p:spPr>
          <a:xfrm>
            <a:off x="5588000" y="4724400"/>
            <a:ext cx="6096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100" b="1">
                <a:solidFill>
                  <a:srgbClr val="B3261E"/>
                </a:solidFill>
                <a:latin typeface="Calibri" panose="020F0502020204030204" pitchFamily="34" charset="0"/>
              </a:rPr>
              <a:t>HUMAN CHECK BEFORE YOU ACCEPT IT</a:t>
            </a:r>
            <a:endParaRPr lang="en-MY" sz="1100" b="1">
              <a:solidFill>
                <a:srgbClr val="B3261E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7251EE7-8667-4D94-BBBB-AE518575B555}"/>
              </a:ext>
            </a:extLst>
          </p:cNvPr>
          <p:cNvSpPr txBox="1"/>
          <p:nvPr/>
        </p:nvSpPr>
        <p:spPr>
          <a:xfrm>
            <a:off x="5588000" y="4953000"/>
            <a:ext cx="61468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300">
                <a:solidFill>
                  <a:srgbClr val="0F1620"/>
                </a:solidFill>
                <a:latin typeface="Calibri" panose="020F0502020204030204" pitchFamily="34" charset="0"/>
              </a:rPr>
              <a:t>- RAYA26 at 26 percent breaks the 25 percent cap in REQ-CHK-03: did the AI notice?
- The regression set is minimal and traced to REQ-CHK IDs
- Rollback has a clear trigger and an owner</a:t>
            </a:r>
            <a:endParaRPr lang="en-MY" sz="13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: Rounded Corners 20">
            <a:hlinkClick r:id="rId3"/>
            <a:extLst>
              <a:ext uri="{FF2B5EF4-FFF2-40B4-BE49-F238E27FC236}">
                <a16:creationId xmlns:a16="http://schemas.microsoft.com/office/drawing/2014/main" id="{B7040DED-3F26-4D7E-AD8D-7B47F770D678}"/>
              </a:ext>
            </a:extLst>
          </p:cNvPr>
          <p:cNvSpPr/>
          <p:nvPr/>
        </p:nvSpPr>
        <p:spPr>
          <a:xfrm>
            <a:off x="457200" y="6350000"/>
            <a:ext cx="2540000" cy="330200"/>
          </a:xfrm>
          <a:prstGeom prst="round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100" b="1">
                <a:solidFill>
                  <a:srgbClr val="FFFFFF"/>
                </a:solidFill>
                <a:latin typeface="Calibri" panose="020F0502020204030204" pitchFamily="34" charset="0"/>
              </a:rPr>
              <a:t>Open step-by-step guide</a:t>
            </a:r>
          </a:p>
        </p:txBody>
      </p:sp>
      <p:sp>
        <p:nvSpPr>
          <p:cNvPr id="22" name="Rectangle: Rounded Corners 21">
            <a:hlinkClick r:id="rId4"/>
            <a:extLst>
              <a:ext uri="{FF2B5EF4-FFF2-40B4-BE49-F238E27FC236}">
                <a16:creationId xmlns:a16="http://schemas.microsoft.com/office/drawing/2014/main" id="{817CF7BB-081D-4628-8902-0601E74B71D8}"/>
              </a:ext>
            </a:extLst>
          </p:cNvPr>
          <p:cNvSpPr/>
          <p:nvPr/>
        </p:nvSpPr>
        <p:spPr>
          <a:xfrm>
            <a:off x="3098800" y="6350000"/>
            <a:ext cx="1905000" cy="330200"/>
          </a:xfrm>
          <a:prstGeom prst="round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1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25484993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i human in loop">
            <a:extLst>
              <a:ext uri="{FF2B5EF4-FFF2-40B4-BE49-F238E27FC236}">
                <a16:creationId xmlns:a16="http://schemas.microsoft.com/office/drawing/2014/main" id="{3E1FFD9B-FFE9-402E-9FC8-51B390998526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hlinkClick r:id="rId4"/>
            <a:extLst>
              <a:ext uri="{FF2B5EF4-FFF2-40B4-BE49-F238E27FC236}">
                <a16:creationId xmlns:a16="http://schemas.microsoft.com/office/drawing/2014/main" id="{309E04AF-06E7-4A1F-86CB-953968B1D26B}"/>
              </a:ext>
            </a:extLst>
          </p:cNvPr>
          <p:cNvSpPr/>
          <p:nvPr/>
        </p:nvSpPr>
        <p:spPr>
          <a:xfrm>
            <a:off x="9779000" y="6426200"/>
            <a:ext cx="2159000" cy="279400"/>
          </a:xfrm>
          <a:prstGeom prst="round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Open: opencode docs</a:t>
            </a:r>
          </a:p>
        </p:txBody>
      </p:sp>
      <p:sp>
        <p:nvSpPr>
          <p:cNvPr id="5" name="Rectangle: Rounded Corners 4">
            <a:hlinkClick r:id="rId5"/>
            <a:extLst>
              <a:ext uri="{FF2B5EF4-FFF2-40B4-BE49-F238E27FC236}">
                <a16:creationId xmlns:a16="http://schemas.microsoft.com/office/drawing/2014/main" id="{B0981F0C-BB8C-4679-A27A-BECEC9F3DA88}"/>
              </a:ext>
            </a:extLst>
          </p:cNvPr>
          <p:cNvSpPr/>
          <p:nvPr/>
        </p:nvSpPr>
        <p:spPr>
          <a:xfrm>
            <a:off x="8153400" y="6426200"/>
            <a:ext cx="1524000" cy="2794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1583037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9B4D7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 · CONTEXT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Module </a:t>
            </a:r>
            <a:r>
              <a:rPr lang="en-US" sz="2500" b="1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 fits, the </a:t>
            </a:r>
            <a:r>
              <a:rPr lang="en-US" sz="25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last phase before capstone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48640" y="12344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audited, documented release from Module 7 now goes live. Module 8 keeps </a:t>
            </a:r>
            <a:r>
              <a:rPr lang="en-US" sz="130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healthy, and </a:t>
            </a:r>
            <a:r>
              <a:rPr lang="en-US" sz="13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feeds what's learned back into the next cycle.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85800" y="2331720"/>
            <a:ext cx="2121408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5875">
            <a:solidFill>
              <a:srgbClr val="D8E0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5800" y="2624328"/>
            <a:ext cx="21214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150" dirty="0">
                <a:solidFill>
                  <a:srgbClr val="5A68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PLAN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85800" y="2990088"/>
            <a:ext cx="21214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 1-2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2811780" y="2651760"/>
            <a:ext cx="182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>
                <a:solidFill>
                  <a:srgbClr val="AA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2990088" y="2331720"/>
            <a:ext cx="2121408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5875">
            <a:solidFill>
              <a:srgbClr val="D8E0E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990088" y="2624328"/>
            <a:ext cx="21214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150" dirty="0">
                <a:solidFill>
                  <a:srgbClr val="5A68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BUILD-IN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990088" y="2990088"/>
            <a:ext cx="21214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3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116068" y="2651760"/>
            <a:ext cx="182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>
                <a:solidFill>
                  <a:srgbClr val="AA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5294376" y="2331720"/>
            <a:ext cx="2121408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5875">
            <a:solidFill>
              <a:srgbClr val="D8E0E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294376" y="2624328"/>
            <a:ext cx="21214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150" dirty="0">
                <a:solidFill>
                  <a:srgbClr val="5A68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VERIFY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294376" y="2990088"/>
            <a:ext cx="21214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 4-6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7420356" y="2651760"/>
            <a:ext cx="182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>
                <a:solidFill>
                  <a:srgbClr val="AA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598664" y="2331720"/>
            <a:ext cx="2121408" cy="109728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5875">
            <a:solidFill>
              <a:srgbClr val="D8E0E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598664" y="2624328"/>
            <a:ext cx="21214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150" dirty="0">
                <a:solidFill>
                  <a:srgbClr val="5A68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ASSURE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7598664" y="2990088"/>
            <a:ext cx="21214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7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9724644" y="2651760"/>
            <a:ext cx="182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>
                <a:solidFill>
                  <a:srgbClr val="AA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9902952" y="2194560"/>
            <a:ext cx="2121408" cy="1371600"/>
          </a:xfrm>
          <a:prstGeom prst="roundRect">
            <a:avLst>
              <a:gd name="adj" fmla="val 6667"/>
            </a:avLst>
          </a:prstGeom>
          <a:solidFill>
            <a:srgbClr val="9B4D7A"/>
          </a:solidFill>
          <a:ln w="12700">
            <a:solidFill>
              <a:srgbClr val="9B4D7A"/>
            </a:solidFill>
            <a:prstDash val="solid"/>
          </a:ln>
          <a:effectLst>
            <a:outerShdw blurRad="127000" dist="38100" dir="5400000" algn="bl" rotWithShape="0">
              <a:srgbClr val="9B4D7A">
                <a:alpha val="35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9902952" y="2468880"/>
            <a:ext cx="21214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15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SUSTAIN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9902952" y="2862072"/>
            <a:ext cx="21214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kern="0" spc="150" dirty="0">
                <a:solidFill>
                  <a:srgbClr val="F5E6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YOU ARE HERE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9902952" y="3154680"/>
            <a:ext cx="21214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8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685800" y="4160520"/>
            <a:ext cx="10835640" cy="173736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pic>
        <p:nvPicPr>
          <p:cNvPr id="26" name="Image 0" descr="/home/claude/module8/icons/branch_mauv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4434840"/>
            <a:ext cx="457200" cy="457200"/>
          </a:xfrm>
          <a:prstGeom prst="rect">
            <a:avLst/>
          </a:prstGeom>
        </p:spPr>
      </p:pic>
      <p:sp>
        <p:nvSpPr>
          <p:cNvPr id="27" name="Text 24"/>
          <p:cNvSpPr/>
          <p:nvPr/>
        </p:nvSpPr>
        <p:spPr>
          <a:xfrm>
            <a:off x="1600200" y="4315968"/>
            <a:ext cx="97383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25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Coming in from Module 7: </a:t>
            </a: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signed-off Audit Report, CAPA log and Test Summary Report with a GO / conditional release call.
</a:t>
            </a:r>
            <a:r>
              <a:rPr lang="en-US" sz="125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8 asks: </a:t>
            </a: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 that it's live, how do we change it safely, know the moment it breaks, and keep getting better?
</a:t>
            </a:r>
            <a:r>
              <a:rPr lang="en-US" sz="125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Closing the loop: </a:t>
            </a: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PDCA/Kaizen feeds monitoring insights back into Module 1's </a:t>
            </a:r>
            <a:r>
              <a:rPr lang="en-US" sz="125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mindset, then </a:t>
            </a: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Capstone brings all nine activities together.</a:t>
            </a:r>
            <a:endParaRPr lang="en-US" sz="1250" dirty="0"/>
          </a:p>
        </p:txBody>
      </p:sp>
      <p:sp>
        <p:nvSpPr>
          <p:cNvPr id="28" name="Text 25"/>
          <p:cNvSpPr/>
          <p:nvPr/>
        </p:nvSpPr>
        <p:spPr>
          <a:xfrm>
            <a:off x="457200" y="6492240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20" kern="0" spc="50" dirty="0">
                <a:solidFill>
                  <a:srgbClr val="9AA6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08 · CHANGE MANAGEMENT, MONITORING &amp; CONTINUOUS QUALITY</a:t>
            </a:r>
            <a:endParaRPr lang="en-US" sz="820" dirty="0"/>
          </a:p>
        </p:txBody>
      </p:sp>
      <p:sp>
        <p:nvSpPr>
          <p:cNvPr id="29" name="Text 26"/>
          <p:cNvSpPr/>
          <p:nvPr/>
        </p:nvSpPr>
        <p:spPr>
          <a:xfrm>
            <a:off x="11002975" y="649224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AA6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 / 14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297680" cy="6858000"/>
          </a:xfrm>
          <a:prstGeom prst="rect">
            <a:avLst/>
          </a:prstGeom>
          <a:solidFill>
            <a:srgbClr val="0F16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029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058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5087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0116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5146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0175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5204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0233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pic>
        <p:nvPicPr>
          <p:cNvPr id="12" name="Image 0" descr="/home/claude/module8/icons/target_mauv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777240"/>
            <a:ext cx="548640" cy="54864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640080" y="1463040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150" dirty="0">
                <a:solidFill>
                  <a:srgbClr val="C98F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LEARNING OBJECTIVE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40080" y="1828800"/>
            <a:ext cx="324612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Sustain quality after deployment through controlled change and </a:t>
            </a:r>
            <a:r>
              <a:rPr lang="en-US" sz="18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production monitoring, so </a:t>
            </a: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system stays healthy and keeps improving.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640080" y="585216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>
                <a:solidFill>
                  <a:srgbClr val="8493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15:15-16:30 </a:t>
            </a:r>
            <a:r>
              <a:rPr lang="en-US" sz="1000" dirty="0">
                <a:solidFill>
                  <a:srgbClr val="8493A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· Change Management + Monitoring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4709160" y="594360"/>
            <a:ext cx="6766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you leave the room with</a:t>
            </a:r>
            <a:endParaRPr lang="en-US" sz="2000" dirty="0"/>
          </a:p>
        </p:txBody>
      </p:sp>
      <p:sp>
        <p:nvSpPr>
          <p:cNvPr id="17" name="Text 14"/>
          <p:cNvSpPr/>
          <p:nvPr/>
        </p:nvSpPr>
        <p:spPr>
          <a:xfrm>
            <a:off x="4709160" y="1078992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artifacts that together prove a change was safe, and the system is being watched.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4709160" y="1600200"/>
            <a:ext cx="6812280" cy="1115568"/>
          </a:xfrm>
          <a:prstGeom prst="roundRect">
            <a:avLst>
              <a:gd name="adj" fmla="val 6557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4919472" y="1801368"/>
            <a:ext cx="658368" cy="658368"/>
          </a:xfrm>
          <a:prstGeom prst="ellipse">
            <a:avLst/>
          </a:prstGeom>
          <a:solidFill>
            <a:srgbClr val="FFFFFF"/>
          </a:solidFill>
          <a:ln w="19050">
            <a:solidFill>
              <a:srgbClr val="9B4D7A"/>
            </a:solidFill>
            <a:prstDash val="solid"/>
          </a:ln>
        </p:spPr>
      </p:sp>
      <p:pic>
        <p:nvPicPr>
          <p:cNvPr id="20" name="Image 1" descr="/home/claude/module8/icons/gitpull_nav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4920" y="1956816"/>
            <a:ext cx="347472" cy="347472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5760720" y="1709928"/>
            <a:ext cx="5577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Change Request + Impact Analysis</a:t>
            </a:r>
            <a:endParaRPr lang="en-US" sz="1450" dirty="0"/>
          </a:p>
        </p:txBody>
      </p:sp>
      <p:sp>
        <p:nvSpPr>
          <p:cNvPr id="22" name="Text 18"/>
          <p:cNvSpPr/>
          <p:nvPr/>
        </p:nvSpPr>
        <p:spPr>
          <a:xfrm>
            <a:off x="5760720" y="2075688"/>
            <a:ext cx="5577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Logged change, mapped to affected test cases via the RTM.</a:t>
            </a:r>
            <a:endParaRPr lang="en-US" sz="1100" dirty="0"/>
          </a:p>
        </p:txBody>
      </p:sp>
      <p:sp>
        <p:nvSpPr>
          <p:cNvPr id="23" name="Shape 19"/>
          <p:cNvSpPr/>
          <p:nvPr/>
        </p:nvSpPr>
        <p:spPr>
          <a:xfrm>
            <a:off x="4709160" y="2843784"/>
            <a:ext cx="6812280" cy="1115568"/>
          </a:xfrm>
          <a:prstGeom prst="roundRect">
            <a:avLst>
              <a:gd name="adj" fmla="val 6557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24" name="Shape 20"/>
          <p:cNvSpPr/>
          <p:nvPr/>
        </p:nvSpPr>
        <p:spPr>
          <a:xfrm>
            <a:off x="4919472" y="3044952"/>
            <a:ext cx="658368" cy="658368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B3B73"/>
            </a:solidFill>
            <a:prstDash val="solid"/>
          </a:ln>
        </p:spPr>
      </p:sp>
      <p:pic>
        <p:nvPicPr>
          <p:cNvPr id="25" name="Image 2" descr="/home/claude/module8/icons/rotateccw_nav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4920" y="3200400"/>
            <a:ext cx="347472" cy="347472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5760720" y="2953512"/>
            <a:ext cx="5577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Rollback Plan</a:t>
            </a:r>
            <a:endParaRPr lang="en-US" sz="1450" dirty="0"/>
          </a:p>
        </p:txBody>
      </p:sp>
      <p:sp>
        <p:nvSpPr>
          <p:cNvPr id="27" name="Text 22"/>
          <p:cNvSpPr/>
          <p:nvPr/>
        </p:nvSpPr>
        <p:spPr>
          <a:xfrm>
            <a:off x="5760720" y="3319272"/>
            <a:ext cx="5577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minimal regression suite and a documented way back.</a:t>
            </a:r>
            <a:endParaRPr lang="en-US" sz="1100" dirty="0"/>
          </a:p>
        </p:txBody>
      </p:sp>
      <p:sp>
        <p:nvSpPr>
          <p:cNvPr id="28" name="Shape 23"/>
          <p:cNvSpPr/>
          <p:nvPr/>
        </p:nvSpPr>
        <p:spPr>
          <a:xfrm>
            <a:off x="4709160" y="4087368"/>
            <a:ext cx="6812280" cy="1115568"/>
          </a:xfrm>
          <a:prstGeom prst="roundRect">
            <a:avLst>
              <a:gd name="adj" fmla="val 6557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29" name="Shape 24"/>
          <p:cNvSpPr/>
          <p:nvPr/>
        </p:nvSpPr>
        <p:spPr>
          <a:xfrm>
            <a:off x="4919472" y="4288536"/>
            <a:ext cx="658368" cy="658368"/>
          </a:xfrm>
          <a:prstGeom prst="ellipse">
            <a:avLst/>
          </a:prstGeom>
          <a:solidFill>
            <a:srgbClr val="FFFFFF"/>
          </a:solidFill>
          <a:ln w="19050">
            <a:solidFill>
              <a:srgbClr val="A8721E"/>
            </a:solidFill>
            <a:prstDash val="solid"/>
          </a:ln>
        </p:spPr>
      </p:sp>
      <p:pic>
        <p:nvPicPr>
          <p:cNvPr id="30" name="Image 3" descr="/home/claude/module8/icons/terminal_nav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4920" y="4443984"/>
            <a:ext cx="347472" cy="347472"/>
          </a:xfrm>
          <a:prstGeom prst="rect">
            <a:avLst/>
          </a:prstGeom>
        </p:spPr>
      </p:pic>
      <p:sp>
        <p:nvSpPr>
          <p:cNvPr id="31" name="Text 25"/>
          <p:cNvSpPr/>
          <p:nvPr/>
        </p:nvSpPr>
        <p:spPr>
          <a:xfrm>
            <a:off x="5760720" y="4197096"/>
            <a:ext cx="5577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 Quality Gate</a:t>
            </a:r>
            <a:endParaRPr lang="en-US" sz="1450" dirty="0"/>
          </a:p>
        </p:txBody>
      </p:sp>
      <p:sp>
        <p:nvSpPr>
          <p:cNvPr id="32" name="Text 26"/>
          <p:cNvSpPr/>
          <p:nvPr/>
        </p:nvSpPr>
        <p:spPr>
          <a:xfrm>
            <a:off x="5760720" y="4562856"/>
            <a:ext cx="5577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tests wired into </a:t>
            </a:r>
            <a:r>
              <a:rPr lang="en-US" sz="11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/>
              </a:rPr>
              <a:t>GitHub Actions</a:t>
            </a:r>
            <a:r>
              <a:rPr lang="en-US" sz="11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before merge.</a:t>
            </a:r>
            <a:endParaRPr lang="en-US" sz="1100" dirty="0"/>
          </a:p>
        </p:txBody>
      </p:sp>
      <p:sp>
        <p:nvSpPr>
          <p:cNvPr id="33" name="Shape 27"/>
          <p:cNvSpPr/>
          <p:nvPr/>
        </p:nvSpPr>
        <p:spPr>
          <a:xfrm>
            <a:off x="4709160" y="5330952"/>
            <a:ext cx="6812280" cy="1115568"/>
          </a:xfrm>
          <a:prstGeom prst="roundRect">
            <a:avLst>
              <a:gd name="adj" fmla="val 6557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34" name="Shape 28"/>
          <p:cNvSpPr/>
          <p:nvPr/>
        </p:nvSpPr>
        <p:spPr>
          <a:xfrm>
            <a:off x="4919472" y="5532120"/>
            <a:ext cx="658368" cy="658368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6805A"/>
            </a:solidFill>
            <a:prstDash val="solid"/>
          </a:ln>
        </p:spPr>
      </p:sp>
      <p:pic>
        <p:nvPicPr>
          <p:cNvPr id="35" name="Image 4" descr="/home/claude/module8/icons/monitor_navy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74920" y="5687568"/>
            <a:ext cx="347472" cy="347472"/>
          </a:xfrm>
          <a:prstGeom prst="rect">
            <a:avLst/>
          </a:prstGeom>
        </p:spPr>
      </p:pic>
      <p:sp>
        <p:nvSpPr>
          <p:cNvPr id="36" name="Text 29"/>
          <p:cNvSpPr/>
          <p:nvPr/>
        </p:nvSpPr>
        <p:spPr>
          <a:xfrm>
            <a:off x="5760720" y="5440680"/>
            <a:ext cx="5577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Metrics Dashboard</a:t>
            </a:r>
            <a:endParaRPr lang="en-US" sz="1450" dirty="0"/>
          </a:p>
        </p:txBody>
      </p:sp>
      <p:sp>
        <p:nvSpPr>
          <p:cNvPr id="37" name="Text 30"/>
          <p:cNvSpPr/>
          <p:nvPr/>
        </p:nvSpPr>
        <p:spPr>
          <a:xfrm>
            <a:off x="5760720" y="5806440"/>
            <a:ext cx="5577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Defect Density, pass rate, MTTR and uptime, with alert thresholds set.</a:t>
            </a:r>
            <a:endParaRPr lang="en-US" sz="1100" dirty="0"/>
          </a:p>
        </p:txBody>
      </p:sp>
      <p:sp>
        <p:nvSpPr>
          <p:cNvPr id="38" name="Text 31"/>
          <p:cNvSpPr/>
          <p:nvPr/>
        </p:nvSpPr>
        <p:spPr>
          <a:xfrm>
            <a:off x="457200" y="6492240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20" kern="0" spc="50" dirty="0">
                <a:solidFill>
                  <a:srgbClr val="9AA6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08 · CHANGE MANAGEMENT, MONITORING &amp; CONTINUOUS QUALITY</a:t>
            </a:r>
            <a:endParaRPr lang="en-US" sz="820" dirty="0"/>
          </a:p>
        </p:txBody>
      </p:sp>
      <p:sp>
        <p:nvSpPr>
          <p:cNvPr id="39" name="Text 32"/>
          <p:cNvSpPr/>
          <p:nvPr/>
        </p:nvSpPr>
        <p:spPr>
          <a:xfrm>
            <a:off x="11002975" y="649224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AA6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 / 14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9B4D7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 · SCOPE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058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topics covered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260604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49808" y="1618488"/>
            <a:ext cx="566928" cy="566928"/>
          </a:xfrm>
          <a:prstGeom prst="ellipse">
            <a:avLst/>
          </a:prstGeom>
          <a:solidFill>
            <a:srgbClr val="F0DCE8"/>
          </a:solidFill>
          <a:ln/>
        </p:spPr>
      </p:sp>
      <p:pic>
        <p:nvPicPr>
          <p:cNvPr id="6" name="Image 0" descr="/home/claude/module8/icons/gitpull_mauv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1737360"/>
            <a:ext cx="329184" cy="3291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31520" y="2286000"/>
            <a:ext cx="2240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Change Request · Impact Analysis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731520" y="278892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changing, and what does it touch?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3282696" y="1417320"/>
            <a:ext cx="260604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3483864" y="1618488"/>
            <a:ext cx="566928" cy="566928"/>
          </a:xfrm>
          <a:prstGeom prst="ellipse">
            <a:avLst/>
          </a:prstGeom>
          <a:solidFill>
            <a:srgbClr val="F0DCE8"/>
          </a:solidFill>
          <a:ln/>
        </p:spPr>
      </p:sp>
      <p:pic>
        <p:nvPicPr>
          <p:cNvPr id="11" name="Image 1" descr="/home/claude/module8/icons/users_mauv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2736" y="1737360"/>
            <a:ext cx="329184" cy="32918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465576" y="2286000"/>
            <a:ext cx="2240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Change Advisory Board (CAB)</a:t>
            </a: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3465576" y="278892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decides go / no-go on a change</a:t>
            </a:r>
            <a:endParaRPr lang="en-US" sz="950" dirty="0"/>
          </a:p>
        </p:txBody>
      </p:sp>
      <p:sp>
        <p:nvSpPr>
          <p:cNvPr id="14" name="Shape 10"/>
          <p:cNvSpPr/>
          <p:nvPr/>
        </p:nvSpPr>
        <p:spPr>
          <a:xfrm>
            <a:off x="6016752" y="1417320"/>
            <a:ext cx="260604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217920" y="1618488"/>
            <a:ext cx="566928" cy="566928"/>
          </a:xfrm>
          <a:prstGeom prst="ellipse">
            <a:avLst/>
          </a:prstGeom>
          <a:solidFill>
            <a:srgbClr val="F0DCE8"/>
          </a:solidFill>
          <a:ln/>
        </p:spPr>
      </p:sp>
      <p:pic>
        <p:nvPicPr>
          <p:cNvPr id="16" name="Image 2" descr="/home/claude/module8/icons/rotateccw_mauv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6792" y="1737360"/>
            <a:ext cx="329184" cy="32918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199632" y="2286000"/>
            <a:ext cx="2240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Rollback · Regression Planning</a:t>
            </a:r>
            <a:endParaRPr lang="en-US" sz="1250" dirty="0"/>
          </a:p>
        </p:txBody>
      </p:sp>
      <p:sp>
        <p:nvSpPr>
          <p:cNvPr id="18" name="Text 13"/>
          <p:cNvSpPr/>
          <p:nvPr/>
        </p:nvSpPr>
        <p:spPr>
          <a:xfrm>
            <a:off x="6199632" y="278892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safety net if something breaks</a:t>
            </a:r>
            <a:endParaRPr lang="en-US" sz="950" dirty="0"/>
          </a:p>
        </p:txBody>
      </p:sp>
      <p:sp>
        <p:nvSpPr>
          <p:cNvPr id="19" name="Shape 14"/>
          <p:cNvSpPr/>
          <p:nvPr/>
        </p:nvSpPr>
        <p:spPr>
          <a:xfrm>
            <a:off x="8750808" y="1417320"/>
            <a:ext cx="260604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8951976" y="1618488"/>
            <a:ext cx="566928" cy="566928"/>
          </a:xfrm>
          <a:prstGeom prst="ellipse">
            <a:avLst/>
          </a:prstGeom>
          <a:solidFill>
            <a:srgbClr val="F0DCE8"/>
          </a:solidFill>
          <a:ln/>
        </p:spPr>
      </p:sp>
      <p:pic>
        <p:nvPicPr>
          <p:cNvPr id="21" name="Image 3" descr="/home/claude/module8/icons/activity_mauv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0848" y="1737360"/>
            <a:ext cx="329184" cy="32918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8933688" y="2286000"/>
            <a:ext cx="2240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Logging / Monitoring / Alerting</a:t>
            </a:r>
            <a:endParaRPr lang="en-US" sz="1250" dirty="0"/>
          </a:p>
        </p:txBody>
      </p:sp>
      <p:sp>
        <p:nvSpPr>
          <p:cNvPr id="23" name="Text 17"/>
          <p:cNvSpPr/>
          <p:nvPr/>
        </p:nvSpPr>
        <p:spPr>
          <a:xfrm>
            <a:off x="8933688" y="278892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Seeing problems before users report them</a:t>
            </a:r>
            <a:endParaRPr lang="en-US" sz="950" dirty="0"/>
          </a:p>
        </p:txBody>
      </p:sp>
      <p:sp>
        <p:nvSpPr>
          <p:cNvPr id="24" name="Shape 18"/>
          <p:cNvSpPr/>
          <p:nvPr/>
        </p:nvSpPr>
        <p:spPr>
          <a:xfrm>
            <a:off x="1915668" y="3474720"/>
            <a:ext cx="260604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2116836" y="3675888"/>
            <a:ext cx="566928" cy="566928"/>
          </a:xfrm>
          <a:prstGeom prst="ellipse">
            <a:avLst/>
          </a:prstGeom>
          <a:solidFill>
            <a:srgbClr val="F0DCE8"/>
          </a:solidFill>
          <a:ln/>
        </p:spPr>
      </p:sp>
      <p:pic>
        <p:nvPicPr>
          <p:cNvPr id="26" name="Image 4" descr="/home/claude/module8/icons/eye_mauv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35708" y="3794760"/>
            <a:ext cx="329184" cy="329184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2098548" y="4343400"/>
            <a:ext cx="2240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Observability</a:t>
            </a:r>
            <a:endParaRPr lang="en-US" sz="1250" dirty="0"/>
          </a:p>
        </p:txBody>
      </p:sp>
      <p:sp>
        <p:nvSpPr>
          <p:cNvPr id="28" name="Text 21"/>
          <p:cNvSpPr/>
          <p:nvPr/>
        </p:nvSpPr>
        <p:spPr>
          <a:xfrm>
            <a:off x="2098548" y="484632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Logs, metrics and traces working together</a:t>
            </a:r>
            <a:endParaRPr lang="en-US" sz="950" dirty="0"/>
          </a:p>
        </p:txBody>
      </p:sp>
      <p:sp>
        <p:nvSpPr>
          <p:cNvPr id="29" name="Shape 22"/>
          <p:cNvSpPr/>
          <p:nvPr/>
        </p:nvSpPr>
        <p:spPr>
          <a:xfrm>
            <a:off x="4649724" y="3474720"/>
            <a:ext cx="260604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30" name="Shape 23"/>
          <p:cNvSpPr/>
          <p:nvPr/>
        </p:nvSpPr>
        <p:spPr>
          <a:xfrm>
            <a:off x="4850892" y="3675888"/>
            <a:ext cx="566928" cy="566928"/>
          </a:xfrm>
          <a:prstGeom prst="ellipse">
            <a:avLst/>
          </a:prstGeom>
          <a:solidFill>
            <a:srgbClr val="F0DCE8"/>
          </a:solidFill>
          <a:ln/>
        </p:spPr>
      </p:sp>
      <p:pic>
        <p:nvPicPr>
          <p:cNvPr id="31" name="Image 5" descr="/home/claude/module8/icons/barchart_mauv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69764" y="3794760"/>
            <a:ext cx="329184" cy="329184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4832604" y="4343400"/>
            <a:ext cx="2240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SLA · SLI · SLO</a:t>
            </a:r>
            <a:endParaRPr lang="en-US" sz="1250" dirty="0"/>
          </a:p>
        </p:txBody>
      </p:sp>
      <p:sp>
        <p:nvSpPr>
          <p:cNvPr id="33" name="Text 25"/>
          <p:cNvSpPr/>
          <p:nvPr/>
        </p:nvSpPr>
        <p:spPr>
          <a:xfrm>
            <a:off x="4832604" y="484632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Promises, measurements, and targets</a:t>
            </a:r>
            <a:endParaRPr lang="en-US" sz="950" dirty="0"/>
          </a:p>
        </p:txBody>
      </p:sp>
      <p:sp>
        <p:nvSpPr>
          <p:cNvPr id="34" name="Shape 26"/>
          <p:cNvSpPr/>
          <p:nvPr/>
        </p:nvSpPr>
        <p:spPr>
          <a:xfrm>
            <a:off x="7383780" y="3474720"/>
            <a:ext cx="260604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35" name="Shape 27"/>
          <p:cNvSpPr/>
          <p:nvPr/>
        </p:nvSpPr>
        <p:spPr>
          <a:xfrm>
            <a:off x="7584948" y="3675888"/>
            <a:ext cx="566928" cy="566928"/>
          </a:xfrm>
          <a:prstGeom prst="ellipse">
            <a:avLst/>
          </a:prstGeom>
          <a:solidFill>
            <a:srgbClr val="F0DCE8"/>
          </a:solidFill>
          <a:ln/>
        </p:spPr>
      </p:sp>
      <p:pic>
        <p:nvPicPr>
          <p:cNvPr id="36" name="Image 6" descr="/home/claude/module8/icons/repeat_mauv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03820" y="3794760"/>
            <a:ext cx="329184" cy="329184"/>
          </a:xfrm>
          <a:prstGeom prst="rect">
            <a:avLst/>
          </a:prstGeom>
        </p:spPr>
      </p:pic>
      <p:sp>
        <p:nvSpPr>
          <p:cNvPr id="37" name="Text 28"/>
          <p:cNvSpPr/>
          <p:nvPr/>
        </p:nvSpPr>
        <p:spPr>
          <a:xfrm>
            <a:off x="7566660" y="4343400"/>
            <a:ext cx="2240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PDCA · Kaizen</a:t>
            </a:r>
            <a:endParaRPr lang="en-US" sz="1250" dirty="0"/>
          </a:p>
        </p:txBody>
      </p:sp>
      <p:sp>
        <p:nvSpPr>
          <p:cNvPr id="38" name="Text 29"/>
          <p:cNvSpPr/>
          <p:nvPr/>
        </p:nvSpPr>
        <p:spPr>
          <a:xfrm>
            <a:off x="7566660" y="484632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Closing </a:t>
            </a:r>
            <a:r>
              <a:rPr lang="en-US" sz="95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loop, plan</a:t>
            </a:r>
            <a:r>
              <a:rPr lang="en-US" sz="9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do, check, act</a:t>
            </a:r>
            <a:endParaRPr lang="en-US" sz="950" dirty="0"/>
          </a:p>
        </p:txBody>
      </p:sp>
      <p:sp>
        <p:nvSpPr>
          <p:cNvPr id="39" name="Text 30"/>
          <p:cNvSpPr/>
          <p:nvPr/>
        </p:nvSpPr>
        <p:spPr>
          <a:xfrm>
            <a:off x="457200" y="6492240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20" kern="0" spc="50" dirty="0">
                <a:solidFill>
                  <a:srgbClr val="9AA6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08 · CHANGE MANAGEMENT, MONITORING &amp; CONTINUOUS QUALITY</a:t>
            </a:r>
            <a:endParaRPr lang="en-US" sz="820" dirty="0"/>
          </a:p>
        </p:txBody>
      </p:sp>
      <p:sp>
        <p:nvSpPr>
          <p:cNvPr id="40" name="Text 31"/>
          <p:cNvSpPr/>
          <p:nvPr/>
        </p:nvSpPr>
        <p:spPr>
          <a:xfrm>
            <a:off x="11002975" y="649224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AA6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 / 14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9B4D7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 · INFOGRAPHIC · CHANGE CONTROL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request </a:t>
            </a:r>
            <a:r>
              <a:rPr lang="en-US" sz="2400" b="1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 decision, the </a:t>
            </a:r>
            <a:r>
              <a:rPr lang="en-US" sz="24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change control path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48640" y="11887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change, even </a:t>
            </a: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'just add discount codes to </a:t>
            </a:r>
            <a:r>
              <a:rPr lang="en-US" sz="125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checkout', walks </a:t>
            </a: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path before it touches production.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822960" y="1920240"/>
            <a:ext cx="2331720" cy="1691640"/>
          </a:xfrm>
          <a:prstGeom prst="roundRect">
            <a:avLst>
              <a:gd name="adj" fmla="val 5405"/>
            </a:avLst>
          </a:prstGeom>
          <a:solidFill>
            <a:srgbClr val="F4F7FA"/>
          </a:solidFill>
          <a:ln w="19050">
            <a:solidFill>
              <a:srgbClr val="1B3B7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659636" y="2121408"/>
            <a:ext cx="658368" cy="658368"/>
          </a:xfrm>
          <a:prstGeom prst="ellipse">
            <a:avLst/>
          </a:prstGeom>
          <a:solidFill>
            <a:srgbClr val="1B3B73"/>
          </a:solidFill>
          <a:ln/>
        </p:spPr>
      </p:sp>
      <p:pic>
        <p:nvPicPr>
          <p:cNvPr id="7" name="Image 0" descr="/home/claude/module8/icons/gitpull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940" y="2267712"/>
            <a:ext cx="365760" cy="36576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14400" y="2834640"/>
            <a:ext cx="2148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Change</a:t>
            </a:r>
            <a:endParaRPr lang="en-US" sz="140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Request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960120" y="3218688"/>
            <a:ext cx="2057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en-US" sz="9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Logged on a Change Control form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3172968" y="2514600"/>
            <a:ext cx="74066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>
                <a:solidFill>
                  <a:srgbClr val="AA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</a:t>
            </a:r>
            <a:endParaRPr lang="en-US" sz="2200" dirty="0"/>
          </a:p>
        </p:txBody>
      </p:sp>
      <p:sp>
        <p:nvSpPr>
          <p:cNvPr id="11" name="Shape 8"/>
          <p:cNvSpPr/>
          <p:nvPr/>
        </p:nvSpPr>
        <p:spPr>
          <a:xfrm>
            <a:off x="3931920" y="1920240"/>
            <a:ext cx="2331720" cy="1691640"/>
          </a:xfrm>
          <a:prstGeom prst="roundRect">
            <a:avLst>
              <a:gd name="adj" fmla="val 5405"/>
            </a:avLst>
          </a:prstGeom>
          <a:solidFill>
            <a:srgbClr val="F4F7FA"/>
          </a:solidFill>
          <a:ln w="19050">
            <a:solidFill>
              <a:srgbClr val="9B4D7A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768596" y="2121408"/>
            <a:ext cx="658368" cy="658368"/>
          </a:xfrm>
          <a:prstGeom prst="ellipse">
            <a:avLst/>
          </a:prstGeom>
          <a:solidFill>
            <a:srgbClr val="9B4D7A"/>
          </a:solidFill>
          <a:ln/>
        </p:spPr>
      </p:sp>
      <p:pic>
        <p:nvPicPr>
          <p:cNvPr id="13" name="Image 1" descr="/home/claude/module8/icons/search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4900" y="2267712"/>
            <a:ext cx="365760" cy="36576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023360" y="2834640"/>
            <a:ext cx="2148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Impact</a:t>
            </a:r>
            <a:endParaRPr lang="en-US" sz="140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Analysis</a:t>
            </a:r>
            <a:endParaRPr lang="en-US" sz="1400" dirty="0"/>
          </a:p>
        </p:txBody>
      </p:sp>
      <p:sp>
        <p:nvSpPr>
          <p:cNvPr id="15" name="Text 11"/>
          <p:cNvSpPr/>
          <p:nvPr/>
        </p:nvSpPr>
        <p:spPr>
          <a:xfrm>
            <a:off x="4069080" y="3218688"/>
            <a:ext cx="2057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en-US" sz="9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RTM shows which test cases are affected</a:t>
            </a:r>
            <a:endParaRPr lang="en-US" sz="950" dirty="0"/>
          </a:p>
        </p:txBody>
      </p:sp>
      <p:sp>
        <p:nvSpPr>
          <p:cNvPr id="16" name="Text 12"/>
          <p:cNvSpPr/>
          <p:nvPr/>
        </p:nvSpPr>
        <p:spPr>
          <a:xfrm>
            <a:off x="6281928" y="2514600"/>
            <a:ext cx="74066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>
                <a:solidFill>
                  <a:srgbClr val="AAB6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</a:t>
            </a:r>
            <a:endParaRPr lang="en-US" sz="2200" dirty="0"/>
          </a:p>
        </p:txBody>
      </p:sp>
      <p:sp>
        <p:nvSpPr>
          <p:cNvPr id="17" name="Shape 13"/>
          <p:cNvSpPr/>
          <p:nvPr/>
        </p:nvSpPr>
        <p:spPr>
          <a:xfrm>
            <a:off x="7040880" y="1920240"/>
            <a:ext cx="2331720" cy="1691640"/>
          </a:xfrm>
          <a:prstGeom prst="roundRect">
            <a:avLst>
              <a:gd name="adj" fmla="val 5405"/>
            </a:avLst>
          </a:prstGeom>
          <a:solidFill>
            <a:srgbClr val="F4F7FA"/>
          </a:solidFill>
          <a:ln w="19050">
            <a:solidFill>
              <a:srgbClr val="A8721E"/>
            </a:solidFill>
            <a:prstDash val="solid"/>
          </a:ln>
        </p:spPr>
      </p:sp>
      <p:sp>
        <p:nvSpPr>
          <p:cNvPr id="18" name="Shape 14"/>
          <p:cNvSpPr/>
          <p:nvPr/>
        </p:nvSpPr>
        <p:spPr>
          <a:xfrm>
            <a:off x="7877556" y="2121408"/>
            <a:ext cx="658368" cy="658368"/>
          </a:xfrm>
          <a:prstGeom prst="ellipse">
            <a:avLst/>
          </a:prstGeom>
          <a:solidFill>
            <a:srgbClr val="A8721E"/>
          </a:solidFill>
          <a:ln/>
        </p:spPr>
      </p:sp>
      <p:pic>
        <p:nvPicPr>
          <p:cNvPr id="19" name="Image 2" descr="/home/claude/module8/icons/users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3860" y="2267712"/>
            <a:ext cx="365760" cy="36576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7132320" y="2834640"/>
            <a:ext cx="2148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CAB</a:t>
            </a:r>
            <a:endParaRPr lang="en-US" sz="140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Review</a:t>
            </a:r>
            <a:endParaRPr lang="en-US" sz="1400" dirty="0"/>
          </a:p>
        </p:txBody>
      </p:sp>
      <p:sp>
        <p:nvSpPr>
          <p:cNvPr id="21" name="Text 16"/>
          <p:cNvSpPr/>
          <p:nvPr/>
        </p:nvSpPr>
        <p:spPr>
          <a:xfrm>
            <a:off x="7178040" y="3218688"/>
            <a:ext cx="2057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100"/>
              </a:lnSpc>
              <a:buNone/>
            </a:pPr>
            <a:r>
              <a:rPr lang="en-US" sz="9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Advisory Board weighs risk vs. value</a:t>
            </a:r>
            <a:endParaRPr lang="en-US" sz="950" dirty="0"/>
          </a:p>
        </p:txBody>
      </p:sp>
      <p:sp>
        <p:nvSpPr>
          <p:cNvPr id="22" name="Text 17"/>
          <p:cNvSpPr/>
          <p:nvPr/>
        </p:nvSpPr>
        <p:spPr>
          <a:xfrm>
            <a:off x="822960" y="37947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120" dirty="0">
                <a:solidFill>
                  <a:srgbClr val="5A68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CAB DECISION FORKS INTO THREE OUTCOMES</a:t>
            </a:r>
            <a:endParaRPr lang="en-US" sz="1000" dirty="0"/>
          </a:p>
        </p:txBody>
      </p:sp>
      <p:sp>
        <p:nvSpPr>
          <p:cNvPr id="23" name="Shape 18"/>
          <p:cNvSpPr/>
          <p:nvPr/>
        </p:nvSpPr>
        <p:spPr>
          <a:xfrm>
            <a:off x="822960" y="4297680"/>
            <a:ext cx="33832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5875">
            <a:solidFill>
              <a:srgbClr val="26805A"/>
            </a:solidFill>
            <a:prstDash val="solid"/>
          </a:ln>
        </p:spPr>
      </p:sp>
      <p:sp>
        <p:nvSpPr>
          <p:cNvPr id="24" name="Shape 19"/>
          <p:cNvSpPr/>
          <p:nvPr/>
        </p:nvSpPr>
        <p:spPr>
          <a:xfrm>
            <a:off x="987552" y="4480560"/>
            <a:ext cx="457200" cy="457200"/>
          </a:xfrm>
          <a:prstGeom prst="ellipse">
            <a:avLst/>
          </a:prstGeom>
          <a:solidFill>
            <a:srgbClr val="26805A"/>
          </a:solidFill>
          <a:ln/>
        </p:spPr>
      </p:sp>
      <p:pic>
        <p:nvPicPr>
          <p:cNvPr id="25" name="Image 3" descr="/home/claude/module8/icons/checkcircle_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8136" y="4581144"/>
            <a:ext cx="256032" cy="256032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1536192" y="4416552"/>
            <a:ext cx="2514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68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Approved</a:t>
            </a:r>
            <a:endParaRPr lang="en-US" sz="1300" dirty="0"/>
          </a:p>
        </p:txBody>
      </p:sp>
      <p:sp>
        <p:nvSpPr>
          <p:cNvPr id="27" name="Text 21"/>
          <p:cNvSpPr/>
          <p:nvPr/>
        </p:nvSpPr>
        <p:spPr>
          <a:xfrm>
            <a:off x="1536192" y="4754880"/>
            <a:ext cx="2514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0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Minimal regression suite selected; scheduled for release.</a:t>
            </a:r>
            <a:endParaRPr lang="en-US" sz="1000" dirty="0"/>
          </a:p>
        </p:txBody>
      </p:sp>
      <p:sp>
        <p:nvSpPr>
          <p:cNvPr id="28" name="Shape 22"/>
          <p:cNvSpPr/>
          <p:nvPr/>
        </p:nvSpPr>
        <p:spPr>
          <a:xfrm>
            <a:off x="4526280" y="4297680"/>
            <a:ext cx="33832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5875">
            <a:solidFill>
              <a:srgbClr val="A8721E"/>
            </a:solidFill>
            <a:prstDash val="solid"/>
          </a:ln>
        </p:spPr>
      </p:sp>
      <p:sp>
        <p:nvSpPr>
          <p:cNvPr id="29" name="Shape 23"/>
          <p:cNvSpPr/>
          <p:nvPr/>
        </p:nvSpPr>
        <p:spPr>
          <a:xfrm>
            <a:off x="4690872" y="4480560"/>
            <a:ext cx="457200" cy="457200"/>
          </a:xfrm>
          <a:prstGeom prst="ellipse">
            <a:avLst/>
          </a:prstGeom>
          <a:solidFill>
            <a:srgbClr val="A8721E"/>
          </a:solidFill>
          <a:ln/>
        </p:spPr>
      </p:sp>
      <p:pic>
        <p:nvPicPr>
          <p:cNvPr id="30" name="Image 4" descr="/home/claude/module8/icons/clock_whit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1456" y="4581144"/>
            <a:ext cx="256032" cy="256032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5239512" y="4416552"/>
            <a:ext cx="2514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A872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Deferred</a:t>
            </a:r>
            <a:endParaRPr lang="en-US" sz="1300" dirty="0"/>
          </a:p>
        </p:txBody>
      </p:sp>
      <p:sp>
        <p:nvSpPr>
          <p:cNvPr id="32" name="Text 25"/>
          <p:cNvSpPr/>
          <p:nvPr/>
        </p:nvSpPr>
        <p:spPr>
          <a:xfrm>
            <a:off x="5239512" y="4754880"/>
            <a:ext cx="2514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0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impact data needed before a decision.</a:t>
            </a:r>
            <a:endParaRPr lang="en-US" sz="1000" dirty="0"/>
          </a:p>
        </p:txBody>
      </p:sp>
      <p:sp>
        <p:nvSpPr>
          <p:cNvPr id="33" name="Shape 26"/>
          <p:cNvSpPr/>
          <p:nvPr/>
        </p:nvSpPr>
        <p:spPr>
          <a:xfrm>
            <a:off x="8229600" y="4297680"/>
            <a:ext cx="33832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5875">
            <a:solidFill>
              <a:srgbClr val="B8442F"/>
            </a:solidFill>
            <a:prstDash val="solid"/>
          </a:ln>
        </p:spPr>
      </p:sp>
      <p:sp>
        <p:nvSpPr>
          <p:cNvPr id="34" name="Shape 27"/>
          <p:cNvSpPr/>
          <p:nvPr/>
        </p:nvSpPr>
        <p:spPr>
          <a:xfrm>
            <a:off x="8394192" y="4480560"/>
            <a:ext cx="457200" cy="457200"/>
          </a:xfrm>
          <a:prstGeom prst="ellipse">
            <a:avLst/>
          </a:prstGeom>
          <a:solidFill>
            <a:srgbClr val="B8442F"/>
          </a:solidFill>
          <a:ln/>
        </p:spPr>
      </p:sp>
      <p:pic>
        <p:nvPicPr>
          <p:cNvPr id="35" name="Image 5" descr="/home/claude/module8/icons/xcircle_whit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94776" y="4581144"/>
            <a:ext cx="256032" cy="256032"/>
          </a:xfrm>
          <a:prstGeom prst="rect">
            <a:avLst/>
          </a:prstGeom>
        </p:spPr>
      </p:pic>
      <p:sp>
        <p:nvSpPr>
          <p:cNvPr id="36" name="Text 28"/>
          <p:cNvSpPr/>
          <p:nvPr/>
        </p:nvSpPr>
        <p:spPr>
          <a:xfrm>
            <a:off x="8942832" y="4416552"/>
            <a:ext cx="2514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844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Rejected</a:t>
            </a:r>
            <a:endParaRPr lang="en-US" sz="1300" dirty="0"/>
          </a:p>
        </p:txBody>
      </p:sp>
      <p:sp>
        <p:nvSpPr>
          <p:cNvPr id="37" name="Text 29"/>
          <p:cNvSpPr/>
          <p:nvPr/>
        </p:nvSpPr>
        <p:spPr>
          <a:xfrm>
            <a:off x="8942832" y="4754880"/>
            <a:ext cx="2514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0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outweighs value; rollback plan stays on file.</a:t>
            </a:r>
            <a:endParaRPr lang="en-US" sz="1000" dirty="0"/>
          </a:p>
        </p:txBody>
      </p:sp>
      <p:sp>
        <p:nvSpPr>
          <p:cNvPr id="38" name="Text 30"/>
          <p:cNvSpPr/>
          <p:nvPr/>
        </p:nvSpPr>
        <p:spPr>
          <a:xfrm>
            <a:off x="457200" y="6492240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20" kern="0" spc="50" dirty="0">
                <a:solidFill>
                  <a:srgbClr val="9AA6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08 · CHANGE MANAGEMENT, MONITORING &amp; CONTINUOUS QUALITY</a:t>
            </a:r>
            <a:endParaRPr lang="en-US" sz="820" dirty="0"/>
          </a:p>
        </p:txBody>
      </p:sp>
      <p:sp>
        <p:nvSpPr>
          <p:cNvPr id="39" name="Text 31"/>
          <p:cNvSpPr/>
          <p:nvPr/>
        </p:nvSpPr>
        <p:spPr>
          <a:xfrm>
            <a:off x="11002975" y="649224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AA6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 / 14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nge control pprisa">
            <a:extLst>
              <a:ext uri="{FF2B5EF4-FFF2-40B4-BE49-F238E27FC236}">
                <a16:creationId xmlns:a16="http://schemas.microsoft.com/office/drawing/2014/main" id="{663EC966-728A-49D7-A1F4-412F1245F212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hlinkClick r:id="rId4"/>
            <a:extLst>
              <a:ext uri="{FF2B5EF4-FFF2-40B4-BE49-F238E27FC236}">
                <a16:creationId xmlns:a16="http://schemas.microsoft.com/office/drawing/2014/main" id="{27EF5207-9CBB-45F3-80A4-E85BFC65269D}"/>
              </a:ext>
            </a:extLst>
          </p:cNvPr>
          <p:cNvSpPr/>
          <p:nvPr/>
        </p:nvSpPr>
        <p:spPr>
          <a:xfrm>
            <a:off x="9779000" y="6426200"/>
            <a:ext cx="2159000" cy="279400"/>
          </a:xfrm>
          <a:prstGeom prst="round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Open: PPrISA10 Borang Pindaan</a:t>
            </a:r>
          </a:p>
        </p:txBody>
      </p:sp>
      <p:sp>
        <p:nvSpPr>
          <p:cNvPr id="5" name="Rectangle: Rounded Corners 4">
            <a:hlinkClick r:id="rId5"/>
            <a:extLst>
              <a:ext uri="{FF2B5EF4-FFF2-40B4-BE49-F238E27FC236}">
                <a16:creationId xmlns:a16="http://schemas.microsoft.com/office/drawing/2014/main" id="{380A513A-C188-4318-8231-EED3C582FE2F}"/>
              </a:ext>
            </a:extLst>
          </p:cNvPr>
          <p:cNvSpPr/>
          <p:nvPr/>
        </p:nvSpPr>
        <p:spPr>
          <a:xfrm>
            <a:off x="8153400" y="6426200"/>
            <a:ext cx="1524000" cy="2794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286861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F16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029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058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5087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0116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5146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0175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5204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0233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262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0292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5321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0350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5379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0408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5438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0467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5496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0525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5554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56132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06424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2070080" y="0"/>
            <a:ext cx="0" cy="6858000"/>
          </a:xfrm>
          <a:prstGeom prst="line">
            <a:avLst/>
          </a:prstGeom>
          <a:noFill/>
          <a:ln w="6350">
            <a:solidFill>
              <a:srgbClr val="1E2C4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38404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98F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 · INFOGRAPHIC · OBSERVABILITY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48640" y="685800"/>
            <a:ext cx="10058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Seeing inside a running system</a:t>
            </a:r>
            <a:endParaRPr lang="en-US" sz="2600" dirty="0"/>
          </a:p>
        </p:txBody>
      </p:sp>
      <p:sp>
        <p:nvSpPr>
          <p:cNvPr id="29" name="Text 27"/>
          <p:cNvSpPr/>
          <p:nvPr/>
        </p:nvSpPr>
        <p:spPr>
          <a:xfrm>
            <a:off x="548640" y="1207008"/>
            <a:ext cx="10607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9AA6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Logging, monitoring and alerting are three different jobs. Observability is what you get when all three talk to each other.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685800" y="1965960"/>
            <a:ext cx="3429000" cy="2468880"/>
          </a:xfrm>
          <a:prstGeom prst="roundRect">
            <a:avLst>
              <a:gd name="adj" fmla="val 3704"/>
            </a:avLst>
          </a:prstGeom>
          <a:solidFill>
            <a:srgbClr val="162238"/>
          </a:solidFill>
          <a:ln w="12700">
            <a:solidFill>
              <a:srgbClr val="2A3A5C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41832" y="2221992"/>
            <a:ext cx="658368" cy="658368"/>
          </a:xfrm>
          <a:prstGeom prst="ellipse">
            <a:avLst/>
          </a:prstGeom>
          <a:solidFill>
            <a:srgbClr val="9B4D7A"/>
          </a:solidFill>
          <a:ln/>
        </p:spPr>
      </p:sp>
      <p:pic>
        <p:nvPicPr>
          <p:cNvPr id="32" name="Image 0" descr="/home/claude/module8/icons/list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424" y="2386584"/>
            <a:ext cx="329184" cy="329184"/>
          </a:xfrm>
          <a:prstGeom prst="rect">
            <a:avLst/>
          </a:prstGeom>
        </p:spPr>
      </p:pic>
      <p:sp>
        <p:nvSpPr>
          <p:cNvPr id="33" name="Text 30"/>
          <p:cNvSpPr/>
          <p:nvPr/>
        </p:nvSpPr>
        <p:spPr>
          <a:xfrm>
            <a:off x="941832" y="3017520"/>
            <a:ext cx="291693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Logs</a:t>
            </a:r>
            <a:endParaRPr lang="en-US" sz="1800" dirty="0"/>
          </a:p>
        </p:txBody>
      </p:sp>
      <p:sp>
        <p:nvSpPr>
          <p:cNvPr id="34" name="Text 31"/>
          <p:cNvSpPr/>
          <p:nvPr/>
        </p:nvSpPr>
        <p:spPr>
          <a:xfrm>
            <a:off x="941832" y="3474720"/>
            <a:ext cx="2916936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happened, </a:t>
            </a:r>
            <a:r>
              <a:rPr lang="en-US" sz="115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detail, the </a:t>
            </a:r>
            <a:r>
              <a:rPr lang="en-US" sz="1150" dirty="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ShopFast checkout request that threw a 500.</a:t>
            </a:r>
            <a:endParaRPr lang="en-US" sz="1150" dirty="0"/>
          </a:p>
        </p:txBody>
      </p:sp>
      <p:sp>
        <p:nvSpPr>
          <p:cNvPr id="35" name="Shape 32"/>
          <p:cNvSpPr/>
          <p:nvPr/>
        </p:nvSpPr>
        <p:spPr>
          <a:xfrm>
            <a:off x="4434840" y="1965960"/>
            <a:ext cx="3429000" cy="2468880"/>
          </a:xfrm>
          <a:prstGeom prst="roundRect">
            <a:avLst>
              <a:gd name="adj" fmla="val 3704"/>
            </a:avLst>
          </a:prstGeom>
          <a:solidFill>
            <a:srgbClr val="162238"/>
          </a:solidFill>
          <a:ln w="12700">
            <a:solidFill>
              <a:srgbClr val="2A3A5C"/>
            </a:solidFill>
            <a:prstDash val="solid"/>
          </a:ln>
        </p:spPr>
      </p:sp>
      <p:sp>
        <p:nvSpPr>
          <p:cNvPr id="36" name="Shape 33"/>
          <p:cNvSpPr/>
          <p:nvPr/>
        </p:nvSpPr>
        <p:spPr>
          <a:xfrm>
            <a:off x="4690872" y="2221992"/>
            <a:ext cx="658368" cy="658368"/>
          </a:xfrm>
          <a:prstGeom prst="ellipse">
            <a:avLst/>
          </a:prstGeom>
          <a:solidFill>
            <a:srgbClr val="1B3B73"/>
          </a:solidFill>
          <a:ln/>
        </p:spPr>
      </p:sp>
      <p:pic>
        <p:nvPicPr>
          <p:cNvPr id="37" name="Image 1" descr="/home/claude/module8/icons/barchart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5464" y="2386584"/>
            <a:ext cx="329184" cy="329184"/>
          </a:xfrm>
          <a:prstGeom prst="rect">
            <a:avLst/>
          </a:prstGeom>
        </p:spPr>
      </p:pic>
      <p:sp>
        <p:nvSpPr>
          <p:cNvPr id="38" name="Text 34"/>
          <p:cNvSpPr/>
          <p:nvPr/>
        </p:nvSpPr>
        <p:spPr>
          <a:xfrm>
            <a:off x="4690872" y="3017520"/>
            <a:ext cx="291693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Metrics</a:t>
            </a:r>
            <a:endParaRPr lang="en-US" sz="1800" dirty="0"/>
          </a:p>
        </p:txBody>
      </p:sp>
      <p:sp>
        <p:nvSpPr>
          <p:cNvPr id="39" name="Text 35"/>
          <p:cNvSpPr/>
          <p:nvPr/>
        </p:nvSpPr>
        <p:spPr>
          <a:xfrm>
            <a:off x="4690872" y="3474720"/>
            <a:ext cx="2916936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system </a:t>
            </a:r>
            <a:r>
              <a:rPr lang="en-US" sz="115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trending, pass </a:t>
            </a:r>
            <a:r>
              <a:rPr lang="en-US" sz="1150" dirty="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rate, latency, error rate over time.</a:t>
            </a:r>
            <a:endParaRPr lang="en-US" sz="1150" dirty="0"/>
          </a:p>
        </p:txBody>
      </p:sp>
      <p:sp>
        <p:nvSpPr>
          <p:cNvPr id="40" name="Shape 36"/>
          <p:cNvSpPr/>
          <p:nvPr/>
        </p:nvSpPr>
        <p:spPr>
          <a:xfrm>
            <a:off x="8183880" y="1965960"/>
            <a:ext cx="3429000" cy="2468880"/>
          </a:xfrm>
          <a:prstGeom prst="roundRect">
            <a:avLst>
              <a:gd name="adj" fmla="val 3704"/>
            </a:avLst>
          </a:prstGeom>
          <a:solidFill>
            <a:srgbClr val="162238"/>
          </a:solidFill>
          <a:ln w="12700">
            <a:solidFill>
              <a:srgbClr val="2A3A5C"/>
            </a:solidFill>
            <a:prstDash val="solid"/>
          </a:ln>
        </p:spPr>
      </p:sp>
      <p:sp>
        <p:nvSpPr>
          <p:cNvPr id="41" name="Shape 37"/>
          <p:cNvSpPr/>
          <p:nvPr/>
        </p:nvSpPr>
        <p:spPr>
          <a:xfrm>
            <a:off x="8439912" y="2221992"/>
            <a:ext cx="658368" cy="658368"/>
          </a:xfrm>
          <a:prstGeom prst="ellipse">
            <a:avLst/>
          </a:prstGeom>
          <a:solidFill>
            <a:srgbClr val="A8721E"/>
          </a:solidFill>
          <a:ln/>
        </p:spPr>
      </p:sp>
      <p:pic>
        <p:nvPicPr>
          <p:cNvPr id="42" name="Image 2" descr="/home/claude/module8/icons/branch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4504" y="2386584"/>
            <a:ext cx="329184" cy="329184"/>
          </a:xfrm>
          <a:prstGeom prst="rect">
            <a:avLst/>
          </a:prstGeom>
        </p:spPr>
      </p:pic>
      <p:sp>
        <p:nvSpPr>
          <p:cNvPr id="43" name="Text 38"/>
          <p:cNvSpPr/>
          <p:nvPr/>
        </p:nvSpPr>
        <p:spPr>
          <a:xfrm>
            <a:off x="8439912" y="3017520"/>
            <a:ext cx="291693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Traces</a:t>
            </a:r>
            <a:endParaRPr lang="en-US" sz="1800" dirty="0"/>
          </a:p>
        </p:txBody>
      </p:sp>
      <p:sp>
        <p:nvSpPr>
          <p:cNvPr id="44" name="Text 39"/>
          <p:cNvSpPr/>
          <p:nvPr/>
        </p:nvSpPr>
        <p:spPr>
          <a:xfrm>
            <a:off x="8439912" y="3474720"/>
            <a:ext cx="2916936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the </a:t>
            </a:r>
            <a:r>
              <a:rPr lang="en-US" sz="115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went, one </a:t>
            </a:r>
            <a:r>
              <a:rPr lang="en-US" sz="1150" dirty="0">
                <a:solidFill>
                  <a:srgbClr val="AEB9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request's path across every service it touched.</a:t>
            </a:r>
            <a:endParaRPr lang="en-US" sz="1150" dirty="0"/>
          </a:p>
        </p:txBody>
      </p:sp>
      <p:sp>
        <p:nvSpPr>
          <p:cNvPr id="45" name="Shape 40"/>
          <p:cNvSpPr/>
          <p:nvPr/>
        </p:nvSpPr>
        <p:spPr>
          <a:xfrm>
            <a:off x="685800" y="4709160"/>
            <a:ext cx="10835640" cy="1051560"/>
          </a:xfrm>
          <a:prstGeom prst="roundRect">
            <a:avLst>
              <a:gd name="adj" fmla="val 8696"/>
            </a:avLst>
          </a:prstGeom>
          <a:solidFill>
            <a:srgbClr val="9B4D7A"/>
          </a:solidFill>
          <a:ln/>
        </p:spPr>
      </p:sp>
      <p:pic>
        <p:nvPicPr>
          <p:cNvPr id="46" name="Image 3" descr="/home/claude/module8/icons/eye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120" y="4983480"/>
            <a:ext cx="502920" cy="502920"/>
          </a:xfrm>
          <a:prstGeom prst="rect">
            <a:avLst/>
          </a:prstGeom>
        </p:spPr>
      </p:pic>
      <p:sp>
        <p:nvSpPr>
          <p:cNvPr id="47" name="Text 41"/>
          <p:cNvSpPr/>
          <p:nvPr/>
        </p:nvSpPr>
        <p:spPr>
          <a:xfrm>
            <a:off x="1645920" y="4828032"/>
            <a:ext cx="9601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Alerting sits on top of all three: a threshold breach on any metric, log pattern, or trace latency fires </a:t>
            </a:r>
            <a:r>
              <a:rPr lang="en-US" sz="125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notification, before 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customer has to file a ticket.</a:t>
            </a:r>
            <a:endParaRPr lang="en-US" sz="1250" dirty="0"/>
          </a:p>
        </p:txBody>
      </p:sp>
      <p:sp>
        <p:nvSpPr>
          <p:cNvPr id="48" name="Text 42"/>
          <p:cNvSpPr/>
          <p:nvPr/>
        </p:nvSpPr>
        <p:spPr>
          <a:xfrm>
            <a:off x="457200" y="6492240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20" kern="0" spc="50" dirty="0">
                <a:solidFill>
                  <a:srgbClr val="6B7A9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08 · CHANGE MANAGEMENT, MONITORING &amp; CONTINUOUS QUALITY</a:t>
            </a:r>
            <a:endParaRPr lang="en-US" sz="820" dirty="0"/>
          </a:p>
        </p:txBody>
      </p:sp>
      <p:sp>
        <p:nvSpPr>
          <p:cNvPr id="49" name="Text 43"/>
          <p:cNvSpPr/>
          <p:nvPr/>
        </p:nvSpPr>
        <p:spPr>
          <a:xfrm>
            <a:off x="11002975" y="649224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A9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 / 14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9B4D7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 · INFOGRAPHIC · SERVICE TARGETS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SLA, SLI</a:t>
            </a:r>
            <a:r>
              <a:rPr lang="en-US" sz="2400" b="1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SLO, three </a:t>
            </a:r>
            <a:r>
              <a:rPr lang="en-US" sz="24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letters, three different jobs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48640" y="1207008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nest inside each other: a measurement feeds a target, and a target backs a promise.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1645920" y="1965960"/>
            <a:ext cx="8412480" cy="4023360"/>
          </a:xfrm>
          <a:prstGeom prst="roundRect">
            <a:avLst>
              <a:gd name="adj" fmla="val 3409"/>
            </a:avLst>
          </a:prstGeom>
          <a:solidFill>
            <a:srgbClr val="FBF4F8"/>
          </a:solidFill>
          <a:ln w="19050">
            <a:solidFill>
              <a:srgbClr val="9B4D7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0" y="210312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50">
                <a:solidFill>
                  <a:srgbClr val="9B4D7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SLA, Service </a:t>
            </a:r>
            <a:r>
              <a:rPr lang="en-US" sz="1100" b="1" kern="0" spc="50" dirty="0">
                <a:solidFill>
                  <a:srgbClr val="9B4D7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Level Agreement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828800" y="2468880"/>
            <a:ext cx="4206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00" dirty="0">
                <a:solidFill>
                  <a:srgbClr val="6B4E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promise made to the customer (e.g. 99.9% uptime/month, with penalties if missed).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2651760" y="3291840"/>
            <a:ext cx="6400800" cy="2514600"/>
          </a:xfrm>
          <a:prstGeom prst="roundRect">
            <a:avLst>
              <a:gd name="adj" fmla="val 4727"/>
            </a:avLst>
          </a:prstGeom>
          <a:solidFill>
            <a:srgbClr val="FFFFFF"/>
          </a:solidFill>
          <a:ln w="19050">
            <a:solidFill>
              <a:srgbClr val="1B3B7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834640" y="34290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5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SLO, Service </a:t>
            </a:r>
            <a:r>
              <a:rPr lang="en-US" sz="1100" b="1" kern="0" spc="50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Level Objective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2834640" y="3794760"/>
            <a:ext cx="4206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internal target the team aims for, stricter than the SLA (e.g. 99.95% uptime).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749040" y="4480560"/>
            <a:ext cx="4206240" cy="1097280"/>
          </a:xfrm>
          <a:prstGeom prst="roundRect">
            <a:avLst>
              <a:gd name="adj" fmla="val 8333"/>
            </a:avLst>
          </a:prstGeom>
          <a:solidFill>
            <a:srgbClr val="A8721E"/>
          </a:solidFill>
          <a:ln/>
        </p:spPr>
      </p:sp>
      <p:sp>
        <p:nvSpPr>
          <p:cNvPr id="12" name="Text 10"/>
          <p:cNvSpPr/>
          <p:nvPr/>
        </p:nvSpPr>
        <p:spPr>
          <a:xfrm>
            <a:off x="3931920" y="4581144"/>
            <a:ext cx="3840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SLI, Service </a:t>
            </a:r>
            <a:r>
              <a:rPr lang="en-US" sz="105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Level Indicator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3931920" y="4873752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950" dirty="0">
                <a:solidFill>
                  <a:srgbClr val="FBF0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actual measurement, read straight off the dashboard (e.g. 99.97% this week).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548640" y="5852160"/>
            <a:ext cx="11064240" cy="621792"/>
          </a:xfrm>
          <a:prstGeom prst="roundRect">
            <a:avLst>
              <a:gd name="adj" fmla="val 11765"/>
            </a:avLst>
          </a:prstGeom>
          <a:solidFill>
            <a:srgbClr val="F0DCE8"/>
          </a:solidFill>
          <a:ln/>
        </p:spPr>
      </p:sp>
      <p:sp>
        <p:nvSpPr>
          <p:cNvPr id="15" name="Text 13"/>
          <p:cNvSpPr/>
          <p:nvPr/>
        </p:nvSpPr>
        <p:spPr>
          <a:xfrm>
            <a:off x="777240" y="5852160"/>
            <a:ext cx="10607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B4E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 it live: SLI (99.97%) meets SLO (99.95%) with room to spare, so the SLA promise (99.9%) to the customer stays safely kept.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57200" y="6492240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20" kern="0" spc="50" dirty="0">
                <a:solidFill>
                  <a:srgbClr val="9AA6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08 · CHANGE MANAGEMENT, MONITORING &amp; CONTINUOUS QUALITY</a:t>
            </a:r>
            <a:endParaRPr lang="en-US" sz="820" dirty="0"/>
          </a:p>
        </p:txBody>
      </p:sp>
      <p:sp>
        <p:nvSpPr>
          <p:cNvPr id="17" name="Text 15"/>
          <p:cNvSpPr/>
          <p:nvPr/>
        </p:nvSpPr>
        <p:spPr>
          <a:xfrm>
            <a:off x="11002975" y="649224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9AA6B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07 / 14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2F6FB5"/>
      </a:hlink>
      <a:folHlink>
        <a:srgbClr val="6B4F9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3910</Words>
  <Application>Microsoft Office PowerPoint</Application>
  <PresentationFormat>Widescreen</PresentationFormat>
  <Paragraphs>346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Cambria</vt:lpstr>
      <vt:lpstr>Consolas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Module8_Change_Monitoring_Continuous_Quality v2</dc:title>
  <dc:subject>SQA Bengkel KRISAv2 / PPrISA 2.0, 14 to 15 Sep 2026</dc:subject>
  <dc:creator>Al-Abrar bin Abdul Wahid</dc:creator>
  <cp:lastModifiedBy>user</cp:lastModifiedBy>
  <cp:revision>2</cp:revision>
  <dcterms:created xsi:type="dcterms:W3CDTF">2026-07-28T06:32:55Z</dcterms:created>
  <dcterms:modified xsi:type="dcterms:W3CDTF">2026-09-13T15:17:38Z</dcterms:modified>
</cp:coreProperties>
</file>