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75" r:id="rId3"/>
    <p:sldId id="274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3" r:id="rId17"/>
    <p:sldId id="269" r:id="rId18"/>
    <p:sldId id="270" r:id="rId19"/>
    <p:sldId id="271" r:id="rId20"/>
    <p:sldId id="272" r:id="rId2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Assessment weighting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B3B7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FC8D-481A-B211-381FCB141822}"/>
              </c:ext>
            </c:extLst>
          </c:dPt>
          <c:dPt>
            <c:idx val="1"/>
            <c:bubble3D val="0"/>
            <c:spPr>
              <a:solidFill>
                <a:srgbClr val="26805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FC8D-481A-B211-381FCB141822}"/>
              </c:ext>
            </c:extLst>
          </c:dPt>
          <c:dPt>
            <c:idx val="2"/>
            <c:bubble3D val="0"/>
            <c:spPr>
              <a:solidFill>
                <a:srgbClr val="A8721E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FC8D-481A-B211-381FCB141822}"/>
              </c:ext>
            </c:extLst>
          </c:dPt>
          <c:dLbls>
            <c:dLbl>
              <c:idx val="0"/>
              <c:numFmt formatCode="0&quot;%&quot;" sourceLinked="0"/>
              <c:spPr/>
              <c:txPr>
                <a:bodyPr/>
                <a:lstStyle/>
                <a:p>
                  <a:pPr>
                    <a:defRPr sz="1300" b="0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C8D-481A-B211-381FCB141822}"/>
                </c:ext>
              </c:extLst>
            </c:dLbl>
            <c:dLbl>
              <c:idx val="1"/>
              <c:numFmt formatCode="0&quot;%&quot;" sourceLinked="0"/>
              <c:spPr/>
              <c:txPr>
                <a:bodyPr/>
                <a:lstStyle/>
                <a:p>
                  <a:pPr>
                    <a:defRPr sz="1300" b="0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C8D-481A-B211-381FCB141822}"/>
                </c:ext>
              </c:extLst>
            </c:dLbl>
            <c:dLbl>
              <c:idx val="2"/>
              <c:numFmt formatCode="0&quot;%&quot;" sourceLinked="0"/>
              <c:spPr/>
              <c:txPr>
                <a:bodyPr/>
                <a:lstStyle/>
                <a:p>
                  <a:pPr>
                    <a:defRPr sz="1300" b="0" i="0" u="none" strike="noStrike">
                      <a:solidFill>
                        <a:srgbClr val="FFFFFF"/>
                      </a:solidFill>
                      <a:latin typeface="Calibri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C8D-481A-B211-381FCB141822}"/>
                </c:ext>
              </c:extLst>
            </c:dLbl>
            <c:numFmt formatCode="0&quot;%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Lab artifacts</c:v>
                </c:pt>
                <c:pt idx="1">
                  <c:v>Capstone walkthrough</c:v>
                </c:pt>
                <c:pt idx="2">
                  <c:v>Participation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60</c:v>
                </c:pt>
                <c:pt idx="1">
                  <c:v>25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C8D-481A-B211-381FCB1418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6336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Cover slide for </a:t>
            </a:r>
            <a:r>
              <a:rPr lang="en-US"/>
              <a:t>Module 9, the </a:t>
            </a:r>
            <a:r>
              <a:rPr lang="en-US" dirty="0"/>
              <a:t>workshop capstone. Frame it as the culmination of everything practiced across Modules 1-8 on the ShopFast project.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reference map if any team </a:t>
            </a:r>
            <a:r>
              <a:rPr lang="en-US"/>
              <a:t>gets stuck, point </a:t>
            </a:r>
            <a:r>
              <a:rPr lang="en-US" dirty="0"/>
              <a:t>them back to the original module and its artifact.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suggested pacing only. Adjust based on team size, case complexity, and room energy.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Recap what closes the workshop </a:t>
            </a:r>
            <a:r>
              <a:rPr lang="en-US"/>
              <a:t>for participants, the </a:t>
            </a:r>
            <a:r>
              <a:rPr lang="en-US" dirty="0"/>
              <a:t>five things they walk away with.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the weighting: capstone walkthrough is 25% of the total assessment, on top of the 60% lab artifacts already produced.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Recap the eight course-wide outcomes participants can now demonstrate.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Tie the capstone back to KRISA 2.0 chapters 6-8, since it spans acceptance, implementation, and DevOps alignment.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MY"/>
              <a:t>Reference slide for M09. Click through live if time allows; otherwise tell trainees every link is also in the module hub page and in references/README.md of the repo.
- Bab 8, Serahan mengikut fasa (penyelarasan DevOps) (PDF page 8): https://fth-abr.github.io/sqa-krisa-bengkel/references/krisa-v2-beta-2026/BAB8-PENYELARASAN-PEMBANGUNAN-SISTEM-DEVOPS.pdf#page=8
- Bab 1, 1.6 Faktor Kejayaan (PDF page 14): https://fth-abr.github.io/sqa-krisa-bengkel/references/krisa-v2-beta-2026/BAB1-PERANCANGAN.pdf#page=14
- PPrISA 2.0, Rajah 2.4 Pelan Tindakan (templat mengikut fasa) (PDF page 21): https://fth-abr.github.io/sqa-krisa-bengkel/references/pprisa-2.0/PPrISA_2.0_Versi_Beta_Februari_2025.pdf#page=21
- PPrISA 2.0, 6.1.2 Penilaian Akhir (PDF page 98): https://fth-abr.github.io/sqa-krisa-bengkel/references/pprisa-2.0/PPrISA_2.0_Versi_Beta_Februari_2025.pdf#page=98</a:t>
            </a:r>
          </a:p>
        </p:txBody>
      </p:sp>
    </p:spTree>
    <p:extLst>
      <p:ext uri="{BB962C8B-B14F-4D97-AF65-F5344CB8AC3E}">
        <p14:creationId xmlns:p14="http://schemas.microsoft.com/office/powerpoint/2010/main" val="25239095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with thanks and trainer contact details for follow-up questions.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Reserved slot: 10 minutes (Hari 2, 17:10 hingga 17:20). Trainees open lab\ in the terminal and start opencode. Walk the first step live on the projector, then let pairs continue with the web guide. Stop 3 minutes early for the human-check discussion.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243327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Prompts are identical to the web guide and the W deck, so trainees can copy them. Commands starting with / are project commands in lab/.opencode/commands. Ask each pair to show the output file and read out one human-check result before moving on.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743223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Run sheet for this module. Keep to the slot times; the SQA-AI workshop segment is reserved at the end.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186552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Reminder of the rules for every AI workshop: context, prompt, AI draft, human review against the KRISA/PPrISA template, save evidence. Stress the data rule: synthetic data only.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233506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Diagram built from the KRISAv2 Beta 2026 / PPrISA 2.0 references. Use the Open chip to show the source page live.</a:t>
            </a:r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723887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how the nine modules connect as one continuous journey before diving into the capstone details.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Quick facts for the session: timing, duration, phase coverage, and the single deliverable expected.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Set the scene: remind teams what artifacts they already have, and what the capstone specifically asks them to produce.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State the objective clearly and let </a:t>
            </a:r>
            <a:r>
              <a:rPr lang="en-US"/>
              <a:t>it breathe, this </a:t>
            </a:r>
            <a:r>
              <a:rPr lang="en-US" dirty="0"/>
              <a:t>is the single sentence that frames the whole session.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the first five </a:t>
            </a:r>
            <a:r>
              <a:rPr lang="en-US"/>
              <a:t>team steps, these </a:t>
            </a:r>
            <a:r>
              <a:rPr lang="en-US" dirty="0"/>
              <a:t>rebuild the planning and design foundation.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the final five </a:t>
            </a:r>
            <a:r>
              <a:rPr lang="en-US"/>
              <a:t>team steps, these </a:t>
            </a:r>
            <a:r>
              <a:rPr lang="en-US" dirty="0"/>
              <a:t>close the loop from execution to sustained quality.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fth-abr.github.io/sqa-krisa-bengkel/references/krisa-v2-beta-2026/BAB6-FASA-PENGUJIAN-PENERIMAAN.pdf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fth-abr.github.io/sqa-krisa-bengkel/references/pprisa-2.0/PPrISA_2.0_Versi_Beta_Februari_2025.pdf" TargetMode="External"/><Relationship Id="rId5" Type="http://schemas.openxmlformats.org/officeDocument/2006/relationships/hyperlink" Target="https://fth-abr.github.io/sqa-krisa-bengkel/references/krisa-v2-beta-2026/BAB8-PENYELARASAN-PEMBANGUNAN-SISTEM-DEVOPS.pdf" TargetMode="External"/><Relationship Id="rId4" Type="http://schemas.openxmlformats.org/officeDocument/2006/relationships/hyperlink" Target="https://fth-abr.github.io/sqa-krisa-bengkel/references/krisa-v2-beta-2026/BAB7-FASA-PELAKSANAAN.pdf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fth-abr.github.io/sqa-krisa-bengkel/references/templates-D01-D18/pdf/D03_DOKUMEN_SPESIFIKASI_KEPERLUAN_SISTEM_SRS.pdf" TargetMode="External"/><Relationship Id="rId13" Type="http://schemas.openxmlformats.org/officeDocument/2006/relationships/hyperlink" Target="https://fth-abr.github.io/sqa-krisa-bengkel/references/templates-D01-D18/docx/D14_DOKUMEN_LAPORAN_UJIAN_PENERIMAAN_UAT_PAT.docx" TargetMode="External"/><Relationship Id="rId18" Type="http://schemas.openxmlformats.org/officeDocument/2006/relationships/hyperlink" Target="https://fth-abr.github.io/sqa-krisa-bengkel/references/pprisa-2.0/templates/pdf/PPrISA05-Pelan_Pengurusan_Kualiti.pdf" TargetMode="External"/><Relationship Id="rId3" Type="http://schemas.openxmlformats.org/officeDocument/2006/relationships/hyperlink" Target="https://fth-abr.github.io/sqa-krisa-bengkel/references/krisa-v2-beta-2026/BAB8-PENYELARASAN-PEMBANGUNAN-SISTEM-DEVOPS.pdf#page=8" TargetMode="External"/><Relationship Id="rId21" Type="http://schemas.openxmlformats.org/officeDocument/2006/relationships/hyperlink" Target="https://fth-abr.github.io/sqa-krisa-bengkel/references/pprisa-2.0/templates/word/PPrISA10-BorangPindaan.doc" TargetMode="External"/><Relationship Id="rId7" Type="http://schemas.openxmlformats.org/officeDocument/2006/relationships/hyperlink" Target="https://fth-abr.github.io/sqa-krisa-bengkel/references/templates-D01-D18/docx/D03_DOKUMEN_SPESIFIKASI_KEPERLUAN_SISTEM_SRS.docx" TargetMode="External"/><Relationship Id="rId12" Type="http://schemas.openxmlformats.org/officeDocument/2006/relationships/hyperlink" Target="https://fth-abr.github.io/sqa-krisa-bengkel/references/templates-D01-D18/pdf/D13_DOKUMEN_PELAN_UJIAN_PENERIMAAN_UAT-PAT.pdf" TargetMode="External"/><Relationship Id="rId17" Type="http://schemas.openxmlformats.org/officeDocument/2006/relationships/hyperlink" Target="https://fth-abr.github.io/sqa-krisa-bengkel/references/pprisa-2.0/templates/word/PPrISA05-PelanPengurusanKualiti.docx" TargetMode="External"/><Relationship Id="rId25" Type="http://schemas.openxmlformats.org/officeDocument/2006/relationships/hyperlink" Target="https://fth-abr.github.io/sqa-krisa-bengkel/slides/M09/index.html" TargetMode="External"/><Relationship Id="rId2" Type="http://schemas.openxmlformats.org/officeDocument/2006/relationships/notesSlide" Target="../notesSlides/notesSlide16.xml"/><Relationship Id="rId16" Type="http://schemas.openxmlformats.org/officeDocument/2006/relationships/hyperlink" Target="https://fth-abr.github.io/sqa-krisa-bengkel/references/templates-D01-D18/pdf/D16_DOKUMEN_LAPORAN_PENAMATAN_UJIAN.pdf" TargetMode="External"/><Relationship Id="rId20" Type="http://schemas.openxmlformats.org/officeDocument/2006/relationships/hyperlink" Target="https://fth-abr.github.io/sqa-krisa-bengkel/references/pprisa-2.0/templates/pdf/PPrISA07-Pelan_Pengurusan_Risiko.pdf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fth-abr.github.io/sqa-krisa-bengkel/references/pprisa-2.0/PPrISA_2.0_Versi_Beta_Februari_2025.pdf#page=98" TargetMode="External"/><Relationship Id="rId11" Type="http://schemas.openxmlformats.org/officeDocument/2006/relationships/hyperlink" Target="https://fth-abr.github.io/sqa-krisa-bengkel/references/templates-D01-D18/docx/D13_DOKUMEN_PELAN_UJIAN_PENERIMAAN_UAT-PAT.docx" TargetMode="External"/><Relationship Id="rId24" Type="http://schemas.openxmlformats.org/officeDocument/2006/relationships/hyperlink" Target="https://github.com/FTH-ABR/sqa-krisa-bengkel/blob/main/references/README.md" TargetMode="External"/><Relationship Id="rId5" Type="http://schemas.openxmlformats.org/officeDocument/2006/relationships/hyperlink" Target="https://fth-abr.github.io/sqa-krisa-bengkel/references/pprisa-2.0/PPrISA_2.0_Versi_Beta_Februari_2025.pdf#page=21" TargetMode="External"/><Relationship Id="rId15" Type="http://schemas.openxmlformats.org/officeDocument/2006/relationships/hyperlink" Target="https://fth-abr.github.io/sqa-krisa-bengkel/references/templates-D01-D18/docx/D16_DOKUMEN_LAPORAN_PENAMATAN_UJIAN.docx" TargetMode="External"/><Relationship Id="rId23" Type="http://schemas.openxmlformats.org/officeDocument/2006/relationships/hyperlink" Target="https://sqa.jdn.gov.my/index.php/ms/" TargetMode="External"/><Relationship Id="rId10" Type="http://schemas.openxmlformats.org/officeDocument/2006/relationships/hyperlink" Target="https://fth-abr.github.io/sqa-krisa-bengkel/references/templates-D01-D18/pdf/D12_DOKUMEN_PELAN_INDUK_PENGUJIAN.pdf" TargetMode="External"/><Relationship Id="rId19" Type="http://schemas.openxmlformats.org/officeDocument/2006/relationships/hyperlink" Target="https://fth-abr.github.io/sqa-krisa-bengkel/references/pprisa-2.0/templates/word/PPrISA07-PelanPengurusanRisiko.docx" TargetMode="External"/><Relationship Id="rId4" Type="http://schemas.openxmlformats.org/officeDocument/2006/relationships/hyperlink" Target="https://fth-abr.github.io/sqa-krisa-bengkel/references/krisa-v2-beta-2026/BAB1-PERANCANGAN.pdf#page=14" TargetMode="External"/><Relationship Id="rId9" Type="http://schemas.openxmlformats.org/officeDocument/2006/relationships/hyperlink" Target="https://fth-abr.github.io/sqa-krisa-bengkel/references/templates-D01-D18/docx/D12_DOKUMEN_PELAN_INDUK_PENGUJIAN.docx" TargetMode="External"/><Relationship Id="rId14" Type="http://schemas.openxmlformats.org/officeDocument/2006/relationships/hyperlink" Target="https://fth-abr.github.io/sqa-krisa-bengkel/references/templates-D01-D18/pdf/D14_DOKUMEN_LAPORAN_UJIAN_PENERIMAAN_UAT_PAT.pdf" TargetMode="External"/><Relationship Id="rId22" Type="http://schemas.openxmlformats.org/officeDocument/2006/relationships/hyperlink" Target="https://fth-abr.github.io/sqa-krisa-bengkel/references/pprisa-2.0/templates/pdf/PPrISA10-Borang_Pindaan.pdf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fth-abr.github.io/sqa-krisa-bengkel/workshop-ai/W09-kemuncak/index.html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opencode.ai/docs/" TargetMode="External"/><Relationship Id="rId5" Type="http://schemas.openxmlformats.org/officeDocument/2006/relationships/hyperlink" Target="https://fth-abr.github.io/sqa-krisa-bengkel/workshop-ai/W00-setup/index.html" TargetMode="External"/><Relationship Id="rId4" Type="http://schemas.openxmlformats.org/officeDocument/2006/relationships/hyperlink" Target="https://fth-abr.github.io/sqa-krisa-bengkel/workshop-ai/W09-kemuncak/W09-kemuncak.pptx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fth-abr.github.io/sqa-krisa-bengkel/workshop-ai/W09-kemuncak/index.html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th-abr.github.io/sqa-krisa-bengkel/slides/M09/index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th-abr.github.io/sqa-krisa-bengkel/slides/M09/index.html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fth-abr.github.io/sqa-krisa-bengkel/slides/M09/index.html" TargetMode="External"/><Relationship Id="rId4" Type="http://schemas.openxmlformats.org/officeDocument/2006/relationships/hyperlink" Target="https://opencode.ai/docs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fth-abr.github.io/sqa-krisa-bengkel/slides/M09/index.html" TargetMode="External"/><Relationship Id="rId4" Type="http://schemas.openxmlformats.org/officeDocument/2006/relationships/hyperlink" Target="https://sqa.jdn.gov.my/index.php/ms/garis-panduan/garis-panduan-pembangunan-aplikasi-krisa-versi-beta-2026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3B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82712" y="25603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100" dirty="0">
                <a:solidFill>
                  <a:srgbClr val="BFD3F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SQA · BENGKEL AMALI 2 HARI · KRISA 2.0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8869680" y="4297680"/>
            <a:ext cx="3108960" cy="237744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r">
              <a:buNone/>
            </a:pPr>
            <a:r>
              <a:rPr lang="en-US" sz="15000" b="1" dirty="0">
                <a:solidFill>
                  <a:srgbClr val="2B4F8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09</a:t>
            </a:r>
            <a:endParaRPr lang="en-US" sz="15000" dirty="0"/>
          </a:p>
        </p:txBody>
      </p:sp>
      <p:sp>
        <p:nvSpPr>
          <p:cNvPr id="4" name="Shape 2"/>
          <p:cNvSpPr/>
          <p:nvPr/>
        </p:nvSpPr>
        <p:spPr>
          <a:xfrm>
            <a:off x="640080" y="905256"/>
            <a:ext cx="256032" cy="18288"/>
          </a:xfrm>
          <a:prstGeom prst="rect">
            <a:avLst/>
          </a:prstGeom>
          <a:solidFill>
            <a:srgbClr val="BFD3F7"/>
          </a:solidFill>
          <a:ln/>
        </p:spPr>
      </p:sp>
      <p:sp>
        <p:nvSpPr>
          <p:cNvPr id="5" name="Text 3"/>
          <p:cNvSpPr/>
          <p:nvPr/>
        </p:nvSpPr>
        <p:spPr>
          <a:xfrm>
            <a:off x="969264" y="8229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00" dirty="0">
                <a:solidFill>
                  <a:srgbClr val="BFD3F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DAY 2 · MODULE 9 · CAPSTONE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1234440"/>
            <a:ext cx="694944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42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Capstone Exercise &amp; Course Wrap-Up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640080" y="269748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BFD3F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Latihan Kemuncak &amp; Penutup Kursus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40080" y="3200400"/>
            <a:ext cx="66751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450" dirty="0">
                <a:solidFill>
                  <a:srgbClr val="E3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skill from </a:t>
            </a:r>
            <a:r>
              <a:rPr lang="en-US" sz="1450">
                <a:solidFill>
                  <a:srgbClr val="E3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 1-8</a:t>
            </a:r>
            <a:r>
              <a:rPr lang="en-US" sz="1450" dirty="0">
                <a:solidFill>
                  <a:srgbClr val="E3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run once more as </a:t>
            </a:r>
            <a:r>
              <a:rPr lang="en-US" sz="1450">
                <a:solidFill>
                  <a:srgbClr val="E3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team, from </a:t>
            </a:r>
            <a:r>
              <a:rPr lang="en-US" sz="1450" dirty="0">
                <a:solidFill>
                  <a:srgbClr val="E3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requirements to </a:t>
            </a:r>
            <a:r>
              <a:rPr lang="en-US" sz="1450">
                <a:solidFill>
                  <a:srgbClr val="E3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 monitoring, on </a:t>
            </a:r>
            <a:r>
              <a:rPr lang="en-US" sz="1450" dirty="0">
                <a:solidFill>
                  <a:srgbClr val="E3EA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ShopFast quality trail built across both days.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640080" y="4343400"/>
            <a:ext cx="2880360" cy="384048"/>
          </a:xfrm>
          <a:prstGeom prst="roundRect">
            <a:avLst>
              <a:gd name="adj" fmla="val 50000"/>
            </a:avLst>
          </a:prstGeom>
          <a:solidFill>
            <a:srgbClr val="FFFFFF">
              <a:alpha val="12000"/>
            </a:srgbClr>
          </a:solidFill>
          <a:ln w="9525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4343400"/>
            <a:ext cx="2880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2-Day Hands-On SQA Workshop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3657600" y="4343400"/>
            <a:ext cx="2651760" cy="384048"/>
          </a:xfrm>
          <a:prstGeom prst="roundRect">
            <a:avLst>
              <a:gd name="adj" fmla="val 50000"/>
            </a:avLst>
          </a:prstGeom>
          <a:solidFill>
            <a:srgbClr val="FFFFFF">
              <a:alpha val="12000"/>
            </a:srgbClr>
          </a:solidFill>
          <a:ln w="9525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657600" y="4343400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Aligned to KRISA 2.0 (JDN)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7818120" y="1234440"/>
            <a:ext cx="3703320" cy="3063240"/>
          </a:xfrm>
          <a:prstGeom prst="roundRect">
            <a:avLst>
              <a:gd name="adj" fmla="val 3582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5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92440" y="1435608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00" dirty="0">
                <a:solidFill>
                  <a:srgbClr val="BFD3F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TIME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8092440" y="1673352"/>
            <a:ext cx="3154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16:30 - 17:30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8092440" y="2011680"/>
            <a:ext cx="3154680" cy="0"/>
          </a:xfrm>
          <a:prstGeom prst="line">
            <a:avLst/>
          </a:prstGeom>
          <a:noFill/>
          <a:ln w="9525">
            <a:solidFill>
              <a:srgbClr val="FFFFFF">
                <a:alpha val="22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092440" y="2016252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00" dirty="0">
                <a:solidFill>
                  <a:srgbClr val="BFD3F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DURATION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8092440" y="2253996"/>
            <a:ext cx="3154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1h 00m</a:t>
            </a:r>
            <a:endParaRPr lang="en-US" sz="1450" dirty="0"/>
          </a:p>
        </p:txBody>
      </p:sp>
      <p:sp>
        <p:nvSpPr>
          <p:cNvPr id="19" name="Shape 17"/>
          <p:cNvSpPr/>
          <p:nvPr/>
        </p:nvSpPr>
        <p:spPr>
          <a:xfrm>
            <a:off x="8092440" y="2592324"/>
            <a:ext cx="3154680" cy="0"/>
          </a:xfrm>
          <a:prstGeom prst="line">
            <a:avLst/>
          </a:prstGeom>
          <a:noFill/>
          <a:ln w="9525">
            <a:solidFill>
              <a:srgbClr val="FFFFFF">
                <a:alpha val="22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092440" y="2596896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00" dirty="0">
                <a:solidFill>
                  <a:srgbClr val="BFD3F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FORMAT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8092440" y="2834640"/>
            <a:ext cx="3154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Team enterprise case study</a:t>
            </a:r>
            <a:endParaRPr lang="en-US" sz="1450" dirty="0"/>
          </a:p>
        </p:txBody>
      </p:sp>
      <p:sp>
        <p:nvSpPr>
          <p:cNvPr id="22" name="Shape 20"/>
          <p:cNvSpPr/>
          <p:nvPr/>
        </p:nvSpPr>
        <p:spPr>
          <a:xfrm>
            <a:off x="8092440" y="3172968"/>
            <a:ext cx="3154680" cy="0"/>
          </a:xfrm>
          <a:prstGeom prst="line">
            <a:avLst/>
          </a:prstGeom>
          <a:noFill/>
          <a:ln w="9525">
            <a:solidFill>
              <a:srgbClr val="FFFFFF">
                <a:alpha val="22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092440" y="3177540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00" dirty="0">
                <a:solidFill>
                  <a:srgbClr val="BFD3F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PHASE COVERAGE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8092440" y="3415284"/>
            <a:ext cx="3154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All 5 phases</a:t>
            </a:r>
            <a:endParaRPr lang="en-US" sz="1450" dirty="0"/>
          </a:p>
        </p:txBody>
      </p:sp>
      <p:sp>
        <p:nvSpPr>
          <p:cNvPr id="25" name="Shape 23"/>
          <p:cNvSpPr/>
          <p:nvPr/>
        </p:nvSpPr>
        <p:spPr>
          <a:xfrm>
            <a:off x="8092440" y="3753612"/>
            <a:ext cx="3154680" cy="0"/>
          </a:xfrm>
          <a:prstGeom prst="line">
            <a:avLst/>
          </a:prstGeom>
          <a:noFill/>
          <a:ln w="9525">
            <a:solidFill>
              <a:srgbClr val="FFFFFF">
                <a:alpha val="22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092440" y="3758184"/>
            <a:ext cx="1828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00" dirty="0">
                <a:solidFill>
                  <a:srgbClr val="BFD3F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LAB TYPE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8092440" y="3995928"/>
            <a:ext cx="3154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Team steps (10)</a:t>
            </a:r>
            <a:endParaRPr lang="en-US" sz="14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7E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82712" y="25603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1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08 / 14 · REFERENCE MAP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640080" y="585216"/>
            <a:ext cx="256032" cy="18288"/>
          </a:xfrm>
          <a:prstGeom prst="rect">
            <a:avLst/>
          </a:prstGeom>
          <a:solidFill>
            <a:srgbClr val="1B3B73"/>
          </a:solidFill>
          <a:ln/>
        </p:spPr>
      </p:sp>
      <p:sp>
        <p:nvSpPr>
          <p:cNvPr id="4" name="Text 2"/>
          <p:cNvSpPr/>
          <p:nvPr/>
        </p:nvSpPr>
        <p:spPr>
          <a:xfrm>
            <a:off x="969264" y="5029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00" dirty="0">
                <a:solidFill>
                  <a:srgbClr val="1B3B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SAMPLE MODULE REFERENCES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40080" y="804672"/>
            <a:ext cx="10789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Every capstone step traces back to a lab you already ran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640080" y="1243584"/>
            <a:ext cx="10607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this map as a </a:t>
            </a:r>
            <a:r>
              <a:rPr lang="en-US" sz="120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 refresher, if </a:t>
            </a:r>
            <a:r>
              <a:rPr lang="en-US" sz="12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team gets stuck on a step, point them back to the matching module’s artifact.</a:t>
            </a:r>
            <a:endParaRPr lang="en-US" sz="12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401383"/>
              </p:ext>
            </p:extLst>
          </p:nvPr>
        </p:nvGraphicFramePr>
        <p:xfrm>
          <a:off x="640080" y="1783080"/>
          <a:ext cx="10881360" cy="4480560"/>
        </p:xfrm>
        <a:graphic>
          <a:graphicData uri="http://schemas.openxmlformats.org/drawingml/2006/table">
            <a:tbl>
              <a:tblPr/>
              <a:tblGrid>
                <a:gridCol w="822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20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747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404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Step</a:t>
                      </a:r>
                      <a:endParaRPr lang="en-US" sz="9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Team Action</a:t>
                      </a:r>
                      <a:endParaRPr lang="en-US" sz="9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Module</a:t>
                      </a:r>
                      <a:endParaRPr lang="en-US" sz="9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b="1" dirty="0">
                          <a:solidFill>
                            <a:srgbClr val="8A97A8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Origin Skill</a:t>
                      </a:r>
                      <a:endParaRPr lang="en-US" sz="95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B3B73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1</a:t>
                      </a:r>
                      <a:endParaRPr lang="en-US" sz="115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2631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Review case business requirements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>
                          <a:solidFill>
                            <a:srgbClr val="2631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1-2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2631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Quality Mindset / QA Planning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B3B73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2</a:t>
                      </a:r>
                      <a:endParaRPr lang="en-US" sz="115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C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2631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Develop QA Plan &amp; Risk Register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C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2631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 · 3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C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2631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QA Planning / Design Review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C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B3B73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3</a:t>
                      </a:r>
                      <a:endParaRPr lang="en-US" sz="115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2631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Requirement &amp; Design Review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2631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 · 3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2631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QA Planning / Design Review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B3B73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4</a:t>
                      </a:r>
                      <a:endParaRPr lang="en-US" sz="115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C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2631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Build RTM &amp; Risk-Based Test Strategy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C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2631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 · 3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C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2631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QA Planning / Design Review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C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B3B73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5</a:t>
                      </a:r>
                      <a:endParaRPr lang="en-US" sz="115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2631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Design &amp; execute test cases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2631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 · 5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2631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Test Design / Software Testing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B3B73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6</a:t>
                      </a:r>
                      <a:endParaRPr lang="en-US" sz="115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C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2631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Log &amp; prioritize defects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C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2631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C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2631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Bug Management &amp; Quality Metrics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C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B3B73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7</a:t>
                      </a:r>
                      <a:endParaRPr lang="en-US" sz="115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2631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Test Execution Report &amp; QA docs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2631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 · 7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2631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Bug Management / Audit &amp; Compliance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B3B73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8</a:t>
                      </a:r>
                      <a:endParaRPr lang="en-US" sz="115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C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2631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Quality audit vs ISO/IEC &amp; org standards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C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2631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C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2631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Audit, Compliance &amp; Documentation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C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B3B73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9</a:t>
                      </a:r>
                      <a:endParaRPr lang="en-US" sz="115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2631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Evaluate change request &amp; rollback plan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2631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2631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Change Management &amp; Monitoring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B3B73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10</a:t>
                      </a:r>
                      <a:endParaRPr lang="en-US" sz="115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C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2631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Recommend monitoring metrics &amp; CI actions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C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2631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C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2631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Change Management &amp; Monitoring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C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7E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82712" y="25603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1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09 / 14 · FACILITATION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640080" y="585216"/>
            <a:ext cx="256032" cy="18288"/>
          </a:xfrm>
          <a:prstGeom prst="rect">
            <a:avLst/>
          </a:prstGeom>
          <a:solidFill>
            <a:srgbClr val="1B3B73"/>
          </a:solidFill>
          <a:ln/>
        </p:spPr>
      </p:sp>
      <p:sp>
        <p:nvSpPr>
          <p:cNvPr id="4" name="Text 2"/>
          <p:cNvSpPr/>
          <p:nvPr/>
        </p:nvSpPr>
        <p:spPr>
          <a:xfrm>
            <a:off x="969264" y="5029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00" dirty="0">
                <a:solidFill>
                  <a:srgbClr val="1B3B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SUGGESTED FACILITATION FLOW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40080" y="804672"/>
            <a:ext cx="10789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Pacing the 60-minute capstone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640080" y="1280160"/>
            <a:ext cx="10607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trainer’s suggested rhythm for </a:t>
            </a:r>
            <a:r>
              <a:rPr lang="en-US" sz="125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hour, adapt </a:t>
            </a:r>
            <a:r>
              <a:rPr lang="en-US" sz="12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split to team size and case complexity.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640080" y="1965960"/>
            <a:ext cx="868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16:30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1600200" y="1993392"/>
            <a:ext cx="3511296" cy="457200"/>
          </a:xfrm>
          <a:prstGeom prst="roundRect">
            <a:avLst>
              <a:gd name="adj" fmla="val 12000"/>
            </a:avLst>
          </a:prstGeom>
          <a:solidFill>
            <a:srgbClr val="5B5FA6"/>
          </a:solidFill>
          <a:ln/>
        </p:spPr>
      </p:sp>
      <p:sp>
        <p:nvSpPr>
          <p:cNvPr id="9" name="Text 7"/>
          <p:cNvSpPr/>
          <p:nvPr/>
        </p:nvSpPr>
        <p:spPr>
          <a:xfrm>
            <a:off x="1783080" y="1993392"/>
            <a:ext cx="314553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brief &amp; team roles  </a:t>
            </a:r>
            <a:r>
              <a:rPr lang="en-US" sz="115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10 min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640080" y="2624328"/>
            <a:ext cx="868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16:40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1600200" y="2651760"/>
            <a:ext cx="8778240" cy="457200"/>
          </a:xfrm>
          <a:prstGeom prst="roundRect">
            <a:avLst>
              <a:gd name="adj" fmla="val 12000"/>
            </a:avLst>
          </a:prstGeom>
          <a:solidFill>
            <a:srgbClr val="1F6F8B"/>
          </a:solidFill>
          <a:ln/>
        </p:spPr>
      </p:sp>
      <p:sp>
        <p:nvSpPr>
          <p:cNvPr id="12" name="Text 10"/>
          <p:cNvSpPr/>
          <p:nvPr/>
        </p:nvSpPr>
        <p:spPr>
          <a:xfrm>
            <a:off x="1783080" y="2651760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Teams work the 10 steps </a:t>
            </a:r>
            <a:r>
              <a:rPr lang="en-US" sz="115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(plan to test to audit to change</a:t>
            </a: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  ·  30 min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640080" y="3282696"/>
            <a:ext cx="868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17:10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1600200" y="3310128"/>
            <a:ext cx="3511296" cy="457200"/>
          </a:xfrm>
          <a:prstGeom prst="roundRect">
            <a:avLst>
              <a:gd name="adj" fmla="val 12000"/>
            </a:avLst>
          </a:prstGeom>
          <a:solidFill>
            <a:srgbClr val="26805A"/>
          </a:solidFill>
          <a:ln/>
        </p:spPr>
      </p:sp>
      <p:sp>
        <p:nvSpPr>
          <p:cNvPr id="15" name="Text 13"/>
          <p:cNvSpPr/>
          <p:nvPr/>
        </p:nvSpPr>
        <p:spPr>
          <a:xfrm>
            <a:off x="1783080" y="3310128"/>
            <a:ext cx="314553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SQA-AI demo + prep the walkthrough  ·  10 min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640080" y="3941064"/>
            <a:ext cx="868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17:20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1600200" y="3968496"/>
            <a:ext cx="1463040" cy="457200"/>
          </a:xfrm>
          <a:prstGeom prst="roundRect">
            <a:avLst>
              <a:gd name="adj" fmla="val 12000"/>
            </a:avLst>
          </a:prstGeom>
          <a:solidFill>
            <a:srgbClr val="A8721E"/>
          </a:solidFill>
          <a:ln/>
        </p:spPr>
      </p:sp>
      <p:sp>
        <p:nvSpPr>
          <p:cNvPr id="18" name="Text 16"/>
          <p:cNvSpPr/>
          <p:nvPr/>
        </p:nvSpPr>
        <p:spPr>
          <a:xfrm>
            <a:off x="1783080" y="3968496"/>
            <a:ext cx="1097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presentations  ·  8 min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40080" y="4599432"/>
            <a:ext cx="868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17:28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1600200" y="4626864"/>
            <a:ext cx="1188720" cy="457200"/>
          </a:xfrm>
          <a:prstGeom prst="roundRect">
            <a:avLst>
              <a:gd name="adj" fmla="val 12000"/>
            </a:avLst>
          </a:prstGeom>
          <a:solidFill>
            <a:srgbClr val="9B4D7A"/>
          </a:solidFill>
          <a:ln/>
        </p:spPr>
      </p:sp>
      <p:sp>
        <p:nvSpPr>
          <p:cNvPr id="21" name="Text 19"/>
          <p:cNvSpPr/>
          <p:nvPr/>
        </p:nvSpPr>
        <p:spPr>
          <a:xfrm>
            <a:off x="1783080" y="4626864"/>
            <a:ext cx="822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Wrap-up </a:t>
            </a:r>
            <a:r>
              <a:rPr lang="en-US" sz="115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certificates  ·  2 min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640080" y="5394960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Suggested pacing for </a:t>
            </a:r>
            <a:r>
              <a:rPr lang="en-US" sz="950" i="1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facilitation only, adapt </a:t>
            </a:r>
            <a:r>
              <a:rPr lang="en-US" sz="950" i="1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to your cohort; not a fixed rule of the workshop.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7E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82712" y="25603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1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 / 14 · OUTPUT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640080" y="585216"/>
            <a:ext cx="256032" cy="18288"/>
          </a:xfrm>
          <a:prstGeom prst="rect">
            <a:avLst/>
          </a:prstGeom>
          <a:solidFill>
            <a:srgbClr val="1B3B73"/>
          </a:solidFill>
          <a:ln/>
        </p:spPr>
      </p:sp>
      <p:sp>
        <p:nvSpPr>
          <p:cNvPr id="4" name="Text 2"/>
          <p:cNvSpPr/>
          <p:nvPr/>
        </p:nvSpPr>
        <p:spPr>
          <a:xfrm>
            <a:off x="969264" y="5029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00" dirty="0">
                <a:solidFill>
                  <a:srgbClr val="1B3B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SESSION OUTPUT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40080" y="804672"/>
            <a:ext cx="10789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closes out the workshop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640080" y="1280160"/>
            <a:ext cx="10607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presentation + instructor feedback + participant reflection + course evaluation + certificate.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26364" y="2286000"/>
            <a:ext cx="2011680" cy="228600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97864" y="2606040"/>
            <a:ext cx="868680" cy="868680"/>
          </a:xfrm>
          <a:prstGeom prst="ellipse">
            <a:avLst/>
          </a:prstGeom>
          <a:solidFill>
            <a:srgbClr val="1B3B73"/>
          </a:solidFill>
          <a:ln/>
        </p:spPr>
      </p:sp>
      <p:pic>
        <p:nvPicPr>
          <p:cNvPr id="9" name="Image 0" descr="icon-presentat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04" y="2811780"/>
            <a:ext cx="457200" cy="45720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717804" y="370332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Team</a:t>
            </a:r>
            <a:endParaRPr lang="en-US" sz="1300" dirty="0"/>
          </a:p>
          <a:p>
            <a:pPr marL="0" indent="0" algn="ctr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presentation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2857500" y="2286000"/>
            <a:ext cx="2011680" cy="228600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429000" y="2606040"/>
            <a:ext cx="868680" cy="868680"/>
          </a:xfrm>
          <a:prstGeom prst="ellipse">
            <a:avLst/>
          </a:prstGeom>
          <a:solidFill>
            <a:srgbClr val="1B3B73"/>
          </a:solidFill>
          <a:ln/>
        </p:spPr>
      </p:sp>
      <p:pic>
        <p:nvPicPr>
          <p:cNvPr id="13" name="Image 1" descr="icon-feedbac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4740" y="2811780"/>
            <a:ext cx="457200" cy="45720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2948940" y="370332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Instructor</a:t>
            </a:r>
            <a:endParaRPr lang="en-US" sz="1300" dirty="0"/>
          </a:p>
          <a:p>
            <a:pPr marL="0" indent="0" algn="ctr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feedback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088636" y="2286000"/>
            <a:ext cx="2011680" cy="228600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5660136" y="2606040"/>
            <a:ext cx="868680" cy="868680"/>
          </a:xfrm>
          <a:prstGeom prst="ellipse">
            <a:avLst/>
          </a:prstGeom>
          <a:solidFill>
            <a:srgbClr val="1B3B73"/>
          </a:solidFill>
          <a:ln/>
        </p:spPr>
      </p:sp>
      <p:pic>
        <p:nvPicPr>
          <p:cNvPr id="17" name="Image 2" descr="icon-reflectio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5876" y="2811780"/>
            <a:ext cx="457200" cy="45720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5180076" y="370332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Participant</a:t>
            </a:r>
            <a:endParaRPr lang="en-US" sz="1300" dirty="0"/>
          </a:p>
          <a:p>
            <a:pPr marL="0" indent="0" algn="ctr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reflection</a:t>
            </a:r>
            <a:endParaRPr lang="en-US" sz="1300" dirty="0"/>
          </a:p>
        </p:txBody>
      </p:sp>
      <p:sp>
        <p:nvSpPr>
          <p:cNvPr id="19" name="Shape 14"/>
          <p:cNvSpPr/>
          <p:nvPr/>
        </p:nvSpPr>
        <p:spPr>
          <a:xfrm>
            <a:off x="7319772" y="2286000"/>
            <a:ext cx="2011680" cy="228600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7891272" y="2606040"/>
            <a:ext cx="868680" cy="868680"/>
          </a:xfrm>
          <a:prstGeom prst="ellipse">
            <a:avLst/>
          </a:prstGeom>
          <a:solidFill>
            <a:srgbClr val="1B3B73"/>
          </a:solidFill>
          <a:ln/>
        </p:spPr>
      </p:sp>
      <p:pic>
        <p:nvPicPr>
          <p:cNvPr id="21" name="Image 3" descr="icon-evaluation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7012" y="2811780"/>
            <a:ext cx="457200" cy="45720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411212" y="370332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Course</a:t>
            </a:r>
            <a:endParaRPr lang="en-US" sz="1300" dirty="0"/>
          </a:p>
          <a:p>
            <a:pPr marL="0" indent="0" algn="ctr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evaluation</a:t>
            </a:r>
            <a:endParaRPr lang="en-US" sz="1300" dirty="0"/>
          </a:p>
        </p:txBody>
      </p:sp>
      <p:sp>
        <p:nvSpPr>
          <p:cNvPr id="23" name="Shape 17"/>
          <p:cNvSpPr/>
          <p:nvPr/>
        </p:nvSpPr>
        <p:spPr>
          <a:xfrm>
            <a:off x="9550908" y="2286000"/>
            <a:ext cx="2011680" cy="2286000"/>
          </a:xfrm>
          <a:prstGeom prst="roundRect">
            <a:avLst>
              <a:gd name="adj" fmla="val 4545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24" name="Shape 18"/>
          <p:cNvSpPr/>
          <p:nvPr/>
        </p:nvSpPr>
        <p:spPr>
          <a:xfrm>
            <a:off x="10122408" y="2606040"/>
            <a:ext cx="868680" cy="868680"/>
          </a:xfrm>
          <a:prstGeom prst="ellipse">
            <a:avLst/>
          </a:prstGeom>
          <a:solidFill>
            <a:srgbClr val="1B3B73"/>
          </a:solidFill>
          <a:ln/>
        </p:spPr>
      </p:sp>
      <p:pic>
        <p:nvPicPr>
          <p:cNvPr id="25" name="Image 4" descr="icon-certificat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28148" y="2811780"/>
            <a:ext cx="457200" cy="457200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9642348" y="370332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Certificate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7E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82712" y="25603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1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 / 14 · ASSESSMENT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640080" y="585216"/>
            <a:ext cx="256032" cy="18288"/>
          </a:xfrm>
          <a:prstGeom prst="rect">
            <a:avLst/>
          </a:prstGeom>
          <a:solidFill>
            <a:srgbClr val="1B3B73"/>
          </a:solidFill>
          <a:ln/>
        </p:spPr>
      </p:sp>
      <p:sp>
        <p:nvSpPr>
          <p:cNvPr id="4" name="Text 2"/>
          <p:cNvSpPr/>
          <p:nvPr/>
        </p:nvSpPr>
        <p:spPr>
          <a:xfrm>
            <a:off x="969264" y="5029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00" dirty="0">
                <a:solidFill>
                  <a:srgbClr val="1B3B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HOW THE CAPSTONE IS ASSESSED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40080" y="804672"/>
            <a:ext cx="10789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Assessment is the work itself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640080" y="1280160"/>
            <a:ext cx="10607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</a:t>
            </a:r>
            <a:r>
              <a:rPr lang="en-US" sz="125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written exam, participants </a:t>
            </a:r>
            <a:r>
              <a:rPr lang="en-US" sz="12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evaluated on the real artifacts produced across the two days, including the capstone walkthrough.</a:t>
            </a:r>
            <a:endParaRPr lang="en-US" sz="125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822960" y="2011680"/>
          <a:ext cx="4206240" cy="4206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hape 5"/>
          <p:cNvSpPr/>
          <p:nvPr/>
        </p:nvSpPr>
        <p:spPr>
          <a:xfrm>
            <a:off x="5486400" y="2194560"/>
            <a:ext cx="201168" cy="201168"/>
          </a:xfrm>
          <a:prstGeom prst="roundRect">
            <a:avLst>
              <a:gd name="adj" fmla="val 18182"/>
            </a:avLst>
          </a:prstGeom>
          <a:solidFill>
            <a:srgbClr val="1B3B73"/>
          </a:solidFill>
          <a:ln/>
        </p:spPr>
      </p:sp>
      <p:sp>
        <p:nvSpPr>
          <p:cNvPr id="9" name="Text 6"/>
          <p:cNvSpPr/>
          <p:nvPr/>
        </p:nvSpPr>
        <p:spPr>
          <a:xfrm>
            <a:off x="5806440" y="2075688"/>
            <a:ext cx="5669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60%, Lab </a:t>
            </a:r>
            <a:r>
              <a:rPr lang="en-US" sz="15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artifacts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5806440" y="2404872"/>
            <a:ext cx="5669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12+ deliverables: QA Plan, RTM, test suite, automation, defect reports, audit &amp; summary reports.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5486400" y="3429000"/>
            <a:ext cx="201168" cy="201168"/>
          </a:xfrm>
          <a:prstGeom prst="roundRect">
            <a:avLst>
              <a:gd name="adj" fmla="val 18182"/>
            </a:avLst>
          </a:prstGeom>
          <a:solidFill>
            <a:srgbClr val="26805A"/>
          </a:solidFill>
          <a:ln/>
        </p:spPr>
      </p:sp>
      <p:sp>
        <p:nvSpPr>
          <p:cNvPr id="12" name="Text 9"/>
          <p:cNvSpPr/>
          <p:nvPr/>
        </p:nvSpPr>
        <p:spPr>
          <a:xfrm>
            <a:off x="5806440" y="3310128"/>
            <a:ext cx="5669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25%, Capstone </a:t>
            </a:r>
            <a:r>
              <a:rPr lang="en-US" sz="15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walkthrough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5806440" y="3639312"/>
            <a:ext cx="5669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 the full ShopFast quality trail: from plan to a green CI gate &amp; monitoring dashboard.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5486400" y="4663440"/>
            <a:ext cx="201168" cy="201168"/>
          </a:xfrm>
          <a:prstGeom prst="roundRect">
            <a:avLst>
              <a:gd name="adj" fmla="val 18182"/>
            </a:avLst>
          </a:prstGeom>
          <a:solidFill>
            <a:srgbClr val="A8721E"/>
          </a:solidFill>
          <a:ln/>
        </p:spPr>
      </p:sp>
      <p:sp>
        <p:nvSpPr>
          <p:cNvPr id="15" name="Text 12"/>
          <p:cNvSpPr/>
          <p:nvPr/>
        </p:nvSpPr>
        <p:spPr>
          <a:xfrm>
            <a:off x="5806440" y="4544568"/>
            <a:ext cx="5669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15%, Participation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5806440" y="4873752"/>
            <a:ext cx="5669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Contribution to reviews, triage &amp; the risk workshop across both days.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7E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82712" y="25603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1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12 / 14 · OUTCOMES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640080" y="585216"/>
            <a:ext cx="256032" cy="18288"/>
          </a:xfrm>
          <a:prstGeom prst="rect">
            <a:avLst/>
          </a:prstGeom>
          <a:solidFill>
            <a:srgbClr val="1B3B73"/>
          </a:solidFill>
          <a:ln/>
        </p:spPr>
      </p:sp>
      <p:sp>
        <p:nvSpPr>
          <p:cNvPr id="4" name="Text 2"/>
          <p:cNvSpPr/>
          <p:nvPr/>
        </p:nvSpPr>
        <p:spPr>
          <a:xfrm>
            <a:off x="969264" y="5029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00" dirty="0">
                <a:solidFill>
                  <a:srgbClr val="1B3B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COURSE-WIDE OUTCOMES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40080" y="804672"/>
            <a:ext cx="10789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the capstone proves participants can now do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64008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Aligned with the nine core SQA activities practiced across the workshop.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40080" y="1783080"/>
            <a:ext cx="5349240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04672" y="2098548"/>
            <a:ext cx="329184" cy="329184"/>
          </a:xfrm>
          <a:prstGeom prst="roundRect">
            <a:avLst>
              <a:gd name="adj" fmla="val 19444"/>
            </a:avLst>
          </a:prstGeom>
          <a:solidFill>
            <a:srgbClr val="E9F0FA"/>
          </a:solidFill>
          <a:ln/>
        </p:spPr>
      </p:sp>
      <p:sp>
        <p:nvSpPr>
          <p:cNvPr id="9" name="Text 7"/>
          <p:cNvSpPr/>
          <p:nvPr/>
        </p:nvSpPr>
        <p:spPr>
          <a:xfrm>
            <a:off x="804672" y="2098548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3B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261872" y="1856232"/>
            <a:ext cx="4526280" cy="8138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 &amp; govern an enterprise SQA framework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172200" y="1783080"/>
            <a:ext cx="5349240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336792" y="2098548"/>
            <a:ext cx="329184" cy="329184"/>
          </a:xfrm>
          <a:prstGeom prst="roundRect">
            <a:avLst>
              <a:gd name="adj" fmla="val 19444"/>
            </a:avLst>
          </a:prstGeom>
          <a:solidFill>
            <a:srgbClr val="E9F0FA"/>
          </a:solidFill>
          <a:ln/>
        </p:spPr>
      </p:sp>
      <p:sp>
        <p:nvSpPr>
          <p:cNvPr id="13" name="Text 11"/>
          <p:cNvSpPr/>
          <p:nvPr/>
        </p:nvSpPr>
        <p:spPr>
          <a:xfrm>
            <a:off x="6336792" y="2098548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3B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793992" y="1856232"/>
            <a:ext cx="4526280" cy="8138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Embed quality across the SDLC through Shift-Left practices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40080" y="2907792"/>
            <a:ext cx="5349240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04672" y="3223260"/>
            <a:ext cx="329184" cy="329184"/>
          </a:xfrm>
          <a:prstGeom prst="roundRect">
            <a:avLst>
              <a:gd name="adj" fmla="val 19444"/>
            </a:avLst>
          </a:prstGeom>
          <a:solidFill>
            <a:srgbClr val="E9F0FA"/>
          </a:solidFill>
          <a:ln/>
        </p:spPr>
      </p:sp>
      <p:sp>
        <p:nvSpPr>
          <p:cNvPr id="17" name="Text 15"/>
          <p:cNvSpPr/>
          <p:nvPr/>
        </p:nvSpPr>
        <p:spPr>
          <a:xfrm>
            <a:off x="804672" y="3223260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3B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1261872" y="2980944"/>
            <a:ext cx="4526280" cy="8138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&amp; run risk-based testing strategies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172200" y="2907792"/>
            <a:ext cx="5349240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336792" y="3223260"/>
            <a:ext cx="329184" cy="329184"/>
          </a:xfrm>
          <a:prstGeom prst="roundRect">
            <a:avLst>
              <a:gd name="adj" fmla="val 19444"/>
            </a:avLst>
          </a:prstGeom>
          <a:solidFill>
            <a:srgbClr val="E9F0FA"/>
          </a:solidFill>
          <a:ln/>
        </p:spPr>
      </p:sp>
      <p:sp>
        <p:nvSpPr>
          <p:cNvPr id="21" name="Text 19"/>
          <p:cNvSpPr/>
          <p:nvPr/>
        </p:nvSpPr>
        <p:spPr>
          <a:xfrm>
            <a:off x="6336792" y="3223260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3B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793992" y="2980944"/>
            <a:ext cx="4526280" cy="8138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test automation with confidence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40080" y="4032504"/>
            <a:ext cx="5349240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04672" y="4347972"/>
            <a:ext cx="329184" cy="329184"/>
          </a:xfrm>
          <a:prstGeom prst="roundRect">
            <a:avLst>
              <a:gd name="adj" fmla="val 19444"/>
            </a:avLst>
          </a:prstGeom>
          <a:solidFill>
            <a:srgbClr val="E9F0FA"/>
          </a:solidFill>
          <a:ln/>
        </p:spPr>
      </p:sp>
      <p:sp>
        <p:nvSpPr>
          <p:cNvPr id="25" name="Text 23"/>
          <p:cNvSpPr/>
          <p:nvPr/>
        </p:nvSpPr>
        <p:spPr>
          <a:xfrm>
            <a:off x="804672" y="4347972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3B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5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1261872" y="4105656"/>
            <a:ext cx="4526280" cy="8138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 defects using meaningful quality metrics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6172200" y="4032504"/>
            <a:ext cx="5349240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336792" y="4347972"/>
            <a:ext cx="329184" cy="329184"/>
          </a:xfrm>
          <a:prstGeom prst="roundRect">
            <a:avLst>
              <a:gd name="adj" fmla="val 19444"/>
            </a:avLst>
          </a:prstGeom>
          <a:solidFill>
            <a:srgbClr val="E9F0FA"/>
          </a:solidFill>
          <a:ln/>
        </p:spPr>
      </p:sp>
      <p:sp>
        <p:nvSpPr>
          <p:cNvPr id="29" name="Text 27"/>
          <p:cNvSpPr/>
          <p:nvPr/>
        </p:nvSpPr>
        <p:spPr>
          <a:xfrm>
            <a:off x="6336792" y="4347972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3B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6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6793992" y="4105656"/>
            <a:ext cx="4526280" cy="8138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Ensure compliance with recognized standards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640080" y="5157216"/>
            <a:ext cx="5349240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804672" y="5472684"/>
            <a:ext cx="329184" cy="329184"/>
          </a:xfrm>
          <a:prstGeom prst="roundRect">
            <a:avLst>
              <a:gd name="adj" fmla="val 19444"/>
            </a:avLst>
          </a:prstGeom>
          <a:solidFill>
            <a:srgbClr val="E9F0FA"/>
          </a:solidFill>
          <a:ln/>
        </p:spPr>
      </p:sp>
      <p:sp>
        <p:nvSpPr>
          <p:cNvPr id="33" name="Text 31"/>
          <p:cNvSpPr/>
          <p:nvPr/>
        </p:nvSpPr>
        <p:spPr>
          <a:xfrm>
            <a:off x="804672" y="5472684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3B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7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1261872" y="5230368"/>
            <a:ext cx="4526280" cy="8138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 quality into Agile &amp; DevOps pipelines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6172200" y="5157216"/>
            <a:ext cx="5349240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6336792" y="5472684"/>
            <a:ext cx="329184" cy="329184"/>
          </a:xfrm>
          <a:prstGeom prst="roundRect">
            <a:avLst>
              <a:gd name="adj" fmla="val 19444"/>
            </a:avLst>
          </a:prstGeom>
          <a:solidFill>
            <a:srgbClr val="E9F0FA"/>
          </a:solidFill>
          <a:ln/>
        </p:spPr>
      </p:sp>
      <p:sp>
        <p:nvSpPr>
          <p:cNvPr id="37" name="Text 35"/>
          <p:cNvSpPr/>
          <p:nvPr/>
        </p:nvSpPr>
        <p:spPr>
          <a:xfrm>
            <a:off x="6336792" y="5472684"/>
            <a:ext cx="32918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3B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6793992" y="5230368"/>
            <a:ext cx="4526280" cy="8138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Sustain reliability through change management, monitoring &amp; continuous improvement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E7E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82712" y="25603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1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13 / 14 · KRISA 2.0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640080" y="585216"/>
            <a:ext cx="256032" cy="18288"/>
          </a:xfrm>
          <a:prstGeom prst="rect">
            <a:avLst/>
          </a:prstGeom>
          <a:solidFill>
            <a:srgbClr val="1B3B73"/>
          </a:solidFill>
          <a:ln/>
        </p:spPr>
      </p:sp>
      <p:sp>
        <p:nvSpPr>
          <p:cNvPr id="4" name="Text 2"/>
          <p:cNvSpPr/>
          <p:nvPr/>
        </p:nvSpPr>
        <p:spPr>
          <a:xfrm>
            <a:off x="969264" y="5029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00" dirty="0">
                <a:solidFill>
                  <a:srgbClr val="1B3B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KRISA 2.0 (BETA 2026, JDN) ALIGNMENT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40080" y="804672"/>
            <a:ext cx="10789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the capstone sits in KRISA 2.0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640080" y="1280160"/>
            <a:ext cx="10607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2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 it spans the full lifecycle, the capstone draws on the handbook’s </a:t>
            </a:r>
            <a:r>
              <a:rPr lang="en-US" sz="125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chapters, acceptance</a:t>
            </a:r>
            <a:r>
              <a:rPr lang="en-US" sz="12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implementation and DevOps alignment.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40080" y="2057400"/>
            <a:ext cx="108813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2057400"/>
            <a:ext cx="24688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B3B73"/>
                </a:solidFill>
                <a:latin typeface="Cambria" pitchFamily="34" charset="0"/>
                <a:ea typeface="Cambria" pitchFamily="34" charset="-122"/>
                <a:cs typeface="Cambria" pitchFamily="34" charset="-120"/>
                <a:hlinkClick r:id="rId3"/>
              </a:rPr>
              <a:t>Ch.6</a:t>
            </a:r>
            <a:r>
              <a:rPr lang="en-US" sz="1450" b="1" dirty="0">
                <a:solidFill>
                  <a:srgbClr val="1B3B7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· Acceptance Testing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3520440" y="2057400"/>
            <a:ext cx="630936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Master Test Plan; UAT </a:t>
            </a:r>
            <a:r>
              <a:rPr lang="en-US" sz="120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PAT, the </a:t>
            </a:r>
            <a:r>
              <a:rPr lang="en-US" sz="12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execution backbone the capstone walks through.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9966960" y="2446020"/>
            <a:ext cx="1417320" cy="365760"/>
          </a:xfrm>
          <a:prstGeom prst="roundRect">
            <a:avLst>
              <a:gd name="adj" fmla="val 50000"/>
            </a:avLst>
          </a:prstGeom>
          <a:solidFill>
            <a:srgbClr val="1B3B73"/>
          </a:solidFill>
          <a:ln/>
        </p:spPr>
      </p:sp>
      <p:sp>
        <p:nvSpPr>
          <p:cNvPr id="11" name="Text 9"/>
          <p:cNvSpPr/>
          <p:nvPr/>
        </p:nvSpPr>
        <p:spPr>
          <a:xfrm>
            <a:off x="9966960" y="2446020"/>
            <a:ext cx="1417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Modules 4, 7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640080" y="3383280"/>
            <a:ext cx="108813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4400" y="3383280"/>
            <a:ext cx="24688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B3B73"/>
                </a:solidFill>
                <a:latin typeface="Cambria" pitchFamily="34" charset="0"/>
                <a:ea typeface="Cambria" pitchFamily="34" charset="-122"/>
                <a:cs typeface="Cambria" pitchFamily="34" charset="-120"/>
                <a:hlinkClick r:id="rId4"/>
              </a:rPr>
              <a:t>Ch.7</a:t>
            </a:r>
            <a:r>
              <a:rPr lang="en-US" sz="1450" b="1" dirty="0">
                <a:solidFill>
                  <a:srgbClr val="1B3B7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· Implementation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3520440" y="3383280"/>
            <a:ext cx="630936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FAT, data migration, user manual, </a:t>
            </a:r>
            <a:r>
              <a:rPr lang="en-US" sz="120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 handover, mirrored </a:t>
            </a:r>
            <a:r>
              <a:rPr lang="en-US" sz="12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capstone’s audit &amp; documentation steps.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9966960" y="3771900"/>
            <a:ext cx="1417320" cy="365760"/>
          </a:xfrm>
          <a:prstGeom prst="roundRect">
            <a:avLst>
              <a:gd name="adj" fmla="val 50000"/>
            </a:avLst>
          </a:prstGeom>
          <a:solidFill>
            <a:srgbClr val="1B3B73"/>
          </a:solidFill>
          <a:ln/>
        </p:spPr>
      </p:sp>
      <p:sp>
        <p:nvSpPr>
          <p:cNvPr id="16" name="Text 14"/>
          <p:cNvSpPr/>
          <p:nvPr/>
        </p:nvSpPr>
        <p:spPr>
          <a:xfrm>
            <a:off x="9966960" y="3771900"/>
            <a:ext cx="1417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Modules 7-8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640080" y="4709160"/>
            <a:ext cx="108813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4400" y="4709160"/>
            <a:ext cx="24688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B3B73"/>
                </a:solidFill>
                <a:latin typeface="Cambria" pitchFamily="34" charset="0"/>
                <a:ea typeface="Cambria" pitchFamily="34" charset="-122"/>
                <a:cs typeface="Cambria" pitchFamily="34" charset="-120"/>
                <a:hlinkClick r:id="rId5"/>
              </a:rPr>
              <a:t>Ch.8</a:t>
            </a:r>
            <a:r>
              <a:rPr lang="en-US" sz="1450" b="1" dirty="0">
                <a:solidFill>
                  <a:srgbClr val="1B3B7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· DevOps Alignment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3520440" y="4709160"/>
            <a:ext cx="630936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2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Automation, CI/CD, monitoring</a:t>
            </a:r>
            <a:r>
              <a:rPr lang="en-US" sz="120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; KRISA and </a:t>
            </a:r>
            <a:r>
              <a:rPr lang="en-US" sz="120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/>
              </a:rPr>
              <a:t>PPrISA</a:t>
            </a:r>
            <a:r>
              <a:rPr lang="en-US" sz="120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and DevOps mapping, the </a:t>
            </a:r>
            <a:r>
              <a:rPr lang="en-US" sz="12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capstone’s change &amp; monitoring steps.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9966960" y="5097780"/>
            <a:ext cx="1417320" cy="365760"/>
          </a:xfrm>
          <a:prstGeom prst="roundRect">
            <a:avLst>
              <a:gd name="adj" fmla="val 50000"/>
            </a:avLst>
          </a:prstGeom>
          <a:solidFill>
            <a:srgbClr val="1B3B73"/>
          </a:solidFill>
          <a:ln/>
        </p:spPr>
      </p:sp>
      <p:sp>
        <p:nvSpPr>
          <p:cNvPr id="21" name="Text 19"/>
          <p:cNvSpPr/>
          <p:nvPr/>
        </p:nvSpPr>
        <p:spPr>
          <a:xfrm>
            <a:off x="9966960" y="5097780"/>
            <a:ext cx="1417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Modules 5, 8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640080" y="617220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Based on KRISA 2.0 Beta 2026 (chapters dated 15 Jan 2026). KRISA 1.0 remains the official baseline until 2.0 </a:t>
            </a:r>
            <a:r>
              <a:rPr lang="en-US" sz="900" i="1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is finalized, confirm </a:t>
            </a:r>
            <a:r>
              <a:rPr lang="en-US" sz="900" i="1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version with your agency.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807BDD-1D94-44E9-9C9C-74780506F7E4}"/>
              </a:ext>
            </a:extLst>
          </p:cNvPr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D6623A-BF70-4C20-9385-2A8AE74A8033}"/>
              </a:ext>
            </a:extLst>
          </p:cNvPr>
          <p:cNvSpPr txBox="1"/>
          <p:nvPr/>
        </p:nvSpPr>
        <p:spPr>
          <a:xfrm>
            <a:off x="457200" y="254000"/>
            <a:ext cx="889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1B3B73"/>
                </a:solidFill>
                <a:latin typeface="Calibri" panose="020F0502020204030204" pitchFamily="34" charset="0"/>
              </a:rPr>
              <a:t>M09 · KRISAv2 BETA 2026 · PPrISA 2.0 · CLICK ANY LINE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05E0E3-FA21-4CC5-BF26-4C551AE40050}"/>
              </a:ext>
            </a:extLst>
          </p:cNvPr>
          <p:cNvSpPr txBox="1"/>
          <p:nvPr/>
        </p:nvSpPr>
        <p:spPr>
          <a:xfrm>
            <a:off x="457200" y="482600"/>
            <a:ext cx="112776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2800" b="1">
                <a:solidFill>
                  <a:srgbClr val="0F1620"/>
                </a:solidFill>
                <a:latin typeface="Calibri" panose="020F0502020204030204" pitchFamily="34" charset="0"/>
              </a:rPr>
              <a:t>References and templates for this module</a:t>
            </a:r>
            <a:endParaRPr lang="en-MY" sz="2800" b="1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F41376-66F3-4458-A660-2086165E085D}"/>
              </a:ext>
            </a:extLst>
          </p:cNvPr>
          <p:cNvSpPr txBox="1"/>
          <p:nvPr/>
        </p:nvSpPr>
        <p:spPr>
          <a:xfrm>
            <a:off x="457200" y="1016000"/>
            <a:ext cx="112776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300">
                <a:solidFill>
                  <a:srgbClr val="5A6879"/>
                </a:solidFill>
                <a:latin typeface="Calibri" panose="020F0502020204030204" pitchFamily="34" charset="0"/>
              </a:rPr>
              <a:t>Every line opens the official JDN document at the exact page. Templates download as Word or PDF.</a:t>
            </a:r>
            <a:endParaRPr lang="en-MY" sz="1300">
              <a:solidFill>
                <a:srgbClr val="5A6879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BE978B-5E02-4980-B563-CBB4B8AE8BB8}"/>
              </a:ext>
            </a:extLst>
          </p:cNvPr>
          <p:cNvSpPr txBox="1"/>
          <p:nvPr/>
        </p:nvSpPr>
        <p:spPr>
          <a:xfrm>
            <a:off x="457200" y="1422400"/>
            <a:ext cx="6604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100" b="1">
                <a:solidFill>
                  <a:srgbClr val="5A6879"/>
                </a:solidFill>
                <a:latin typeface="Calibri" panose="020F0502020204030204" pitchFamily="34" charset="0"/>
              </a:rPr>
              <a:t>WHERE IT IS IN THE GUIDES</a:t>
            </a:r>
            <a:endParaRPr lang="en-MY" sz="1100" b="1">
              <a:solidFill>
                <a:srgbClr val="5A6879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: Rounded Corners 6">
            <a:hlinkClick r:id="rId3"/>
            <a:extLst>
              <a:ext uri="{FF2B5EF4-FFF2-40B4-BE49-F238E27FC236}">
                <a16:creationId xmlns:a16="http://schemas.microsoft.com/office/drawing/2014/main" id="{DBF994B6-199A-431D-AB42-F6D709BBE52F}"/>
              </a:ext>
            </a:extLst>
          </p:cNvPr>
          <p:cNvSpPr/>
          <p:nvPr/>
        </p:nvSpPr>
        <p:spPr>
          <a:xfrm>
            <a:off x="457200" y="1701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8" name="TextBox 7">
            <a:hlinkClick r:id="rId3"/>
            <a:extLst>
              <a:ext uri="{FF2B5EF4-FFF2-40B4-BE49-F238E27FC236}">
                <a16:creationId xmlns:a16="http://schemas.microsoft.com/office/drawing/2014/main" id="{3774BEB5-AE8C-4BDB-ADB3-F7D29256DB75}"/>
              </a:ext>
            </a:extLst>
          </p:cNvPr>
          <p:cNvSpPr txBox="1"/>
          <p:nvPr/>
        </p:nvSpPr>
        <p:spPr>
          <a:xfrm>
            <a:off x="584200" y="1739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Calibri" panose="020F0502020204030204" pitchFamily="34" charset="0"/>
              </a:rPr>
              <a:t>Bab 8, Serahan mengikut fasa (penyelarasan DevOps)
page 8  ·  KRISAv2 Bab 8 Penyelarasan DevOps</a:t>
            </a:r>
          </a:p>
        </p:txBody>
      </p:sp>
      <p:sp>
        <p:nvSpPr>
          <p:cNvPr id="9" name="Rectangle: Rounded Corners 8">
            <a:hlinkClick r:id="rId4"/>
            <a:extLst>
              <a:ext uri="{FF2B5EF4-FFF2-40B4-BE49-F238E27FC236}">
                <a16:creationId xmlns:a16="http://schemas.microsoft.com/office/drawing/2014/main" id="{669D3B4A-ED76-44D6-AE72-E2428D85D5CE}"/>
              </a:ext>
            </a:extLst>
          </p:cNvPr>
          <p:cNvSpPr/>
          <p:nvPr/>
        </p:nvSpPr>
        <p:spPr>
          <a:xfrm>
            <a:off x="457200" y="2336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0" name="TextBox 9">
            <a:hlinkClick r:id="rId4"/>
            <a:extLst>
              <a:ext uri="{FF2B5EF4-FFF2-40B4-BE49-F238E27FC236}">
                <a16:creationId xmlns:a16="http://schemas.microsoft.com/office/drawing/2014/main" id="{087B063E-DEC7-4278-ACEE-84020A195F3C}"/>
              </a:ext>
            </a:extLst>
          </p:cNvPr>
          <p:cNvSpPr txBox="1"/>
          <p:nvPr/>
        </p:nvSpPr>
        <p:spPr>
          <a:xfrm>
            <a:off x="584200" y="2374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Calibri" panose="020F0502020204030204" pitchFamily="34" charset="0"/>
              </a:rPr>
              <a:t>Bab 1, 1.6 Faktor Kejayaan
page 14  ·  KRISAv2 Bab 1 Perancangan</a:t>
            </a:r>
          </a:p>
        </p:txBody>
      </p:sp>
      <p:sp>
        <p:nvSpPr>
          <p:cNvPr id="11" name="Rectangle: Rounded Corners 10">
            <a:hlinkClick r:id="rId5"/>
            <a:extLst>
              <a:ext uri="{FF2B5EF4-FFF2-40B4-BE49-F238E27FC236}">
                <a16:creationId xmlns:a16="http://schemas.microsoft.com/office/drawing/2014/main" id="{AD119197-B115-4138-95F7-32D8390078FF}"/>
              </a:ext>
            </a:extLst>
          </p:cNvPr>
          <p:cNvSpPr/>
          <p:nvPr/>
        </p:nvSpPr>
        <p:spPr>
          <a:xfrm>
            <a:off x="457200" y="2971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0D455CDC-147F-4511-B9CC-224099BE12F7}"/>
              </a:ext>
            </a:extLst>
          </p:cNvPr>
          <p:cNvSpPr txBox="1"/>
          <p:nvPr/>
        </p:nvSpPr>
        <p:spPr>
          <a:xfrm>
            <a:off x="584200" y="3009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Calibri" panose="020F0502020204030204" pitchFamily="34" charset="0"/>
              </a:rPr>
              <a:t>PPrISA 2.0, Rajah 2.4 Pelan Tindakan (templat mengikut fasa)
page 21  ·  PPrISA 2.0 Versi Beta Feb 2025</a:t>
            </a:r>
          </a:p>
        </p:txBody>
      </p:sp>
      <p:sp>
        <p:nvSpPr>
          <p:cNvPr id="13" name="Rectangle: Rounded Corners 12">
            <a:hlinkClick r:id="rId6"/>
            <a:extLst>
              <a:ext uri="{FF2B5EF4-FFF2-40B4-BE49-F238E27FC236}">
                <a16:creationId xmlns:a16="http://schemas.microsoft.com/office/drawing/2014/main" id="{31F0258D-D465-4F12-BD94-7E424AE4169B}"/>
              </a:ext>
            </a:extLst>
          </p:cNvPr>
          <p:cNvSpPr/>
          <p:nvPr/>
        </p:nvSpPr>
        <p:spPr>
          <a:xfrm>
            <a:off x="457200" y="3606800"/>
            <a:ext cx="6604000" cy="558800"/>
          </a:xfrm>
          <a:prstGeom prst="roundRect">
            <a:avLst/>
          </a:prstGeom>
          <a:solidFill>
            <a:srgbClr val="F3F6FA"/>
          </a:solidFill>
          <a:ln w="12700">
            <a:solidFill>
              <a:srgbClr val="D8E0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4" name="TextBox 13">
            <a:hlinkClick r:id="rId6"/>
            <a:extLst>
              <a:ext uri="{FF2B5EF4-FFF2-40B4-BE49-F238E27FC236}">
                <a16:creationId xmlns:a16="http://schemas.microsoft.com/office/drawing/2014/main" id="{75BEAADE-E555-497E-810D-C5A207C315A0}"/>
              </a:ext>
            </a:extLst>
          </p:cNvPr>
          <p:cNvSpPr txBox="1"/>
          <p:nvPr/>
        </p:nvSpPr>
        <p:spPr>
          <a:xfrm>
            <a:off x="584200" y="3644900"/>
            <a:ext cx="635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>
                <a:solidFill>
                  <a:srgbClr val="0F1620"/>
                </a:solidFill>
                <a:latin typeface="Calibri" panose="020F0502020204030204" pitchFamily="34" charset="0"/>
              </a:rPr>
              <a:t>PPrISA 2.0, 6.1.2 Penilaian Akhir
page 98  ·  PPrISA 2.0 Versi Beta Feb 2025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FBB4D2-48E8-457E-96DD-CE63D79EB68B}"/>
              </a:ext>
            </a:extLst>
          </p:cNvPr>
          <p:cNvSpPr txBox="1"/>
          <p:nvPr/>
        </p:nvSpPr>
        <p:spPr>
          <a:xfrm>
            <a:off x="7366000" y="1422400"/>
            <a:ext cx="4445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5A6879"/>
                </a:solidFill>
                <a:latin typeface="Calibri" panose="020F0502020204030204" pitchFamily="34" charset="0"/>
              </a:rPr>
              <a:t>TEMPLATES TO USE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8F90D59-EFFF-45B1-9216-645870D507E6}"/>
              </a:ext>
            </a:extLst>
          </p:cNvPr>
          <p:cNvSpPr/>
          <p:nvPr/>
        </p:nvSpPr>
        <p:spPr>
          <a:xfrm>
            <a:off x="7366000" y="1701800"/>
            <a:ext cx="4368800" cy="508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E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D93918-1DE1-4488-ABA8-1252652C4946}"/>
              </a:ext>
            </a:extLst>
          </p:cNvPr>
          <p:cNvSpPr/>
          <p:nvPr/>
        </p:nvSpPr>
        <p:spPr>
          <a:xfrm>
            <a:off x="7366000" y="1701800"/>
            <a:ext cx="76200" cy="508000"/>
          </a:xfrm>
          <a:prstGeom prst="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A0AEC3B-04B3-4379-BDA9-F8F8B9C2B4FC}"/>
              </a:ext>
            </a:extLst>
          </p:cNvPr>
          <p:cNvSpPr txBox="1"/>
          <p:nvPr/>
        </p:nvSpPr>
        <p:spPr>
          <a:xfrm>
            <a:off x="7518400" y="1739900"/>
            <a:ext cx="292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nb-NO" sz="1200" b="1">
                <a:solidFill>
                  <a:srgbClr val="0F1620"/>
                </a:solidFill>
                <a:latin typeface="Calibri" panose="020F0502020204030204" pitchFamily="34" charset="0"/>
              </a:rPr>
              <a:t>D03
Spesifikasi Keperluan Sistem (SRS)</a:t>
            </a:r>
            <a:endParaRPr lang="en-MY" sz="1200" b="1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Rectangle: Rounded Corners 18">
            <a:hlinkClick r:id="rId7"/>
            <a:extLst>
              <a:ext uri="{FF2B5EF4-FFF2-40B4-BE49-F238E27FC236}">
                <a16:creationId xmlns:a16="http://schemas.microsoft.com/office/drawing/2014/main" id="{4F43DC2E-43A0-496E-A88C-3DB27CCA5840}"/>
              </a:ext>
            </a:extLst>
          </p:cNvPr>
          <p:cNvSpPr/>
          <p:nvPr/>
        </p:nvSpPr>
        <p:spPr>
          <a:xfrm>
            <a:off x="10490200" y="1816100"/>
            <a:ext cx="558800" cy="279400"/>
          </a:xfrm>
          <a:prstGeom prst="round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WORD</a:t>
            </a:r>
          </a:p>
        </p:txBody>
      </p:sp>
      <p:sp>
        <p:nvSpPr>
          <p:cNvPr id="20" name="Rectangle: Rounded Corners 19">
            <a:hlinkClick r:id="rId8"/>
            <a:extLst>
              <a:ext uri="{FF2B5EF4-FFF2-40B4-BE49-F238E27FC236}">
                <a16:creationId xmlns:a16="http://schemas.microsoft.com/office/drawing/2014/main" id="{F8E5DD37-1E16-48F1-BC72-2CC146C95F23}"/>
              </a:ext>
            </a:extLst>
          </p:cNvPr>
          <p:cNvSpPr/>
          <p:nvPr/>
        </p:nvSpPr>
        <p:spPr>
          <a:xfrm>
            <a:off x="11099800" y="1816100"/>
            <a:ext cx="558800" cy="2794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PDF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66C9A00-448F-4CFC-9AB5-773EEA45F385}"/>
              </a:ext>
            </a:extLst>
          </p:cNvPr>
          <p:cNvSpPr/>
          <p:nvPr/>
        </p:nvSpPr>
        <p:spPr>
          <a:xfrm>
            <a:off x="7366000" y="2286000"/>
            <a:ext cx="4368800" cy="508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E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FB7CD9B-1814-4036-AF29-D144CE1736CC}"/>
              </a:ext>
            </a:extLst>
          </p:cNvPr>
          <p:cNvSpPr/>
          <p:nvPr/>
        </p:nvSpPr>
        <p:spPr>
          <a:xfrm>
            <a:off x="7366000" y="2286000"/>
            <a:ext cx="76200" cy="508000"/>
          </a:xfrm>
          <a:prstGeom prst="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497403-D7E1-4920-9930-F58864AC4FA2}"/>
              </a:ext>
            </a:extLst>
          </p:cNvPr>
          <p:cNvSpPr txBox="1"/>
          <p:nvPr/>
        </p:nvSpPr>
        <p:spPr>
          <a:xfrm>
            <a:off x="7518400" y="2324100"/>
            <a:ext cx="292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200" b="1">
                <a:solidFill>
                  <a:srgbClr val="0F1620"/>
                </a:solidFill>
                <a:latin typeface="Calibri" panose="020F0502020204030204" pitchFamily="34" charset="0"/>
              </a:rPr>
              <a:t>D12
Pelan Induk Pengujian</a:t>
            </a:r>
          </a:p>
        </p:txBody>
      </p:sp>
      <p:sp>
        <p:nvSpPr>
          <p:cNvPr id="24" name="Rectangle: Rounded Corners 23">
            <a:hlinkClick r:id="rId9"/>
            <a:extLst>
              <a:ext uri="{FF2B5EF4-FFF2-40B4-BE49-F238E27FC236}">
                <a16:creationId xmlns:a16="http://schemas.microsoft.com/office/drawing/2014/main" id="{340980F8-F312-46CB-A0DD-F3AA4FE1A23F}"/>
              </a:ext>
            </a:extLst>
          </p:cNvPr>
          <p:cNvSpPr/>
          <p:nvPr/>
        </p:nvSpPr>
        <p:spPr>
          <a:xfrm>
            <a:off x="10490200" y="2400300"/>
            <a:ext cx="558800" cy="279400"/>
          </a:xfrm>
          <a:prstGeom prst="round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WORD</a:t>
            </a:r>
          </a:p>
        </p:txBody>
      </p:sp>
      <p:sp>
        <p:nvSpPr>
          <p:cNvPr id="25" name="Rectangle: Rounded Corners 24">
            <a:hlinkClick r:id="rId10"/>
            <a:extLst>
              <a:ext uri="{FF2B5EF4-FFF2-40B4-BE49-F238E27FC236}">
                <a16:creationId xmlns:a16="http://schemas.microsoft.com/office/drawing/2014/main" id="{E682CDB8-93F8-4C1A-B63F-78BC2777D4DF}"/>
              </a:ext>
            </a:extLst>
          </p:cNvPr>
          <p:cNvSpPr/>
          <p:nvPr/>
        </p:nvSpPr>
        <p:spPr>
          <a:xfrm>
            <a:off x="11099800" y="2400300"/>
            <a:ext cx="558800" cy="2794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PDF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96CF5F5E-A9CE-432B-99A8-463989B64506}"/>
              </a:ext>
            </a:extLst>
          </p:cNvPr>
          <p:cNvSpPr/>
          <p:nvPr/>
        </p:nvSpPr>
        <p:spPr>
          <a:xfrm>
            <a:off x="7366000" y="2870200"/>
            <a:ext cx="4368800" cy="508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E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8F32298-B790-47A9-ACC7-A7E8CF038977}"/>
              </a:ext>
            </a:extLst>
          </p:cNvPr>
          <p:cNvSpPr/>
          <p:nvPr/>
        </p:nvSpPr>
        <p:spPr>
          <a:xfrm>
            <a:off x="7366000" y="2870200"/>
            <a:ext cx="76200" cy="508000"/>
          </a:xfrm>
          <a:prstGeom prst="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9CF4C67-1AB5-4C70-8793-496F80FE3D2E}"/>
              </a:ext>
            </a:extLst>
          </p:cNvPr>
          <p:cNvSpPr txBox="1"/>
          <p:nvPr/>
        </p:nvSpPr>
        <p:spPr>
          <a:xfrm>
            <a:off x="7518400" y="2908300"/>
            <a:ext cx="292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fi-FI" sz="1200" b="1">
                <a:solidFill>
                  <a:srgbClr val="0F1620"/>
                </a:solidFill>
                <a:latin typeface="Calibri" panose="020F0502020204030204" pitchFamily="34" charset="0"/>
              </a:rPr>
              <a:t>D13
Pelan Ujian Penerimaan (UAT/PAT)</a:t>
            </a:r>
            <a:endParaRPr lang="en-MY" sz="1200" b="1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29" name="Rectangle: Rounded Corners 28">
            <a:hlinkClick r:id="rId11"/>
            <a:extLst>
              <a:ext uri="{FF2B5EF4-FFF2-40B4-BE49-F238E27FC236}">
                <a16:creationId xmlns:a16="http://schemas.microsoft.com/office/drawing/2014/main" id="{FD096F5D-AF20-4A15-AED3-BBA6424E07E7}"/>
              </a:ext>
            </a:extLst>
          </p:cNvPr>
          <p:cNvSpPr/>
          <p:nvPr/>
        </p:nvSpPr>
        <p:spPr>
          <a:xfrm>
            <a:off x="10490200" y="2984500"/>
            <a:ext cx="558800" cy="279400"/>
          </a:xfrm>
          <a:prstGeom prst="round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WORD</a:t>
            </a:r>
          </a:p>
        </p:txBody>
      </p:sp>
      <p:sp>
        <p:nvSpPr>
          <p:cNvPr id="30" name="Rectangle: Rounded Corners 29">
            <a:hlinkClick r:id="rId12"/>
            <a:extLst>
              <a:ext uri="{FF2B5EF4-FFF2-40B4-BE49-F238E27FC236}">
                <a16:creationId xmlns:a16="http://schemas.microsoft.com/office/drawing/2014/main" id="{E514CEC8-B50B-4979-965C-5B118A3368D6}"/>
              </a:ext>
            </a:extLst>
          </p:cNvPr>
          <p:cNvSpPr/>
          <p:nvPr/>
        </p:nvSpPr>
        <p:spPr>
          <a:xfrm>
            <a:off x="11099800" y="2984500"/>
            <a:ext cx="558800" cy="2794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PDF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6C2B7E8F-7AC9-4E77-B249-B00461205FBF}"/>
              </a:ext>
            </a:extLst>
          </p:cNvPr>
          <p:cNvSpPr/>
          <p:nvPr/>
        </p:nvSpPr>
        <p:spPr>
          <a:xfrm>
            <a:off x="7366000" y="3454400"/>
            <a:ext cx="4368800" cy="508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E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9002999-A38B-489B-8B5D-4F18E958AFB3}"/>
              </a:ext>
            </a:extLst>
          </p:cNvPr>
          <p:cNvSpPr/>
          <p:nvPr/>
        </p:nvSpPr>
        <p:spPr>
          <a:xfrm>
            <a:off x="7366000" y="3454400"/>
            <a:ext cx="76200" cy="508000"/>
          </a:xfrm>
          <a:prstGeom prst="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BEEE9ED-15B7-4EDE-A0EB-D71C21C3E784}"/>
              </a:ext>
            </a:extLst>
          </p:cNvPr>
          <p:cNvSpPr txBox="1"/>
          <p:nvPr/>
        </p:nvSpPr>
        <p:spPr>
          <a:xfrm>
            <a:off x="7518400" y="3492500"/>
            <a:ext cx="292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fi-FI" sz="1200" b="1">
                <a:solidFill>
                  <a:srgbClr val="0F1620"/>
                </a:solidFill>
                <a:latin typeface="Calibri" panose="020F0502020204030204" pitchFamily="34" charset="0"/>
              </a:rPr>
              <a:t>D14
Laporan Ujian Penerimaan (UAT/PAT)</a:t>
            </a:r>
            <a:endParaRPr lang="en-MY" sz="1200" b="1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34" name="Rectangle: Rounded Corners 33">
            <a:hlinkClick r:id="rId13"/>
            <a:extLst>
              <a:ext uri="{FF2B5EF4-FFF2-40B4-BE49-F238E27FC236}">
                <a16:creationId xmlns:a16="http://schemas.microsoft.com/office/drawing/2014/main" id="{3B8394C3-DEA7-45F4-B8E0-03C7ECB3B527}"/>
              </a:ext>
            </a:extLst>
          </p:cNvPr>
          <p:cNvSpPr/>
          <p:nvPr/>
        </p:nvSpPr>
        <p:spPr>
          <a:xfrm>
            <a:off x="10490200" y="3568700"/>
            <a:ext cx="558800" cy="279400"/>
          </a:xfrm>
          <a:prstGeom prst="round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WORD</a:t>
            </a:r>
          </a:p>
        </p:txBody>
      </p:sp>
      <p:sp>
        <p:nvSpPr>
          <p:cNvPr id="35" name="Rectangle: Rounded Corners 34">
            <a:hlinkClick r:id="rId14"/>
            <a:extLst>
              <a:ext uri="{FF2B5EF4-FFF2-40B4-BE49-F238E27FC236}">
                <a16:creationId xmlns:a16="http://schemas.microsoft.com/office/drawing/2014/main" id="{7ACBF574-6ADB-4D90-85AB-83A50DB77982}"/>
              </a:ext>
            </a:extLst>
          </p:cNvPr>
          <p:cNvSpPr/>
          <p:nvPr/>
        </p:nvSpPr>
        <p:spPr>
          <a:xfrm>
            <a:off x="11099800" y="3568700"/>
            <a:ext cx="558800" cy="2794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PDF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3AF38E0B-4610-4AF9-B17B-62A2D2D582D4}"/>
              </a:ext>
            </a:extLst>
          </p:cNvPr>
          <p:cNvSpPr/>
          <p:nvPr/>
        </p:nvSpPr>
        <p:spPr>
          <a:xfrm>
            <a:off x="7366000" y="4038600"/>
            <a:ext cx="4368800" cy="508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E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C81D817-6F49-4079-9382-901B200085CA}"/>
              </a:ext>
            </a:extLst>
          </p:cNvPr>
          <p:cNvSpPr/>
          <p:nvPr/>
        </p:nvSpPr>
        <p:spPr>
          <a:xfrm>
            <a:off x="7366000" y="4038600"/>
            <a:ext cx="76200" cy="508000"/>
          </a:xfrm>
          <a:prstGeom prst="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77F648F-CAD2-4FA7-BC5B-A57A8EC36B70}"/>
              </a:ext>
            </a:extLst>
          </p:cNvPr>
          <p:cNvSpPr txBox="1"/>
          <p:nvPr/>
        </p:nvSpPr>
        <p:spPr>
          <a:xfrm>
            <a:off x="7518400" y="4076700"/>
            <a:ext cx="292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200" b="1">
                <a:solidFill>
                  <a:srgbClr val="0F1620"/>
                </a:solidFill>
                <a:latin typeface="Calibri" panose="020F0502020204030204" pitchFamily="34" charset="0"/>
              </a:rPr>
              <a:t>D16
Laporan Penamatan Ujian</a:t>
            </a:r>
          </a:p>
        </p:txBody>
      </p:sp>
      <p:sp>
        <p:nvSpPr>
          <p:cNvPr id="39" name="Rectangle: Rounded Corners 38">
            <a:hlinkClick r:id="rId15"/>
            <a:extLst>
              <a:ext uri="{FF2B5EF4-FFF2-40B4-BE49-F238E27FC236}">
                <a16:creationId xmlns:a16="http://schemas.microsoft.com/office/drawing/2014/main" id="{33902593-8851-458E-BFA5-34C31C9784D1}"/>
              </a:ext>
            </a:extLst>
          </p:cNvPr>
          <p:cNvSpPr/>
          <p:nvPr/>
        </p:nvSpPr>
        <p:spPr>
          <a:xfrm>
            <a:off x="10490200" y="4152900"/>
            <a:ext cx="558800" cy="279400"/>
          </a:xfrm>
          <a:prstGeom prst="round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WORD</a:t>
            </a:r>
          </a:p>
        </p:txBody>
      </p:sp>
      <p:sp>
        <p:nvSpPr>
          <p:cNvPr id="40" name="Rectangle: Rounded Corners 39">
            <a:hlinkClick r:id="rId16"/>
            <a:extLst>
              <a:ext uri="{FF2B5EF4-FFF2-40B4-BE49-F238E27FC236}">
                <a16:creationId xmlns:a16="http://schemas.microsoft.com/office/drawing/2014/main" id="{5E9F0D83-6F25-4164-A45F-E72795A6BAC7}"/>
              </a:ext>
            </a:extLst>
          </p:cNvPr>
          <p:cNvSpPr/>
          <p:nvPr/>
        </p:nvSpPr>
        <p:spPr>
          <a:xfrm>
            <a:off x="11099800" y="4152900"/>
            <a:ext cx="558800" cy="2794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PDF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4475EF46-020E-4AF5-B05B-0CAF8BFA1908}"/>
              </a:ext>
            </a:extLst>
          </p:cNvPr>
          <p:cNvSpPr/>
          <p:nvPr/>
        </p:nvSpPr>
        <p:spPr>
          <a:xfrm>
            <a:off x="7366000" y="4622800"/>
            <a:ext cx="4368800" cy="508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E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8DD9E65-A76F-4C3B-BC11-5D254C481337}"/>
              </a:ext>
            </a:extLst>
          </p:cNvPr>
          <p:cNvSpPr/>
          <p:nvPr/>
        </p:nvSpPr>
        <p:spPr>
          <a:xfrm>
            <a:off x="7366000" y="4622800"/>
            <a:ext cx="76200" cy="508000"/>
          </a:xfrm>
          <a:prstGeom prst="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8AE906F-5679-4749-BFEF-F37921BA21D4}"/>
              </a:ext>
            </a:extLst>
          </p:cNvPr>
          <p:cNvSpPr txBox="1"/>
          <p:nvPr/>
        </p:nvSpPr>
        <p:spPr>
          <a:xfrm>
            <a:off x="7518400" y="4660900"/>
            <a:ext cx="292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200" b="1">
                <a:solidFill>
                  <a:srgbClr val="0F1620"/>
                </a:solidFill>
                <a:latin typeface="Calibri" panose="020F0502020204030204" pitchFamily="34" charset="0"/>
              </a:rPr>
              <a:t>PPrISA05
Pelan Pengurusan Kualiti</a:t>
            </a:r>
          </a:p>
        </p:txBody>
      </p:sp>
      <p:sp>
        <p:nvSpPr>
          <p:cNvPr id="44" name="Rectangle: Rounded Corners 43">
            <a:hlinkClick r:id="rId17"/>
            <a:extLst>
              <a:ext uri="{FF2B5EF4-FFF2-40B4-BE49-F238E27FC236}">
                <a16:creationId xmlns:a16="http://schemas.microsoft.com/office/drawing/2014/main" id="{8FDD8FD1-F951-44A2-BA8A-DD5AF72F48FC}"/>
              </a:ext>
            </a:extLst>
          </p:cNvPr>
          <p:cNvSpPr/>
          <p:nvPr/>
        </p:nvSpPr>
        <p:spPr>
          <a:xfrm>
            <a:off x="10490200" y="4737100"/>
            <a:ext cx="558800" cy="279400"/>
          </a:xfrm>
          <a:prstGeom prst="round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WORD</a:t>
            </a:r>
          </a:p>
        </p:txBody>
      </p:sp>
      <p:sp>
        <p:nvSpPr>
          <p:cNvPr id="45" name="Rectangle: Rounded Corners 44">
            <a:hlinkClick r:id="rId18"/>
            <a:extLst>
              <a:ext uri="{FF2B5EF4-FFF2-40B4-BE49-F238E27FC236}">
                <a16:creationId xmlns:a16="http://schemas.microsoft.com/office/drawing/2014/main" id="{D36A251E-A5A1-445A-B86E-86F8065F3FF2}"/>
              </a:ext>
            </a:extLst>
          </p:cNvPr>
          <p:cNvSpPr/>
          <p:nvPr/>
        </p:nvSpPr>
        <p:spPr>
          <a:xfrm>
            <a:off x="11099800" y="4737100"/>
            <a:ext cx="558800" cy="2794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PDF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E3FFA0C5-503D-4BF8-9DB6-5D2B6E702BE8}"/>
              </a:ext>
            </a:extLst>
          </p:cNvPr>
          <p:cNvSpPr/>
          <p:nvPr/>
        </p:nvSpPr>
        <p:spPr>
          <a:xfrm>
            <a:off x="7366000" y="5207000"/>
            <a:ext cx="4368800" cy="508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E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A39D8D7-4B57-4E8F-8EDA-3C63AD578B68}"/>
              </a:ext>
            </a:extLst>
          </p:cNvPr>
          <p:cNvSpPr/>
          <p:nvPr/>
        </p:nvSpPr>
        <p:spPr>
          <a:xfrm>
            <a:off x="7366000" y="5207000"/>
            <a:ext cx="76200" cy="508000"/>
          </a:xfrm>
          <a:prstGeom prst="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5A6C8D9-D8B4-497E-9863-60F8EF5A8E00}"/>
              </a:ext>
            </a:extLst>
          </p:cNvPr>
          <p:cNvSpPr txBox="1"/>
          <p:nvPr/>
        </p:nvSpPr>
        <p:spPr>
          <a:xfrm>
            <a:off x="7518400" y="5245100"/>
            <a:ext cx="292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200" b="1">
                <a:solidFill>
                  <a:srgbClr val="0F1620"/>
                </a:solidFill>
                <a:latin typeface="Calibri" panose="020F0502020204030204" pitchFamily="34" charset="0"/>
              </a:rPr>
              <a:t>PPrISA07
Pelan Pengurusan Risiko</a:t>
            </a:r>
          </a:p>
        </p:txBody>
      </p:sp>
      <p:sp>
        <p:nvSpPr>
          <p:cNvPr id="49" name="Rectangle: Rounded Corners 48">
            <a:hlinkClick r:id="rId19"/>
            <a:extLst>
              <a:ext uri="{FF2B5EF4-FFF2-40B4-BE49-F238E27FC236}">
                <a16:creationId xmlns:a16="http://schemas.microsoft.com/office/drawing/2014/main" id="{BB171F84-2E2D-44BE-8E60-73B50C763ADB}"/>
              </a:ext>
            </a:extLst>
          </p:cNvPr>
          <p:cNvSpPr/>
          <p:nvPr/>
        </p:nvSpPr>
        <p:spPr>
          <a:xfrm>
            <a:off x="10490200" y="5321300"/>
            <a:ext cx="558800" cy="279400"/>
          </a:xfrm>
          <a:prstGeom prst="round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WORD</a:t>
            </a:r>
          </a:p>
        </p:txBody>
      </p:sp>
      <p:sp>
        <p:nvSpPr>
          <p:cNvPr id="50" name="Rectangle: Rounded Corners 49">
            <a:hlinkClick r:id="rId20"/>
            <a:extLst>
              <a:ext uri="{FF2B5EF4-FFF2-40B4-BE49-F238E27FC236}">
                <a16:creationId xmlns:a16="http://schemas.microsoft.com/office/drawing/2014/main" id="{C8B0F4A4-1BB9-4C94-BC92-589AF1BC6224}"/>
              </a:ext>
            </a:extLst>
          </p:cNvPr>
          <p:cNvSpPr/>
          <p:nvPr/>
        </p:nvSpPr>
        <p:spPr>
          <a:xfrm>
            <a:off x="11099800" y="5321300"/>
            <a:ext cx="558800" cy="2794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PDF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09369012-D74E-4157-BE9C-5F0CF4A7EE18}"/>
              </a:ext>
            </a:extLst>
          </p:cNvPr>
          <p:cNvSpPr/>
          <p:nvPr/>
        </p:nvSpPr>
        <p:spPr>
          <a:xfrm>
            <a:off x="7366000" y="5791200"/>
            <a:ext cx="4368800" cy="508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3CE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94376464-D630-42D7-AB16-8041809BB8C8}"/>
              </a:ext>
            </a:extLst>
          </p:cNvPr>
          <p:cNvSpPr/>
          <p:nvPr/>
        </p:nvSpPr>
        <p:spPr>
          <a:xfrm>
            <a:off x="7366000" y="5791200"/>
            <a:ext cx="76200" cy="508000"/>
          </a:xfrm>
          <a:prstGeom prst="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D49FA32-FE97-43A4-99EE-01CDAF20E25D}"/>
              </a:ext>
            </a:extLst>
          </p:cNvPr>
          <p:cNvSpPr txBox="1"/>
          <p:nvPr/>
        </p:nvSpPr>
        <p:spPr>
          <a:xfrm>
            <a:off x="7518400" y="5829300"/>
            <a:ext cx="292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200" b="1">
                <a:solidFill>
                  <a:srgbClr val="0F1620"/>
                </a:solidFill>
                <a:latin typeface="Calibri" panose="020F0502020204030204" pitchFamily="34" charset="0"/>
              </a:rPr>
              <a:t>PPrISA10
Borang Pindaan</a:t>
            </a:r>
          </a:p>
        </p:txBody>
      </p:sp>
      <p:sp>
        <p:nvSpPr>
          <p:cNvPr id="54" name="Rectangle: Rounded Corners 53">
            <a:hlinkClick r:id="rId21"/>
            <a:extLst>
              <a:ext uri="{FF2B5EF4-FFF2-40B4-BE49-F238E27FC236}">
                <a16:creationId xmlns:a16="http://schemas.microsoft.com/office/drawing/2014/main" id="{CDFC7622-DA65-40C2-A784-9C0519337808}"/>
              </a:ext>
            </a:extLst>
          </p:cNvPr>
          <p:cNvSpPr/>
          <p:nvPr/>
        </p:nvSpPr>
        <p:spPr>
          <a:xfrm>
            <a:off x="10490200" y="5905500"/>
            <a:ext cx="558800" cy="279400"/>
          </a:xfrm>
          <a:prstGeom prst="round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WORD</a:t>
            </a:r>
          </a:p>
        </p:txBody>
      </p:sp>
      <p:sp>
        <p:nvSpPr>
          <p:cNvPr id="55" name="Rectangle: Rounded Corners 54">
            <a:hlinkClick r:id="rId22"/>
            <a:extLst>
              <a:ext uri="{FF2B5EF4-FFF2-40B4-BE49-F238E27FC236}">
                <a16:creationId xmlns:a16="http://schemas.microsoft.com/office/drawing/2014/main" id="{9491381F-5598-473E-BB14-1CA7DC523A26}"/>
              </a:ext>
            </a:extLst>
          </p:cNvPr>
          <p:cNvSpPr/>
          <p:nvPr/>
        </p:nvSpPr>
        <p:spPr>
          <a:xfrm>
            <a:off x="11099800" y="5905500"/>
            <a:ext cx="558800" cy="2794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900" b="1">
                <a:solidFill>
                  <a:srgbClr val="FFFFFF"/>
                </a:solidFill>
                <a:latin typeface="Calibri" panose="020F0502020204030204" pitchFamily="34" charset="0"/>
              </a:rPr>
              <a:t>PDF</a:t>
            </a:r>
          </a:p>
        </p:txBody>
      </p:sp>
      <p:sp>
        <p:nvSpPr>
          <p:cNvPr id="56" name="Rectangle: Rounded Corners 55">
            <a:hlinkClick r:id="rId23"/>
            <a:extLst>
              <a:ext uri="{FF2B5EF4-FFF2-40B4-BE49-F238E27FC236}">
                <a16:creationId xmlns:a16="http://schemas.microsoft.com/office/drawing/2014/main" id="{DCC9D3DE-4A27-448F-A8FC-19998C603F68}"/>
              </a:ext>
            </a:extLst>
          </p:cNvPr>
          <p:cNvSpPr/>
          <p:nvPr/>
        </p:nvSpPr>
        <p:spPr>
          <a:xfrm>
            <a:off x="457200" y="6350000"/>
            <a:ext cx="1905000" cy="3048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sqa.jdn.gov.my portal</a:t>
            </a:r>
          </a:p>
        </p:txBody>
      </p:sp>
      <p:sp>
        <p:nvSpPr>
          <p:cNvPr id="57" name="Rectangle: Rounded Corners 56">
            <a:hlinkClick r:id="rId24"/>
            <a:extLst>
              <a:ext uri="{FF2B5EF4-FFF2-40B4-BE49-F238E27FC236}">
                <a16:creationId xmlns:a16="http://schemas.microsoft.com/office/drawing/2014/main" id="{24B561BD-4770-4A9C-9D12-690FB5C365E3}"/>
              </a:ext>
            </a:extLst>
          </p:cNvPr>
          <p:cNvSpPr/>
          <p:nvPr/>
        </p:nvSpPr>
        <p:spPr>
          <a:xfrm>
            <a:off x="2463800" y="6350000"/>
            <a:ext cx="1905000" cy="3048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All references (repo)</a:t>
            </a:r>
          </a:p>
        </p:txBody>
      </p:sp>
      <p:sp>
        <p:nvSpPr>
          <p:cNvPr id="58" name="Rectangle: Rounded Corners 57">
            <a:hlinkClick r:id="rId25"/>
            <a:extLst>
              <a:ext uri="{FF2B5EF4-FFF2-40B4-BE49-F238E27FC236}">
                <a16:creationId xmlns:a16="http://schemas.microsoft.com/office/drawing/2014/main" id="{307FAD38-80D5-4BAF-B6B8-141ED0E1E27B}"/>
              </a:ext>
            </a:extLst>
          </p:cNvPr>
          <p:cNvSpPr/>
          <p:nvPr/>
        </p:nvSpPr>
        <p:spPr>
          <a:xfrm>
            <a:off x="4470400" y="6350000"/>
            <a:ext cx="1524000" cy="304800"/>
          </a:xfrm>
          <a:prstGeom prst="round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DF5883A-E5A1-4047-B82B-3B2A8DD904B6}"/>
              </a:ext>
            </a:extLst>
          </p:cNvPr>
          <p:cNvSpPr txBox="1"/>
          <p:nvPr/>
        </p:nvSpPr>
        <p:spPr>
          <a:xfrm>
            <a:off x="6096000" y="6375400"/>
            <a:ext cx="5715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900">
                <a:solidFill>
                  <a:srgbClr val="8A97A8"/>
                </a:solidFill>
                <a:latin typeface="Calibri" panose="020F0502020204030204" pitchFamily="34" charset="0"/>
              </a:rPr>
              <a:t>Note: KRISAv2 Beta renumbers deliverables in its chapters; links follow the published D01 to D18 template files.</a:t>
            </a:r>
            <a:endParaRPr lang="en-MY" sz="900">
              <a:solidFill>
                <a:srgbClr val="8A97A8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482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B3B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82712" y="25603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100" dirty="0">
                <a:solidFill>
                  <a:srgbClr val="BFD3F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14 / 14 · CLOSE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640080" y="1271016"/>
            <a:ext cx="256032" cy="18288"/>
          </a:xfrm>
          <a:prstGeom prst="rect">
            <a:avLst/>
          </a:prstGeom>
          <a:solidFill>
            <a:srgbClr val="BFD3F7"/>
          </a:solidFill>
          <a:ln/>
        </p:spPr>
      </p:sp>
      <p:sp>
        <p:nvSpPr>
          <p:cNvPr id="4" name="Text 2"/>
          <p:cNvSpPr/>
          <p:nvPr/>
        </p:nvSpPr>
        <p:spPr>
          <a:xfrm>
            <a:off x="969264" y="11887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00" dirty="0">
                <a:solidFill>
                  <a:srgbClr val="BFD3F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COURSE COMPLETE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40080" y="1554480"/>
            <a:ext cx="60350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38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 for building quality in.</a:t>
            </a:r>
            <a:endParaRPr lang="en-US" sz="3300" dirty="0"/>
          </a:p>
        </p:txBody>
      </p:sp>
      <p:sp>
        <p:nvSpPr>
          <p:cNvPr id="6" name="Text 4"/>
          <p:cNvSpPr/>
          <p:nvPr/>
        </p:nvSpPr>
        <p:spPr>
          <a:xfrm>
            <a:off x="640080" y="2971800"/>
            <a:ext cx="56692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D6E1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days, one project, </a:t>
            </a:r>
            <a:r>
              <a:rPr lang="en-US" sz="1400">
                <a:solidFill>
                  <a:srgbClr val="D6E1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nine activities, a </a:t>
            </a:r>
            <a:r>
              <a:rPr lang="en-US" sz="1400" dirty="0">
                <a:solidFill>
                  <a:srgbClr val="D6E1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quality trail you built yourselves. Certificates follow the capstone presentation.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720840" y="1554480"/>
            <a:ext cx="4846320" cy="3566160"/>
          </a:xfrm>
          <a:prstGeom prst="roundRect">
            <a:avLst>
              <a:gd name="adj" fmla="val 2564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040880" y="1874520"/>
            <a:ext cx="822960" cy="822960"/>
          </a:xfrm>
          <a:prstGeom prst="ellipse">
            <a:avLst/>
          </a:prstGeom>
          <a:solidFill>
            <a:srgbClr val="FFFFFF">
              <a:alpha val="18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7040880" y="187452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AA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8001000" y="192024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Al-Abrar bin Abdul Wahid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8001000" y="226771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BFD3F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SQA Trainer · Aligned to KRISA 2.0 (JDN)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7040880" y="2971800"/>
            <a:ext cx="4206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E3E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abrar.abdulwahid@gmail.com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040880" y="3474720"/>
            <a:ext cx="4206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E3E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+60 13-283 5415  ·  WhatsApp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7040880" y="3977640"/>
            <a:ext cx="4206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E3EAF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linkedin.com/in/al-abrar-abdul-wahid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7040880" y="4663440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FD3F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SQA · 2-DAY HANDS-ON WORKSHOP · v5 (KRISA 2.0)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6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90D5A75-43D8-4CD1-AFC0-1DCD9063E5DB}"/>
              </a:ext>
            </a:extLst>
          </p:cNvPr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E68B76-EC2E-4037-B1D5-6D26A5BED3D8}"/>
              </a:ext>
            </a:extLst>
          </p:cNvPr>
          <p:cNvSpPr txBox="1"/>
          <p:nvPr/>
        </p:nvSpPr>
        <p:spPr>
          <a:xfrm>
            <a:off x="762000" y="8890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sv-SE" sz="1300" b="1">
                <a:solidFill>
                  <a:srgbClr val="C98FB0"/>
                </a:solidFill>
                <a:latin typeface="Calibri" panose="020F0502020204030204" pitchFamily="34" charset="0"/>
              </a:rPr>
              <a:t>M09 · W09 · 10 MINUTES · Hari 2, 17:10 hingga 17:20</a:t>
            </a:r>
            <a:endParaRPr lang="en-MY" sz="1300" b="1">
              <a:solidFill>
                <a:srgbClr val="C98FB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877BE0-765C-4FB4-ABAC-58C47610CD78}"/>
              </a:ext>
            </a:extLst>
          </p:cNvPr>
          <p:cNvSpPr txBox="1"/>
          <p:nvPr/>
        </p:nvSpPr>
        <p:spPr>
          <a:xfrm>
            <a:off x="762000" y="12700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4000" b="1">
                <a:solidFill>
                  <a:srgbClr val="FFFFFF"/>
                </a:solidFill>
                <a:latin typeface="Calibri" panose="020F0502020204030204" pitchFamily="34" charset="0"/>
              </a:rPr>
              <a:t>Hands-On SQA-AI Assistant Workshop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362179-EEF4-496F-A579-B071BC70D491}"/>
              </a:ext>
            </a:extLst>
          </p:cNvPr>
          <p:cNvSpPr txBox="1"/>
          <p:nvPr/>
        </p:nvSpPr>
        <p:spPr>
          <a:xfrm>
            <a:off x="762000" y="20955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2600">
                <a:solidFill>
                  <a:srgbClr val="E9F0FA"/>
                </a:solidFill>
                <a:latin typeface="Calibri" panose="020F0502020204030204" pitchFamily="34" charset="0"/>
              </a:rPr>
              <a:t>Capstone with an AI pair: prove the quality gate</a:t>
            </a:r>
            <a:endParaRPr lang="en-MY" sz="2600">
              <a:solidFill>
                <a:srgbClr val="E9F0FA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4EF2EE-D4CE-4E99-87A9-0909166A479A}"/>
              </a:ext>
            </a:extLst>
          </p:cNvPr>
          <p:cNvSpPr txBox="1"/>
          <p:nvPr/>
        </p:nvSpPr>
        <p:spPr>
          <a:xfrm>
            <a:off x="762000" y="2730500"/>
            <a:ext cx="9906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600">
                <a:solidFill>
                  <a:srgbClr val="C3CEDC"/>
                </a:solidFill>
                <a:latin typeface="Calibri" panose="020F0502020204030204" pitchFamily="34" charset="0"/>
              </a:rPr>
              <a:t>Let the AI evaluate a quality gate from the evidence you produced over two days, including a live test run, then present the trail and the AI mistakes you caught.</a:t>
            </a:r>
            <a:endParaRPr lang="en-MY" sz="1600">
              <a:solidFill>
                <a:srgbClr val="C3CEDC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DC0D45-32D2-49D1-983A-F5D50AEDAF2D}"/>
              </a:ext>
            </a:extLst>
          </p:cNvPr>
          <p:cNvSpPr txBox="1"/>
          <p:nvPr/>
        </p:nvSpPr>
        <p:spPr>
          <a:xfrm>
            <a:off x="762000" y="41910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8A97A8"/>
                </a:solidFill>
                <a:latin typeface="Calibri" panose="020F0502020204030204" pitchFamily="34" charset="0"/>
              </a:rPr>
              <a:t>TOOL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1212CC-FA7F-4EE4-B8F7-41CB5E91E30B}"/>
              </a:ext>
            </a:extLst>
          </p:cNvPr>
          <p:cNvSpPr txBox="1"/>
          <p:nvPr/>
        </p:nvSpPr>
        <p:spPr>
          <a:xfrm>
            <a:off x="762000" y="4419600"/>
            <a:ext cx="10668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400">
                <a:solidFill>
                  <a:srgbClr val="FFFFFF"/>
                </a:solidFill>
                <a:latin typeface="Calibri" panose="020F0502020204030204" pitchFamily="34" charset="0"/>
              </a:rPr>
              <a:t>opencode 1.18 in the lab folder  ·  model: Big Pickle via OpenCode Zen (free, no API key)  ·  synthetic ShopFast data only</a:t>
            </a:r>
            <a:endParaRPr lang="en-MY" sz="14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: Rounded Corners 8">
            <a:hlinkClick r:id="rId3"/>
            <a:extLst>
              <a:ext uri="{FF2B5EF4-FFF2-40B4-BE49-F238E27FC236}">
                <a16:creationId xmlns:a16="http://schemas.microsoft.com/office/drawing/2014/main" id="{83E61A08-FA84-4126-AFB8-E3FA801A510C}"/>
              </a:ext>
            </a:extLst>
          </p:cNvPr>
          <p:cNvSpPr/>
          <p:nvPr/>
        </p:nvSpPr>
        <p:spPr>
          <a:xfrm>
            <a:off x="762000" y="5080000"/>
            <a:ext cx="2794000" cy="381000"/>
          </a:xfrm>
          <a:prstGeom prst="round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200" b="1">
                <a:solidFill>
                  <a:srgbClr val="FFFFFF"/>
                </a:solidFill>
                <a:latin typeface="Calibri" panose="020F0502020204030204" pitchFamily="34" charset="0"/>
              </a:rPr>
              <a:t>Step-by-step guide (web)</a:t>
            </a:r>
          </a:p>
        </p:txBody>
      </p:sp>
      <p:sp>
        <p:nvSpPr>
          <p:cNvPr id="10" name="Rectangle: Rounded Corners 9">
            <a:hlinkClick r:id="rId4"/>
            <a:extLst>
              <a:ext uri="{FF2B5EF4-FFF2-40B4-BE49-F238E27FC236}">
                <a16:creationId xmlns:a16="http://schemas.microsoft.com/office/drawing/2014/main" id="{624014BC-3C2E-45FA-ADED-398BE96AF36C}"/>
              </a:ext>
            </a:extLst>
          </p:cNvPr>
          <p:cNvSpPr/>
          <p:nvPr/>
        </p:nvSpPr>
        <p:spPr>
          <a:xfrm>
            <a:off x="3683000" y="5080000"/>
            <a:ext cx="2540000" cy="381000"/>
          </a:xfrm>
          <a:prstGeom prst="roundRect">
            <a:avLst/>
          </a:prstGeom>
          <a:solidFill>
            <a:srgbClr val="1F6F8B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200" b="1">
                <a:solidFill>
                  <a:srgbClr val="FFFFFF"/>
                </a:solidFill>
                <a:latin typeface="Calibri" panose="020F0502020204030204" pitchFamily="34" charset="0"/>
              </a:rPr>
              <a:t>Workshop slides (W09)</a:t>
            </a:r>
          </a:p>
        </p:txBody>
      </p:sp>
      <p:sp>
        <p:nvSpPr>
          <p:cNvPr id="11" name="Rectangle: Rounded Corners 10">
            <a:hlinkClick r:id="rId5"/>
            <a:extLst>
              <a:ext uri="{FF2B5EF4-FFF2-40B4-BE49-F238E27FC236}">
                <a16:creationId xmlns:a16="http://schemas.microsoft.com/office/drawing/2014/main" id="{B7017426-D1A4-46FF-B2FE-566CBFCD25C0}"/>
              </a:ext>
            </a:extLst>
          </p:cNvPr>
          <p:cNvSpPr/>
          <p:nvPr/>
        </p:nvSpPr>
        <p:spPr>
          <a:xfrm>
            <a:off x="6350000" y="5080000"/>
            <a:ext cx="2159000" cy="3810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200" b="1">
                <a:solidFill>
                  <a:srgbClr val="FFFFFF"/>
                </a:solidFill>
                <a:latin typeface="Calibri" panose="020F0502020204030204" pitchFamily="34" charset="0"/>
              </a:rPr>
              <a:t>Setup guide W00</a:t>
            </a:r>
          </a:p>
        </p:txBody>
      </p:sp>
      <p:sp>
        <p:nvSpPr>
          <p:cNvPr id="12" name="Rectangle: Rounded Corners 11">
            <a:hlinkClick r:id="rId6"/>
            <a:extLst>
              <a:ext uri="{FF2B5EF4-FFF2-40B4-BE49-F238E27FC236}">
                <a16:creationId xmlns:a16="http://schemas.microsoft.com/office/drawing/2014/main" id="{B3A57E0E-B7A2-437D-B492-D71CBFE8EE98}"/>
              </a:ext>
            </a:extLst>
          </p:cNvPr>
          <p:cNvSpPr/>
          <p:nvPr/>
        </p:nvSpPr>
        <p:spPr>
          <a:xfrm>
            <a:off x="8636000" y="5080000"/>
            <a:ext cx="1905000" cy="381000"/>
          </a:xfrm>
          <a:prstGeom prst="roundRect">
            <a:avLst/>
          </a:prstGeom>
          <a:solidFill>
            <a:srgbClr val="5A6879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200" b="1">
                <a:solidFill>
                  <a:srgbClr val="FFFFFF"/>
                </a:solidFill>
                <a:latin typeface="Calibri" panose="020F0502020204030204" pitchFamily="34" charset="0"/>
              </a:rPr>
              <a:t>opencode docs</a:t>
            </a:r>
          </a:p>
        </p:txBody>
      </p:sp>
    </p:spTree>
    <p:extLst>
      <p:ext uri="{BB962C8B-B14F-4D97-AF65-F5344CB8AC3E}">
        <p14:creationId xmlns:p14="http://schemas.microsoft.com/office/powerpoint/2010/main" val="6730146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857947-73CB-47EA-BA75-5A299E9AE574}"/>
              </a:ext>
            </a:extLst>
          </p:cNvPr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CBC190-9AF9-47F8-AEB3-3E6865A824B6}"/>
              </a:ext>
            </a:extLst>
          </p:cNvPr>
          <p:cNvSpPr txBox="1"/>
          <p:nvPr/>
        </p:nvSpPr>
        <p:spPr>
          <a:xfrm>
            <a:off x="457200" y="228600"/>
            <a:ext cx="11176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100" b="1">
                <a:solidFill>
                  <a:srgbClr val="9B4D7A"/>
                </a:solidFill>
                <a:latin typeface="Calibri" panose="020F0502020204030204" pitchFamily="34" charset="0"/>
              </a:rPr>
              <a:t>W09 · HANDS-ON SQA-AI ASSISTANT WORKSHOP · 10 MIN</a:t>
            </a:r>
            <a:endParaRPr lang="en-MY" sz="1100" b="1">
              <a:solidFill>
                <a:srgbClr val="9B4D7A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F2BB28-B76B-4303-8EBB-2E5765F1F14D}"/>
              </a:ext>
            </a:extLst>
          </p:cNvPr>
          <p:cNvSpPr txBox="1"/>
          <p:nvPr/>
        </p:nvSpPr>
        <p:spPr>
          <a:xfrm>
            <a:off x="457200" y="457200"/>
            <a:ext cx="112776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2600" b="1">
                <a:solidFill>
                  <a:srgbClr val="0F1620"/>
                </a:solidFill>
                <a:latin typeface="Calibri" panose="020F0502020204030204" pitchFamily="34" charset="0"/>
              </a:rPr>
              <a:t>Capstone with an AI pair: prove the quality gate</a:t>
            </a:r>
            <a:endParaRPr lang="en-MY" sz="2600" b="1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2C1EB7-6E40-4EFA-AFBF-A3D083B0CB6A}"/>
              </a:ext>
            </a:extLst>
          </p:cNvPr>
          <p:cNvSpPr txBox="1"/>
          <p:nvPr/>
        </p:nvSpPr>
        <p:spPr>
          <a:xfrm>
            <a:off x="457200" y="1092200"/>
            <a:ext cx="508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5A6879"/>
                </a:solidFill>
                <a:latin typeface="Calibri" panose="020F0502020204030204" pitchFamily="34" charset="0"/>
              </a:rPr>
              <a:t>STEPS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81159AB-2115-402A-8FC7-A0165A2B25B3}"/>
              </a:ext>
            </a:extLst>
          </p:cNvPr>
          <p:cNvSpPr/>
          <p:nvPr/>
        </p:nvSpPr>
        <p:spPr>
          <a:xfrm>
            <a:off x="457200" y="1371600"/>
            <a:ext cx="330200" cy="330200"/>
          </a:xfrm>
          <a:prstGeom prst="round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300" b="1">
                <a:latin typeface="Calibri" panose="020F0502020204030204" pitchFamily="34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8436FF-201B-4267-B253-BFF15C6F86BF}"/>
              </a:ext>
            </a:extLst>
          </p:cNvPr>
          <p:cNvSpPr txBox="1"/>
          <p:nvPr/>
        </p:nvSpPr>
        <p:spPr>
          <a:xfrm>
            <a:off x="889000" y="1384300"/>
            <a:ext cx="419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400">
                <a:solidFill>
                  <a:srgbClr val="0F1620"/>
                </a:solidFill>
                <a:latin typeface="Calibri" panose="020F0502020204030204" pitchFamily="34" charset="0"/>
              </a:rPr>
              <a:t>Run /quality-gate G3 with a live test run</a:t>
            </a:r>
            <a:endParaRPr lang="en-MY" sz="1400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37E19EB-B5BD-41BA-94E2-E2915766717C}"/>
              </a:ext>
            </a:extLst>
          </p:cNvPr>
          <p:cNvSpPr/>
          <p:nvPr/>
        </p:nvSpPr>
        <p:spPr>
          <a:xfrm>
            <a:off x="457200" y="2032000"/>
            <a:ext cx="330200" cy="330200"/>
          </a:xfrm>
          <a:prstGeom prst="round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300" b="1">
                <a:latin typeface="Calibri" panose="020F0502020204030204" pitchFamily="34" charset="0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C68DDB-00A6-426B-BACE-2280B80ABCB3}"/>
              </a:ext>
            </a:extLst>
          </p:cNvPr>
          <p:cNvSpPr txBox="1"/>
          <p:nvPr/>
        </p:nvSpPr>
        <p:spPr>
          <a:xfrm>
            <a:off x="889000" y="2044700"/>
            <a:ext cx="419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400">
                <a:solidFill>
                  <a:srgbClr val="0F1620"/>
                </a:solidFill>
                <a:latin typeface="Calibri" panose="020F0502020204030204" pitchFamily="34" charset="0"/>
              </a:rPr>
              <a:t>Check every criterion has an evidence file</a:t>
            </a:r>
            <a:endParaRPr lang="en-MY" sz="1400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35BFED9-B47E-4840-90A6-0C43564D25A9}"/>
              </a:ext>
            </a:extLst>
          </p:cNvPr>
          <p:cNvSpPr/>
          <p:nvPr/>
        </p:nvSpPr>
        <p:spPr>
          <a:xfrm>
            <a:off x="457200" y="2692400"/>
            <a:ext cx="330200" cy="330200"/>
          </a:xfrm>
          <a:prstGeom prst="round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300" b="1">
                <a:latin typeface="Calibri" panose="020F0502020204030204" pitchFamily="34" charset="0"/>
              </a:rPr>
              <a:t>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54D317-5AF2-4331-8315-296032EF1859}"/>
              </a:ext>
            </a:extLst>
          </p:cNvPr>
          <p:cNvSpPr txBox="1"/>
          <p:nvPr/>
        </p:nvSpPr>
        <p:spPr>
          <a:xfrm>
            <a:off x="889000" y="2705100"/>
            <a:ext cx="419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400">
                <a:solidFill>
                  <a:srgbClr val="0F1620"/>
                </a:solidFill>
                <a:latin typeface="Calibri" panose="020F0502020204030204" pitchFamily="34" charset="0"/>
              </a:rPr>
              <a:t>Ask the AI to list its own weakest conclusions</a:t>
            </a:r>
            <a:endParaRPr lang="en-MY" sz="1400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621C6D2-F7EB-4B07-8020-E9DA1856BE94}"/>
              </a:ext>
            </a:extLst>
          </p:cNvPr>
          <p:cNvSpPr/>
          <p:nvPr/>
        </p:nvSpPr>
        <p:spPr>
          <a:xfrm>
            <a:off x="457200" y="3352800"/>
            <a:ext cx="330200" cy="330200"/>
          </a:xfrm>
          <a:prstGeom prst="round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300" b="1">
                <a:latin typeface="Calibri" panose="020F0502020204030204" pitchFamily="34" charset="0"/>
              </a:rPr>
              <a:t>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5A5947-53CC-42CD-9D14-3B6BD11EE9CA}"/>
              </a:ext>
            </a:extLst>
          </p:cNvPr>
          <p:cNvSpPr txBox="1"/>
          <p:nvPr/>
        </p:nvSpPr>
        <p:spPr>
          <a:xfrm>
            <a:off x="889000" y="3365500"/>
            <a:ext cx="4191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400">
                <a:solidFill>
                  <a:srgbClr val="0F1620"/>
                </a:solidFill>
                <a:latin typeface="Calibri" panose="020F0502020204030204" pitchFamily="34" charset="0"/>
              </a:rPr>
              <a:t>Commit your outputs as audit evidence</a:t>
            </a:r>
            <a:endParaRPr lang="en-MY" sz="1400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F10F8AE-7E48-4461-AC74-C9E180733BF8}"/>
              </a:ext>
            </a:extLst>
          </p:cNvPr>
          <p:cNvSpPr txBox="1"/>
          <p:nvPr/>
        </p:nvSpPr>
        <p:spPr>
          <a:xfrm>
            <a:off x="5588000" y="1092200"/>
            <a:ext cx="6096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100" b="1">
                <a:solidFill>
                  <a:srgbClr val="5A6879"/>
                </a:solidFill>
                <a:latin typeface="Calibri" panose="020F0502020204030204" pitchFamily="34" charset="0"/>
              </a:rPr>
              <a:t>TYPE THIS (opencode&gt; in opencode, PS&gt; in PowerShell)</a:t>
            </a:r>
            <a:endParaRPr lang="en-MY" sz="1100" b="1">
              <a:solidFill>
                <a:srgbClr val="5A6879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7BA0861-0662-40E1-A650-162C8789B35D}"/>
              </a:ext>
            </a:extLst>
          </p:cNvPr>
          <p:cNvSpPr/>
          <p:nvPr/>
        </p:nvSpPr>
        <p:spPr>
          <a:xfrm>
            <a:off x="5588000" y="1371600"/>
            <a:ext cx="6146800" cy="31750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43F6F8D-EED8-43BF-AE28-217B0F8E7A40}"/>
              </a:ext>
            </a:extLst>
          </p:cNvPr>
          <p:cNvSpPr txBox="1"/>
          <p:nvPr/>
        </p:nvSpPr>
        <p:spPr>
          <a:xfrm>
            <a:off x="5740400" y="1473200"/>
            <a:ext cx="58674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>
                <a:solidFill>
                  <a:srgbClr val="E9F0FA"/>
                </a:solidFill>
                <a:latin typeface="Consolas" panose="020B0609020204030204" pitchFamily="49" charset="0"/>
              </a:rPr>
              <a:t>opencode&gt; /quality-gate G3 jalankan-ujian
opencode&gt; Senaraikan 3 kesimpulan paling lemah dalam keputusan quality gate tadi dan bukti tambahan yang diperlukan untuk setiap satu. Jangan tulis fail.
PS&gt; git add -f outputs shopfast/tests/ui/m05-senario.spec.js ; git commit -m "bukti kemuncak pasukan"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BDA528-5C75-4151-A254-6D5ABE4A788A}"/>
              </a:ext>
            </a:extLst>
          </p:cNvPr>
          <p:cNvSpPr txBox="1"/>
          <p:nvPr/>
        </p:nvSpPr>
        <p:spPr>
          <a:xfrm>
            <a:off x="457200" y="4724400"/>
            <a:ext cx="508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100" b="1">
                <a:solidFill>
                  <a:srgbClr val="5A6879"/>
                </a:solidFill>
                <a:latin typeface="Calibri" panose="020F0502020204030204" pitchFamily="34" charset="0"/>
              </a:rPr>
              <a:t>OUTPUT TO SAVE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B0DC06-E232-4954-AA1A-3E0C5347C55F}"/>
              </a:ext>
            </a:extLst>
          </p:cNvPr>
          <p:cNvSpPr txBox="1"/>
          <p:nvPr/>
        </p:nvSpPr>
        <p:spPr>
          <a:xfrm>
            <a:off x="457200" y="4953000"/>
            <a:ext cx="5080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MY" sz="1300" b="1">
                <a:solidFill>
                  <a:srgbClr val="0F1620"/>
                </a:solidFill>
                <a:latin typeface="Consolas" panose="020B0609020204030204" pitchFamily="49" charset="0"/>
              </a:rPr>
              <a:t>outputs/m09-quality-gate.md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C3D2A6B-9494-4951-9F71-6DE68C76B81B}"/>
              </a:ext>
            </a:extLst>
          </p:cNvPr>
          <p:cNvSpPr txBox="1"/>
          <p:nvPr/>
        </p:nvSpPr>
        <p:spPr>
          <a:xfrm>
            <a:off x="5588000" y="4724400"/>
            <a:ext cx="60960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100" b="1">
                <a:solidFill>
                  <a:srgbClr val="B3261E"/>
                </a:solidFill>
                <a:latin typeface="Calibri" panose="020F0502020204030204" pitchFamily="34" charset="0"/>
              </a:rPr>
              <a:t>HUMAN CHECK BEFORE YOU ACCEPT IT</a:t>
            </a:r>
            <a:endParaRPr lang="en-MY" sz="1100" b="1">
              <a:solidFill>
                <a:srgbClr val="B3261E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69BEFFC-CEC6-4701-9CB8-2055FE1D290A}"/>
              </a:ext>
            </a:extLst>
          </p:cNvPr>
          <p:cNvSpPr txBox="1"/>
          <p:nvPr/>
        </p:nvSpPr>
        <p:spPr>
          <a:xfrm>
            <a:off x="5588000" y="4953000"/>
            <a:ext cx="6146800" cy="369332"/>
          </a:xfrm>
          <a:prstGeom prst="rect">
            <a:avLst/>
          </a:prstGeom>
          <a:noFill/>
        </p:spPr>
        <p:txBody>
          <a:bodyPr vert="horz" wrap="square" lIns="50800" tIns="25400" rIns="50800" bIns="25400" rtlCol="0">
            <a:noAutofit/>
          </a:bodyPr>
          <a:lstStyle/>
          <a:p>
            <a:r>
              <a:rPr lang="en-US" sz="1300">
                <a:solidFill>
                  <a:srgbClr val="0F1620"/>
                </a:solidFill>
                <a:latin typeface="Calibri" panose="020F0502020204030204" pitchFamily="34" charset="0"/>
              </a:rPr>
              <a:t>- Every criterion links to an evidence file and a real value
- No GO while any criterion is unmet or without evidence
- At least one AI mistake was found and corrected by the team</a:t>
            </a:r>
            <a:endParaRPr lang="en-MY" sz="1300">
              <a:solidFill>
                <a:srgbClr val="0F162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: Rounded Corners 20">
            <a:hlinkClick r:id="rId3"/>
            <a:extLst>
              <a:ext uri="{FF2B5EF4-FFF2-40B4-BE49-F238E27FC236}">
                <a16:creationId xmlns:a16="http://schemas.microsoft.com/office/drawing/2014/main" id="{6B0C60AB-B552-4ACC-8577-418C05463C5A}"/>
              </a:ext>
            </a:extLst>
          </p:cNvPr>
          <p:cNvSpPr/>
          <p:nvPr/>
        </p:nvSpPr>
        <p:spPr>
          <a:xfrm>
            <a:off x="457200" y="6350000"/>
            <a:ext cx="2540000" cy="330200"/>
          </a:xfrm>
          <a:prstGeom prst="roundRect">
            <a:avLst/>
          </a:prstGeom>
          <a:solidFill>
            <a:srgbClr val="9B4D7A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100" b="1">
                <a:solidFill>
                  <a:srgbClr val="FFFFFF"/>
                </a:solidFill>
                <a:latin typeface="Calibri" panose="020F0502020204030204" pitchFamily="34" charset="0"/>
              </a:rPr>
              <a:t>Open step-by-step guide</a:t>
            </a:r>
          </a:p>
        </p:txBody>
      </p:sp>
      <p:sp>
        <p:nvSpPr>
          <p:cNvPr id="22" name="Rectangle: Rounded Corners 21">
            <a:hlinkClick r:id="rId4"/>
            <a:extLst>
              <a:ext uri="{FF2B5EF4-FFF2-40B4-BE49-F238E27FC236}">
                <a16:creationId xmlns:a16="http://schemas.microsoft.com/office/drawing/2014/main" id="{B5A6498A-764C-423F-8810-3FA16E28A932}"/>
              </a:ext>
            </a:extLst>
          </p:cNvPr>
          <p:cNvSpPr/>
          <p:nvPr/>
        </p:nvSpPr>
        <p:spPr>
          <a:xfrm>
            <a:off x="3098800" y="6350000"/>
            <a:ext cx="1905000" cy="330200"/>
          </a:xfrm>
          <a:prstGeom prst="round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1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3924327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unsheet M09">
            <a:extLst>
              <a:ext uri="{FF2B5EF4-FFF2-40B4-BE49-F238E27FC236}">
                <a16:creationId xmlns:a16="http://schemas.microsoft.com/office/drawing/2014/main" id="{DD8668E3-65DA-4803-9BF0-0E5ADFBE84F5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hlinkClick r:id="rId4"/>
            <a:extLst>
              <a:ext uri="{FF2B5EF4-FFF2-40B4-BE49-F238E27FC236}">
                <a16:creationId xmlns:a16="http://schemas.microsoft.com/office/drawing/2014/main" id="{C5D61FA5-15CD-4F5E-A53C-D06F12A64233}"/>
              </a:ext>
            </a:extLst>
          </p:cNvPr>
          <p:cNvSpPr/>
          <p:nvPr/>
        </p:nvSpPr>
        <p:spPr>
          <a:xfrm>
            <a:off x="8153400" y="6426200"/>
            <a:ext cx="1524000" cy="2794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3305160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i human in loop">
            <a:extLst>
              <a:ext uri="{FF2B5EF4-FFF2-40B4-BE49-F238E27FC236}">
                <a16:creationId xmlns:a16="http://schemas.microsoft.com/office/drawing/2014/main" id="{2D82FDA6-7E62-4DC6-BDB2-4FF86B4F1323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hlinkClick r:id="rId4"/>
            <a:extLst>
              <a:ext uri="{FF2B5EF4-FFF2-40B4-BE49-F238E27FC236}">
                <a16:creationId xmlns:a16="http://schemas.microsoft.com/office/drawing/2014/main" id="{4F356BCF-E617-4BC8-B41E-AC69D4BBE9F0}"/>
              </a:ext>
            </a:extLst>
          </p:cNvPr>
          <p:cNvSpPr/>
          <p:nvPr/>
        </p:nvSpPr>
        <p:spPr>
          <a:xfrm>
            <a:off x="9779000" y="6426200"/>
            <a:ext cx="2159000" cy="279400"/>
          </a:xfrm>
          <a:prstGeom prst="round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Open: opencode docs</a:t>
            </a:r>
          </a:p>
        </p:txBody>
      </p:sp>
      <p:sp>
        <p:nvSpPr>
          <p:cNvPr id="5" name="Rectangle: Rounded Corners 4">
            <a:hlinkClick r:id="rId5"/>
            <a:extLst>
              <a:ext uri="{FF2B5EF4-FFF2-40B4-BE49-F238E27FC236}">
                <a16:creationId xmlns:a16="http://schemas.microsoft.com/office/drawing/2014/main" id="{B1FCB433-9CDE-4576-9CFF-CF4627FD7600}"/>
              </a:ext>
            </a:extLst>
          </p:cNvPr>
          <p:cNvSpPr/>
          <p:nvPr/>
        </p:nvSpPr>
        <p:spPr>
          <a:xfrm>
            <a:off x="8153400" y="6426200"/>
            <a:ext cx="1524000" cy="2794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2049045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risa v2 phases">
            <a:extLst>
              <a:ext uri="{FF2B5EF4-FFF2-40B4-BE49-F238E27FC236}">
                <a16:creationId xmlns:a16="http://schemas.microsoft.com/office/drawing/2014/main" id="{EA850B61-BE6C-4940-BF8A-C2CB718C91EE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: Rounded Corners 3">
            <a:hlinkClick r:id="rId4"/>
            <a:extLst>
              <a:ext uri="{FF2B5EF4-FFF2-40B4-BE49-F238E27FC236}">
                <a16:creationId xmlns:a16="http://schemas.microsoft.com/office/drawing/2014/main" id="{5E671AB8-4E48-482C-BE52-C2907010F019}"/>
              </a:ext>
            </a:extLst>
          </p:cNvPr>
          <p:cNvSpPr/>
          <p:nvPr/>
        </p:nvSpPr>
        <p:spPr>
          <a:xfrm>
            <a:off x="9779000" y="6426200"/>
            <a:ext cx="2159000" cy="279400"/>
          </a:xfrm>
          <a:prstGeom prst="roundRect">
            <a:avLst/>
          </a:prstGeom>
          <a:solidFill>
            <a:srgbClr val="1B3B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Open: KRISAv2 portal</a:t>
            </a:r>
          </a:p>
        </p:txBody>
      </p:sp>
      <p:sp>
        <p:nvSpPr>
          <p:cNvPr id="5" name="Rectangle: Rounded Corners 4">
            <a:hlinkClick r:id="rId5"/>
            <a:extLst>
              <a:ext uri="{FF2B5EF4-FFF2-40B4-BE49-F238E27FC236}">
                <a16:creationId xmlns:a16="http://schemas.microsoft.com/office/drawing/2014/main" id="{6B6A063D-E5C1-4CDC-9A44-8781CD6B99F0}"/>
              </a:ext>
            </a:extLst>
          </p:cNvPr>
          <p:cNvSpPr/>
          <p:nvPr/>
        </p:nvSpPr>
        <p:spPr>
          <a:xfrm>
            <a:off x="8153400" y="6426200"/>
            <a:ext cx="1524000" cy="279400"/>
          </a:xfrm>
          <a:prstGeom prst="roundRect">
            <a:avLst/>
          </a:prstGeom>
          <a:solidFill>
            <a:srgbClr val="0F1620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76200" rIns="76200" rtlCol="0" anchor="ctr"/>
          <a:lstStyle/>
          <a:p>
            <a:pPr algn="ctr"/>
            <a:r>
              <a:rPr lang="en-MY" sz="1000" b="1">
                <a:solidFill>
                  <a:srgbClr val="FFFFFF"/>
                </a:solidFill>
                <a:latin typeface="Calibri" panose="020F0502020204030204" pitchFamily="34" charset="0"/>
              </a:rPr>
              <a:t>Module hub</a:t>
            </a:r>
          </a:p>
        </p:txBody>
      </p:sp>
    </p:spTree>
    <p:extLst>
      <p:ext uri="{BB962C8B-B14F-4D97-AF65-F5344CB8AC3E}">
        <p14:creationId xmlns:p14="http://schemas.microsoft.com/office/powerpoint/2010/main" val="2761086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7E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82712" y="25603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1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14 · PROGRAM MAP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640080" y="585216"/>
            <a:ext cx="256032" cy="18288"/>
          </a:xfrm>
          <a:prstGeom prst="rect">
            <a:avLst/>
          </a:prstGeom>
          <a:solidFill>
            <a:srgbClr val="1B3B73"/>
          </a:solidFill>
          <a:ln/>
        </p:spPr>
      </p:sp>
      <p:sp>
        <p:nvSpPr>
          <p:cNvPr id="4" name="Text 2"/>
          <p:cNvSpPr/>
          <p:nvPr/>
        </p:nvSpPr>
        <p:spPr>
          <a:xfrm>
            <a:off x="969264" y="5029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00" dirty="0">
                <a:solidFill>
                  <a:srgbClr val="1B3B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WHERE THIS FITS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40080" y="804672"/>
            <a:ext cx="10789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</a:t>
            </a:r>
            <a:r>
              <a:rPr lang="en-US" sz="2500" b="1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workshop journey, nine </a:t>
            </a:r>
            <a:r>
              <a:rPr lang="en-US" sz="25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stops, one project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640080" y="1298448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 1-8 </a:t>
            </a:r>
            <a:r>
              <a:rPr lang="en-US" sz="13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practiced each SQA activity on the ShopFast checkout. Module 9 is the convergence point.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978408" y="3081528"/>
            <a:ext cx="10250424" cy="0"/>
          </a:xfrm>
          <a:prstGeom prst="line">
            <a:avLst/>
          </a:prstGeom>
          <a:noFill/>
          <a:ln w="19050">
            <a:solidFill>
              <a:srgbClr val="C3CED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28600" y="2496312"/>
            <a:ext cx="1463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1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DAY 1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685800" y="2788920"/>
            <a:ext cx="566928" cy="56692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B3B7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278892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3B7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82880" y="3502152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000"/>
              </a:lnSpc>
              <a:buNone/>
            </a:pPr>
            <a:r>
              <a:rPr lang="en-US" sz="83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Quality Mindset</a:t>
            </a:r>
            <a:endParaRPr lang="en-US" sz="830" dirty="0"/>
          </a:p>
        </p:txBody>
      </p:sp>
      <p:sp>
        <p:nvSpPr>
          <p:cNvPr id="12" name="Shape 10"/>
          <p:cNvSpPr/>
          <p:nvPr/>
        </p:nvSpPr>
        <p:spPr>
          <a:xfrm>
            <a:off x="2040255" y="2788920"/>
            <a:ext cx="566928" cy="56692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5B5FA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040255" y="278892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5B5FA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537335" y="3502152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000"/>
              </a:lnSpc>
              <a:buNone/>
            </a:pPr>
            <a:r>
              <a:rPr lang="en-US" sz="83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QA Planning</a:t>
            </a:r>
            <a:endParaRPr lang="en-US" sz="830" dirty="0"/>
          </a:p>
        </p:txBody>
      </p:sp>
      <p:sp>
        <p:nvSpPr>
          <p:cNvPr id="15" name="Shape 13"/>
          <p:cNvSpPr/>
          <p:nvPr/>
        </p:nvSpPr>
        <p:spPr>
          <a:xfrm>
            <a:off x="3394710" y="2788920"/>
            <a:ext cx="566928" cy="56692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F6F8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394710" y="278892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6F8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2891790" y="3502152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000"/>
              </a:lnSpc>
              <a:buNone/>
            </a:pPr>
            <a:r>
              <a:rPr lang="en-US" sz="83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Design Review</a:t>
            </a:r>
            <a:endParaRPr lang="en-US" sz="830" dirty="0"/>
          </a:p>
        </p:txBody>
      </p:sp>
      <p:sp>
        <p:nvSpPr>
          <p:cNvPr id="18" name="Shape 16"/>
          <p:cNvSpPr/>
          <p:nvPr/>
        </p:nvSpPr>
        <p:spPr>
          <a:xfrm>
            <a:off x="4749165" y="2788920"/>
            <a:ext cx="566928" cy="56692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26805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49165" y="278892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68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246245" y="3502152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000"/>
              </a:lnSpc>
              <a:buNone/>
            </a:pPr>
            <a:r>
              <a:rPr lang="en-US" sz="83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Test Design</a:t>
            </a:r>
            <a:endParaRPr lang="en-US" sz="830" dirty="0"/>
          </a:p>
        </p:txBody>
      </p:sp>
      <p:sp>
        <p:nvSpPr>
          <p:cNvPr id="21" name="Text 19"/>
          <p:cNvSpPr/>
          <p:nvPr/>
        </p:nvSpPr>
        <p:spPr>
          <a:xfrm>
            <a:off x="5646420" y="2496312"/>
            <a:ext cx="1463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1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DAY 2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6103620" y="2788920"/>
            <a:ext cx="566928" cy="56692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26805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103620" y="278892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68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600700" y="3502152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000"/>
              </a:lnSpc>
              <a:buNone/>
            </a:pPr>
            <a:r>
              <a:rPr lang="en-US" sz="83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Testing &amp; Automation</a:t>
            </a:r>
            <a:endParaRPr lang="en-US" sz="830" dirty="0"/>
          </a:p>
        </p:txBody>
      </p:sp>
      <p:sp>
        <p:nvSpPr>
          <p:cNvPr id="25" name="Shape 23"/>
          <p:cNvSpPr/>
          <p:nvPr/>
        </p:nvSpPr>
        <p:spPr>
          <a:xfrm>
            <a:off x="7458075" y="2788920"/>
            <a:ext cx="566928" cy="56692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26805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458075" y="278892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680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6955155" y="3502152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000"/>
              </a:lnSpc>
              <a:buNone/>
            </a:pPr>
            <a:r>
              <a:rPr lang="en-US" sz="83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Bug Management</a:t>
            </a:r>
            <a:endParaRPr lang="en-US" sz="830" dirty="0"/>
          </a:p>
        </p:txBody>
      </p:sp>
      <p:sp>
        <p:nvSpPr>
          <p:cNvPr id="28" name="Shape 26"/>
          <p:cNvSpPr/>
          <p:nvPr/>
        </p:nvSpPr>
        <p:spPr>
          <a:xfrm>
            <a:off x="8812530" y="2788920"/>
            <a:ext cx="566928" cy="56692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A8721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812530" y="278892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A872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8309610" y="3502152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000"/>
              </a:lnSpc>
              <a:buNone/>
            </a:pPr>
            <a:r>
              <a:rPr lang="en-US" sz="83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Audit &amp; Compliance</a:t>
            </a:r>
            <a:endParaRPr lang="en-US" sz="830" dirty="0"/>
          </a:p>
        </p:txBody>
      </p:sp>
      <p:sp>
        <p:nvSpPr>
          <p:cNvPr id="31" name="Shape 29"/>
          <p:cNvSpPr/>
          <p:nvPr/>
        </p:nvSpPr>
        <p:spPr>
          <a:xfrm>
            <a:off x="10166985" y="2788920"/>
            <a:ext cx="566928" cy="56692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9B4D7A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10166985" y="278892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9B4D7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9664065" y="3502152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000"/>
              </a:lnSpc>
              <a:buNone/>
            </a:pPr>
            <a:r>
              <a:rPr lang="en-US" sz="83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Change &amp; Monitoring</a:t>
            </a:r>
            <a:endParaRPr lang="en-US" sz="830" dirty="0"/>
          </a:p>
        </p:txBody>
      </p:sp>
      <p:sp>
        <p:nvSpPr>
          <p:cNvPr id="34" name="Shape 32"/>
          <p:cNvSpPr/>
          <p:nvPr/>
        </p:nvSpPr>
        <p:spPr>
          <a:xfrm>
            <a:off x="11521440" y="2743200"/>
            <a:ext cx="658368" cy="658368"/>
          </a:xfrm>
          <a:prstGeom prst="ellipse">
            <a:avLst/>
          </a:prstGeom>
          <a:solidFill>
            <a:srgbClr val="1B3B73"/>
          </a:solidFill>
          <a:ln w="25400">
            <a:solidFill>
              <a:srgbClr val="1B3B73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11521440" y="274320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11018520" y="3502152"/>
            <a:ext cx="1554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000"/>
              </a:lnSpc>
              <a:buNone/>
            </a:pPr>
            <a:r>
              <a:rPr lang="en-US" sz="830" dirty="0">
                <a:solidFill>
                  <a:srgbClr val="5A687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Capstone &amp; Wrap-Up</a:t>
            </a:r>
            <a:endParaRPr lang="en-US" sz="830" dirty="0"/>
          </a:p>
        </p:txBody>
      </p:sp>
      <p:sp>
        <p:nvSpPr>
          <p:cNvPr id="37" name="Shape 35"/>
          <p:cNvSpPr/>
          <p:nvPr/>
        </p:nvSpPr>
        <p:spPr>
          <a:xfrm>
            <a:off x="640080" y="4480560"/>
            <a:ext cx="10881360" cy="1417320"/>
          </a:xfrm>
          <a:prstGeom prst="roundRect">
            <a:avLst>
              <a:gd name="adj" fmla="val 6452"/>
            </a:avLst>
          </a:prstGeom>
          <a:solidFill>
            <a:srgbClr val="E9F0FA"/>
          </a:solidFill>
          <a:ln w="12700">
            <a:solidFill>
              <a:srgbClr val="D5E2F3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914400" y="4645152"/>
            <a:ext cx="10332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350" b="1">
                <a:solidFill>
                  <a:srgbClr val="0F16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 1-8 </a:t>
            </a:r>
            <a:r>
              <a:rPr lang="en-US" sz="135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ran one </a:t>
            </a:r>
            <a:r>
              <a:rPr lang="en-US" sz="135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SQA activity, plan</a:t>
            </a:r>
            <a:r>
              <a:rPr lang="en-US" sz="135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review, design, test, defect-manage, audit, </a:t>
            </a:r>
            <a:r>
              <a:rPr lang="en-US" sz="135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monitor, on </a:t>
            </a:r>
            <a:r>
              <a:rPr lang="en-US" sz="135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single shared project. </a:t>
            </a:r>
            <a:r>
              <a:rPr lang="en-US" sz="1350" b="1" dirty="0">
                <a:solidFill>
                  <a:srgbClr val="1B3B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9 </a:t>
            </a:r>
            <a:r>
              <a:rPr lang="en-US" sz="135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where every team replays that full lifecycle end-to-end, independently, as proof of mastery.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7E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82712" y="25603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1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14 · SNAPSHOT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640080" y="585216"/>
            <a:ext cx="256032" cy="18288"/>
          </a:xfrm>
          <a:prstGeom prst="rect">
            <a:avLst/>
          </a:prstGeom>
          <a:solidFill>
            <a:srgbClr val="1B3B73"/>
          </a:solidFill>
          <a:ln/>
        </p:spPr>
      </p:sp>
      <p:sp>
        <p:nvSpPr>
          <p:cNvPr id="4" name="Text 2"/>
          <p:cNvSpPr/>
          <p:nvPr/>
        </p:nvSpPr>
        <p:spPr>
          <a:xfrm>
            <a:off x="969264" y="5029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00" dirty="0">
                <a:solidFill>
                  <a:srgbClr val="1B3B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SESSION SNAPSHOT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40080" y="804672"/>
            <a:ext cx="10789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this module is, at a glance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640080" y="1298448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final block of </a:t>
            </a:r>
            <a:r>
              <a:rPr lang="en-US" sz="130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2, a </a:t>
            </a:r>
            <a:r>
              <a:rPr lang="en-US" sz="130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guided team exercise that closes the workshop.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40080" y="1965960"/>
            <a:ext cx="2699766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41248" y="2148840"/>
            <a:ext cx="233400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SCHEDULE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841248" y="2468880"/>
            <a:ext cx="233400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16:30-17:30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41248" y="2953512"/>
            <a:ext cx="233400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 2, closing block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3367278" y="1965960"/>
            <a:ext cx="2699766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568446" y="2148840"/>
            <a:ext cx="233400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DURATION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3568446" y="2468880"/>
            <a:ext cx="233400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1h 00m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3568446" y="2953512"/>
            <a:ext cx="233400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 minutes, team-run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094476" y="1965960"/>
            <a:ext cx="2699766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95644" y="2148840"/>
            <a:ext cx="233400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PHASE PILL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6295644" y="2468880"/>
            <a:ext cx="233400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All Phases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6295644" y="2953512"/>
            <a:ext cx="233400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to Build-in to Verify to Assure to Sustain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8821674" y="1965960"/>
            <a:ext cx="2699766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022842" y="2148840"/>
            <a:ext cx="233400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DELIVERABLE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9022842" y="2468880"/>
            <a:ext cx="233400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Team presentation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9022842" y="2953512"/>
            <a:ext cx="233400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0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feedback + certificate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3794760"/>
            <a:ext cx="10881360" cy="150876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 w="38100">
            <a:solidFill>
              <a:srgbClr val="1B3B73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40080" y="3794760"/>
            <a:ext cx="73152" cy="1508760"/>
          </a:xfrm>
          <a:prstGeom prst="rect">
            <a:avLst/>
          </a:prstGeom>
          <a:solidFill>
            <a:srgbClr val="1B3B73"/>
          </a:solidFill>
          <a:ln/>
        </p:spPr>
      </p:sp>
      <p:sp>
        <p:nvSpPr>
          <p:cNvPr id="25" name="Text 23"/>
          <p:cNvSpPr/>
          <p:nvPr/>
        </p:nvSpPr>
        <p:spPr>
          <a:xfrm>
            <a:off x="1051560" y="3794760"/>
            <a:ext cx="10149840" cy="1508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600"/>
              </a:lnSpc>
              <a:buNone/>
            </a:pPr>
            <a:r>
              <a:rPr lang="en-US" sz="1900" b="1" i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"Bring every skill together: each team drives one enterprise case study from requirements to monitoring, then presents it."</a:t>
            </a:r>
            <a:endParaRPr lang="en-US" sz="1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7E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82712" y="25603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1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14 · CASE BRIEF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640080" y="585216"/>
            <a:ext cx="256032" cy="18288"/>
          </a:xfrm>
          <a:prstGeom prst="rect">
            <a:avLst/>
          </a:prstGeom>
          <a:solidFill>
            <a:srgbClr val="1B3B73"/>
          </a:solidFill>
          <a:ln/>
        </p:spPr>
      </p:sp>
      <p:sp>
        <p:nvSpPr>
          <p:cNvPr id="4" name="Text 2"/>
          <p:cNvSpPr/>
          <p:nvPr/>
        </p:nvSpPr>
        <p:spPr>
          <a:xfrm>
            <a:off x="969264" y="5029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00" dirty="0">
                <a:solidFill>
                  <a:srgbClr val="1B3B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CHALLENGE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40080" y="804672"/>
            <a:ext cx="10789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project, carried end to end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640080" y="1298448"/>
            <a:ext cx="10698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2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module runs on one </a:t>
            </a:r>
            <a:r>
              <a:rPr lang="en-US" sz="125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project, the ShopFast checkout, so </a:t>
            </a:r>
            <a:r>
              <a:rPr lang="en-US" sz="12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teams leave with one connected quality trail. The capstone is where that trail is walked in full, against an enterprise case study set by the trainer.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40080" y="2103120"/>
            <a:ext cx="5257800" cy="4160520"/>
          </a:xfrm>
          <a:prstGeom prst="roundRect">
            <a:avLst>
              <a:gd name="adj" fmla="val 1758"/>
            </a:avLst>
          </a:prstGeom>
          <a:solidFill>
            <a:srgbClr val="FFFFFF"/>
          </a:solidFill>
          <a:ln w="12700">
            <a:solidFill>
              <a:srgbClr val="D8E0E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2304288"/>
            <a:ext cx="4709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your team already has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914400" y="2761488"/>
            <a:ext cx="470916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 Plan, Requirement Review report &amp; </a:t>
            </a:r>
            <a:r>
              <a:rPr lang="en-US" sz="125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RTM v0, Module </a:t>
            </a: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50" dirty="0"/>
          </a:p>
          <a:p>
            <a:pPr marL="177800" indent="-1778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Review checklist &amp; </a:t>
            </a:r>
            <a:r>
              <a:rPr lang="en-US" sz="125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Register, Module </a:t>
            </a: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50" dirty="0"/>
          </a:p>
          <a:p>
            <a:pPr marL="177800" indent="-1778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Plan </a:t>
            </a:r>
            <a:r>
              <a:rPr lang="en-US" sz="125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+ 15-20 </a:t>
            </a: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mapped </a:t>
            </a:r>
            <a:r>
              <a:rPr lang="en-US" sz="125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cases, Module </a:t>
            </a: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50" dirty="0"/>
          </a:p>
          <a:p>
            <a:pPr marL="177800" indent="-1778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 &amp; UI </a:t>
            </a:r>
            <a:r>
              <a:rPr lang="en-US" sz="125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 scripts, Module </a:t>
            </a: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50" dirty="0"/>
          </a:p>
          <a:p>
            <a:pPr marL="177800" indent="-1778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Defect reports, triage board </a:t>
            </a:r>
            <a:r>
              <a:rPr lang="en-US" sz="125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metrics, Module </a:t>
            </a: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250" dirty="0"/>
          </a:p>
          <a:p>
            <a:pPr marL="177800" indent="-1778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report, CAPA &amp; Test </a:t>
            </a:r>
            <a:r>
              <a:rPr lang="en-US" sz="125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 Report, Module </a:t>
            </a: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250" dirty="0"/>
          </a:p>
          <a:p>
            <a:pPr marL="177800" indent="-1778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Request, CI Quality Gate </a:t>
            </a:r>
            <a:r>
              <a:rPr lang="en-US" sz="125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dashboard, Module </a:t>
            </a:r>
            <a:r>
              <a:rPr lang="en-US" sz="1250" dirty="0">
                <a:solidFill>
                  <a:srgbClr val="2B36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080760" y="2103120"/>
            <a:ext cx="5468112" cy="4160520"/>
          </a:xfrm>
          <a:prstGeom prst="roundRect">
            <a:avLst>
              <a:gd name="adj" fmla="val 1758"/>
            </a:avLst>
          </a:prstGeom>
          <a:solidFill>
            <a:srgbClr val="E9F0FA"/>
          </a:solidFill>
          <a:ln w="12700">
            <a:solidFill>
              <a:srgbClr val="D5E2F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355080" y="2304288"/>
            <a:ext cx="49194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B3B7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the capstone asks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6355080" y="2816352"/>
            <a:ext cx="4919472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5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Re-run the full nine-activity SQA lifecycle as one </a:t>
            </a:r>
            <a:r>
              <a:rPr lang="en-US" sz="135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coherent narrative, requirements to planning to review to testing to defects to audit to change to monitoring, then </a:t>
            </a:r>
            <a:r>
              <a:rPr lang="en-US" sz="135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 the trail as evidence of a release-ready quality process.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B3B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82712" y="25603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100" dirty="0">
                <a:solidFill>
                  <a:srgbClr val="BFD3F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14 · OBJECTIVE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640080" y="1499616"/>
            <a:ext cx="256032" cy="18288"/>
          </a:xfrm>
          <a:prstGeom prst="rect">
            <a:avLst/>
          </a:prstGeom>
          <a:solidFill>
            <a:srgbClr val="BFD3F7"/>
          </a:solidFill>
          <a:ln/>
        </p:spPr>
      </p:sp>
      <p:sp>
        <p:nvSpPr>
          <p:cNvPr id="4" name="Text 2"/>
          <p:cNvSpPr/>
          <p:nvPr/>
        </p:nvSpPr>
        <p:spPr>
          <a:xfrm>
            <a:off x="969264" y="14173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00" dirty="0">
                <a:solidFill>
                  <a:srgbClr val="BFD3F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LEARNING OBJECTIVE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40080" y="1828800"/>
            <a:ext cx="9601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Bring every skill together.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640080" y="2788920"/>
            <a:ext cx="89611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700" dirty="0">
                <a:solidFill>
                  <a:srgbClr val="D6E1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team drives one enterprise case study from requirements </a:t>
            </a:r>
            <a:r>
              <a:rPr lang="en-US" sz="1700">
                <a:solidFill>
                  <a:srgbClr val="D6E1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monitoring, then </a:t>
            </a:r>
            <a:r>
              <a:rPr lang="en-US" sz="1700" dirty="0">
                <a:solidFill>
                  <a:srgbClr val="D6E1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presents it to the full cohort.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640080" y="3886200"/>
            <a:ext cx="2208276" cy="420624"/>
          </a:xfrm>
          <a:prstGeom prst="roundRect">
            <a:avLst>
              <a:gd name="adj" fmla="val 50000"/>
            </a:avLst>
          </a:prstGeom>
          <a:solidFill>
            <a:srgbClr val="FFFFFF">
              <a:alpha val="12000"/>
            </a:srgbClr>
          </a:solidFill>
          <a:ln w="9525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3886200"/>
            <a:ext cx="2208276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Requirements to Planning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012948" y="3886200"/>
            <a:ext cx="1828800" cy="420624"/>
          </a:xfrm>
          <a:prstGeom prst="roundRect">
            <a:avLst>
              <a:gd name="adj" fmla="val 50000"/>
            </a:avLst>
          </a:prstGeom>
          <a:solidFill>
            <a:srgbClr val="FFFFFF">
              <a:alpha val="12000"/>
            </a:srgbClr>
          </a:solidFill>
          <a:ln w="9525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012948" y="3886200"/>
            <a:ext cx="18288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Review to Testing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5006340" y="3886200"/>
            <a:ext cx="1828800" cy="420624"/>
          </a:xfrm>
          <a:prstGeom prst="roundRect">
            <a:avLst>
              <a:gd name="adj" fmla="val 50000"/>
            </a:avLst>
          </a:prstGeom>
          <a:solidFill>
            <a:srgbClr val="FFFFFF">
              <a:alpha val="12000"/>
            </a:srgbClr>
          </a:solidFill>
          <a:ln w="9525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06340" y="3886200"/>
            <a:ext cx="18288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Defects to Audit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999732" y="3886200"/>
            <a:ext cx="1828800" cy="420624"/>
          </a:xfrm>
          <a:prstGeom prst="roundRect">
            <a:avLst>
              <a:gd name="adj" fmla="val 50000"/>
            </a:avLst>
          </a:prstGeom>
          <a:solidFill>
            <a:srgbClr val="FFFFFF">
              <a:alpha val="12000"/>
            </a:srgbClr>
          </a:solidFill>
          <a:ln w="9525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999732" y="3886200"/>
            <a:ext cx="18288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Change to Monitoring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7E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82712" y="25603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1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14 · GUIDED STEPS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640080" y="585216"/>
            <a:ext cx="256032" cy="18288"/>
          </a:xfrm>
          <a:prstGeom prst="rect">
            <a:avLst/>
          </a:prstGeom>
          <a:solidFill>
            <a:srgbClr val="1B3B73"/>
          </a:solidFill>
          <a:ln/>
        </p:spPr>
      </p:sp>
      <p:sp>
        <p:nvSpPr>
          <p:cNvPr id="4" name="Text 2"/>
          <p:cNvSpPr/>
          <p:nvPr/>
        </p:nvSpPr>
        <p:spPr>
          <a:xfrm>
            <a:off x="969264" y="5029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00" dirty="0">
                <a:solidFill>
                  <a:srgbClr val="1B3B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TEAM STEPS (10)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40080" y="804672"/>
            <a:ext cx="10789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Requirements through test design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640080" y="1280160"/>
            <a:ext cx="10607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Steps 1-5 </a:t>
            </a:r>
            <a:r>
              <a:rPr lang="en-US" sz="12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rebuild the foundation: understand the case, plan for quality, and design what you’ll verify.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40080" y="1874520"/>
            <a:ext cx="10881360" cy="768096"/>
          </a:xfrm>
          <a:prstGeom prst="rect">
            <a:avLst/>
          </a:prstGeom>
          <a:solidFill>
            <a:srgbClr val="FFFFFF"/>
          </a:solidFill>
          <a:ln w="9525">
            <a:solidFill>
              <a:srgbClr val="F4F7F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68680" y="1975104"/>
            <a:ext cx="566928" cy="566928"/>
          </a:xfrm>
          <a:prstGeom prst="roundRect">
            <a:avLst>
              <a:gd name="adj" fmla="val 16129"/>
            </a:avLst>
          </a:prstGeom>
          <a:solidFill>
            <a:srgbClr val="1B3B73"/>
          </a:solidFill>
          <a:ln/>
        </p:spPr>
      </p:sp>
      <p:sp>
        <p:nvSpPr>
          <p:cNvPr id="9" name="Text 7"/>
          <p:cNvSpPr/>
          <p:nvPr/>
        </p:nvSpPr>
        <p:spPr>
          <a:xfrm>
            <a:off x="868680" y="1975104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691640" y="1874520"/>
            <a:ext cx="758952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the case study business requirements.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9464040" y="2075688"/>
            <a:ext cx="1920240" cy="365760"/>
          </a:xfrm>
          <a:prstGeom prst="roundRect">
            <a:avLst>
              <a:gd name="adj" fmla="val 50000"/>
            </a:avLst>
          </a:prstGeom>
          <a:solidFill>
            <a:srgbClr val="1B3B73">
              <a:alpha val="12000"/>
            </a:srgbClr>
          </a:solidFill>
          <a:ln w="12700">
            <a:solidFill>
              <a:srgbClr val="1B3B7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464040" y="2075688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1B3B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Ref: </a:t>
            </a:r>
            <a:r>
              <a:rPr lang="en-US" sz="950">
                <a:solidFill>
                  <a:srgbClr val="1B3B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Module 1-2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640080" y="2715768"/>
            <a:ext cx="10881360" cy="768096"/>
          </a:xfrm>
          <a:prstGeom prst="rect">
            <a:avLst/>
          </a:prstGeom>
          <a:solidFill>
            <a:srgbClr val="FFFFFF"/>
          </a:solidFill>
          <a:ln w="9525">
            <a:solidFill>
              <a:srgbClr val="F4F7F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68680" y="2816352"/>
            <a:ext cx="566928" cy="566928"/>
          </a:xfrm>
          <a:prstGeom prst="roundRect">
            <a:avLst>
              <a:gd name="adj" fmla="val 16129"/>
            </a:avLst>
          </a:prstGeom>
          <a:solidFill>
            <a:srgbClr val="5B5FA6"/>
          </a:solidFill>
          <a:ln/>
        </p:spPr>
      </p:sp>
      <p:sp>
        <p:nvSpPr>
          <p:cNvPr id="15" name="Text 13"/>
          <p:cNvSpPr/>
          <p:nvPr/>
        </p:nvSpPr>
        <p:spPr>
          <a:xfrm>
            <a:off x="868680" y="2816352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691640" y="2715768"/>
            <a:ext cx="758952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 a QA Plan &amp; Risk Register.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9464040" y="2916936"/>
            <a:ext cx="1920240" cy="365760"/>
          </a:xfrm>
          <a:prstGeom prst="roundRect">
            <a:avLst>
              <a:gd name="adj" fmla="val 50000"/>
            </a:avLst>
          </a:prstGeom>
          <a:solidFill>
            <a:srgbClr val="5B5FA6">
              <a:alpha val="12000"/>
            </a:srgbClr>
          </a:solidFill>
          <a:ln w="12700">
            <a:solidFill>
              <a:srgbClr val="5B5FA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464040" y="2916936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5F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Ref: Module 2 · 3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640080" y="3557016"/>
            <a:ext cx="10881360" cy="768096"/>
          </a:xfrm>
          <a:prstGeom prst="rect">
            <a:avLst/>
          </a:prstGeom>
          <a:solidFill>
            <a:srgbClr val="FFFFFF"/>
          </a:solidFill>
          <a:ln w="9525">
            <a:solidFill>
              <a:srgbClr val="F4F7FA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68680" y="3657600"/>
            <a:ext cx="566928" cy="566928"/>
          </a:xfrm>
          <a:prstGeom prst="roundRect">
            <a:avLst>
              <a:gd name="adj" fmla="val 16129"/>
            </a:avLst>
          </a:prstGeom>
          <a:solidFill>
            <a:srgbClr val="5B5FA6"/>
          </a:solidFill>
          <a:ln/>
        </p:spPr>
      </p:sp>
      <p:sp>
        <p:nvSpPr>
          <p:cNvPr id="21" name="Text 19"/>
          <p:cNvSpPr/>
          <p:nvPr/>
        </p:nvSpPr>
        <p:spPr>
          <a:xfrm>
            <a:off x="868680" y="365760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1691640" y="3557016"/>
            <a:ext cx="758952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Conduct Requirement Review &amp; Design Review.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9464040" y="3758184"/>
            <a:ext cx="1920240" cy="365760"/>
          </a:xfrm>
          <a:prstGeom prst="roundRect">
            <a:avLst>
              <a:gd name="adj" fmla="val 50000"/>
            </a:avLst>
          </a:prstGeom>
          <a:solidFill>
            <a:srgbClr val="5B5FA6">
              <a:alpha val="12000"/>
            </a:srgbClr>
          </a:solidFill>
          <a:ln w="12700">
            <a:solidFill>
              <a:srgbClr val="5B5FA6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464040" y="3758184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5B5FA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Ref: Module 2 · 3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640080" y="4398264"/>
            <a:ext cx="10881360" cy="768096"/>
          </a:xfrm>
          <a:prstGeom prst="rect">
            <a:avLst/>
          </a:prstGeom>
          <a:solidFill>
            <a:srgbClr val="FFFFFF"/>
          </a:solidFill>
          <a:ln w="9525">
            <a:solidFill>
              <a:srgbClr val="F4F7F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68680" y="4498848"/>
            <a:ext cx="566928" cy="566928"/>
          </a:xfrm>
          <a:prstGeom prst="roundRect">
            <a:avLst>
              <a:gd name="adj" fmla="val 16129"/>
            </a:avLst>
          </a:prstGeom>
          <a:solidFill>
            <a:srgbClr val="1F6F8B"/>
          </a:solidFill>
          <a:ln/>
        </p:spPr>
      </p:sp>
      <p:sp>
        <p:nvSpPr>
          <p:cNvPr id="27" name="Text 25"/>
          <p:cNvSpPr/>
          <p:nvPr/>
        </p:nvSpPr>
        <p:spPr>
          <a:xfrm>
            <a:off x="868680" y="4498848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1691640" y="4398264"/>
            <a:ext cx="758952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the RTM &amp; Risk-Based Test Strategy.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9464040" y="4599432"/>
            <a:ext cx="1920240" cy="365760"/>
          </a:xfrm>
          <a:prstGeom prst="roundRect">
            <a:avLst>
              <a:gd name="adj" fmla="val 50000"/>
            </a:avLst>
          </a:prstGeom>
          <a:solidFill>
            <a:srgbClr val="1F6F8B">
              <a:alpha val="12000"/>
            </a:srgbClr>
          </a:solidFill>
          <a:ln w="12700">
            <a:solidFill>
              <a:srgbClr val="1F6F8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464040" y="4599432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1F6F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Ref: Module 2 · 3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640080" y="5239512"/>
            <a:ext cx="10881360" cy="768096"/>
          </a:xfrm>
          <a:prstGeom prst="rect">
            <a:avLst/>
          </a:prstGeom>
          <a:solidFill>
            <a:srgbClr val="FFFFFF"/>
          </a:solidFill>
          <a:ln w="9525">
            <a:solidFill>
              <a:srgbClr val="F4F7FA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868680" y="5340096"/>
            <a:ext cx="566928" cy="566928"/>
          </a:xfrm>
          <a:prstGeom prst="roundRect">
            <a:avLst>
              <a:gd name="adj" fmla="val 16129"/>
            </a:avLst>
          </a:prstGeom>
          <a:solidFill>
            <a:srgbClr val="1F6F8B"/>
          </a:solidFill>
          <a:ln/>
        </p:spPr>
      </p:sp>
      <p:sp>
        <p:nvSpPr>
          <p:cNvPr id="33" name="Text 31"/>
          <p:cNvSpPr/>
          <p:nvPr/>
        </p:nvSpPr>
        <p:spPr>
          <a:xfrm>
            <a:off x="868680" y="5340096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800" dirty="0"/>
          </a:p>
        </p:txBody>
      </p:sp>
      <p:sp>
        <p:nvSpPr>
          <p:cNvPr id="34" name="Text 32"/>
          <p:cNvSpPr/>
          <p:nvPr/>
        </p:nvSpPr>
        <p:spPr>
          <a:xfrm>
            <a:off x="1691640" y="5239512"/>
            <a:ext cx="758952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&amp; execute functional + non-functional test cases.</a:t>
            </a:r>
            <a:endParaRPr lang="en-US" sz="1400" dirty="0"/>
          </a:p>
        </p:txBody>
      </p:sp>
      <p:sp>
        <p:nvSpPr>
          <p:cNvPr id="35" name="Shape 33"/>
          <p:cNvSpPr/>
          <p:nvPr/>
        </p:nvSpPr>
        <p:spPr>
          <a:xfrm>
            <a:off x="9464040" y="5440680"/>
            <a:ext cx="1920240" cy="365760"/>
          </a:xfrm>
          <a:prstGeom prst="roundRect">
            <a:avLst>
              <a:gd name="adj" fmla="val 50000"/>
            </a:avLst>
          </a:prstGeom>
          <a:solidFill>
            <a:srgbClr val="1F6F8B">
              <a:alpha val="12000"/>
            </a:srgbClr>
          </a:solidFill>
          <a:ln w="12700">
            <a:solidFill>
              <a:srgbClr val="1F6F8B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9464040" y="5440680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1F6F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Ref: Module 4 · 5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7EC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82712" y="256032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kern="0" spc="100" dirty="0">
                <a:solidFill>
                  <a:srgbClr val="8A9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 / 14 · GUIDED STEPS</a:t>
            </a:r>
            <a:endParaRPr lang="en-US" sz="900" dirty="0"/>
          </a:p>
        </p:txBody>
      </p:sp>
      <p:sp>
        <p:nvSpPr>
          <p:cNvPr id="3" name="Shape 1"/>
          <p:cNvSpPr/>
          <p:nvPr/>
        </p:nvSpPr>
        <p:spPr>
          <a:xfrm>
            <a:off x="640080" y="585216"/>
            <a:ext cx="256032" cy="18288"/>
          </a:xfrm>
          <a:prstGeom prst="rect">
            <a:avLst/>
          </a:prstGeom>
          <a:solidFill>
            <a:srgbClr val="1B3B73"/>
          </a:solidFill>
          <a:ln/>
        </p:spPr>
      </p:sp>
      <p:sp>
        <p:nvSpPr>
          <p:cNvPr id="4" name="Text 2"/>
          <p:cNvSpPr/>
          <p:nvPr/>
        </p:nvSpPr>
        <p:spPr>
          <a:xfrm>
            <a:off x="969264" y="5029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kern="0" spc="200" dirty="0">
                <a:solidFill>
                  <a:srgbClr val="1B3B7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TEAM STEPS (10)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40080" y="804672"/>
            <a:ext cx="10789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16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Execution through continuous quality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640080" y="1280160"/>
            <a:ext cx="10607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Steps 6-10 </a:t>
            </a:r>
            <a:r>
              <a:rPr lang="en-US" sz="1250" dirty="0">
                <a:solidFill>
                  <a:srgbClr val="5A6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 the loop: run it, prove it, govern the next change, and keep watching it in production.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40080" y="1874520"/>
            <a:ext cx="10881360" cy="768096"/>
          </a:xfrm>
          <a:prstGeom prst="rect">
            <a:avLst/>
          </a:prstGeom>
          <a:solidFill>
            <a:srgbClr val="FFFFFF"/>
          </a:solidFill>
          <a:ln w="9525">
            <a:solidFill>
              <a:srgbClr val="F4F7F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68680" y="1975104"/>
            <a:ext cx="566928" cy="566928"/>
          </a:xfrm>
          <a:prstGeom prst="roundRect">
            <a:avLst>
              <a:gd name="adj" fmla="val 16129"/>
            </a:avLst>
          </a:prstGeom>
          <a:solidFill>
            <a:srgbClr val="26805A"/>
          </a:solidFill>
          <a:ln/>
        </p:spPr>
      </p:sp>
      <p:sp>
        <p:nvSpPr>
          <p:cNvPr id="9" name="Text 7"/>
          <p:cNvSpPr/>
          <p:nvPr/>
        </p:nvSpPr>
        <p:spPr>
          <a:xfrm>
            <a:off x="868680" y="1975104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691640" y="1874520"/>
            <a:ext cx="758952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&amp; prioritize defects (severity / priority).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9464040" y="2075688"/>
            <a:ext cx="1920240" cy="365760"/>
          </a:xfrm>
          <a:prstGeom prst="roundRect">
            <a:avLst>
              <a:gd name="adj" fmla="val 50000"/>
            </a:avLst>
          </a:prstGeom>
          <a:solidFill>
            <a:srgbClr val="26805A">
              <a:alpha val="12000"/>
            </a:srgbClr>
          </a:solidFill>
          <a:ln w="12700">
            <a:solidFill>
              <a:srgbClr val="26805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464040" y="2075688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Ref: Module 6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640080" y="2715768"/>
            <a:ext cx="10881360" cy="768096"/>
          </a:xfrm>
          <a:prstGeom prst="rect">
            <a:avLst/>
          </a:prstGeom>
          <a:solidFill>
            <a:srgbClr val="FFFFFF"/>
          </a:solidFill>
          <a:ln w="9525">
            <a:solidFill>
              <a:srgbClr val="F4F7F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68680" y="2816352"/>
            <a:ext cx="566928" cy="566928"/>
          </a:xfrm>
          <a:prstGeom prst="roundRect">
            <a:avLst>
              <a:gd name="adj" fmla="val 16129"/>
            </a:avLst>
          </a:prstGeom>
          <a:solidFill>
            <a:srgbClr val="26805A"/>
          </a:solidFill>
          <a:ln/>
        </p:spPr>
      </p:sp>
      <p:sp>
        <p:nvSpPr>
          <p:cNvPr id="15" name="Text 13"/>
          <p:cNvSpPr/>
          <p:nvPr/>
        </p:nvSpPr>
        <p:spPr>
          <a:xfrm>
            <a:off x="868680" y="2816352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691640" y="2715768"/>
            <a:ext cx="758952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Produce a Test Execution Report &amp; QA documentation.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9464040" y="2916936"/>
            <a:ext cx="1920240" cy="365760"/>
          </a:xfrm>
          <a:prstGeom prst="roundRect">
            <a:avLst>
              <a:gd name="adj" fmla="val 50000"/>
            </a:avLst>
          </a:prstGeom>
          <a:solidFill>
            <a:srgbClr val="26805A">
              <a:alpha val="12000"/>
            </a:srgbClr>
          </a:solidFill>
          <a:ln w="12700">
            <a:solidFill>
              <a:srgbClr val="26805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464040" y="2916936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2680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Ref: Module 6 · 7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640080" y="3557016"/>
            <a:ext cx="10881360" cy="768096"/>
          </a:xfrm>
          <a:prstGeom prst="rect">
            <a:avLst/>
          </a:prstGeom>
          <a:solidFill>
            <a:srgbClr val="FFFFFF"/>
          </a:solidFill>
          <a:ln w="9525">
            <a:solidFill>
              <a:srgbClr val="F4F7FA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68680" y="3657600"/>
            <a:ext cx="566928" cy="566928"/>
          </a:xfrm>
          <a:prstGeom prst="roundRect">
            <a:avLst>
              <a:gd name="adj" fmla="val 16129"/>
            </a:avLst>
          </a:prstGeom>
          <a:solidFill>
            <a:srgbClr val="A8721E"/>
          </a:solidFill>
          <a:ln/>
        </p:spPr>
      </p:sp>
      <p:sp>
        <p:nvSpPr>
          <p:cNvPr id="21" name="Text 19"/>
          <p:cNvSpPr/>
          <p:nvPr/>
        </p:nvSpPr>
        <p:spPr>
          <a:xfrm>
            <a:off x="868680" y="3657600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1691640" y="3557016"/>
            <a:ext cx="758952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 a quality audit against ISO/IEC &amp; organizational standards.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9464040" y="3758184"/>
            <a:ext cx="1920240" cy="365760"/>
          </a:xfrm>
          <a:prstGeom prst="roundRect">
            <a:avLst>
              <a:gd name="adj" fmla="val 50000"/>
            </a:avLst>
          </a:prstGeom>
          <a:solidFill>
            <a:srgbClr val="A8721E">
              <a:alpha val="12000"/>
            </a:srgbClr>
          </a:solidFill>
          <a:ln w="12700">
            <a:solidFill>
              <a:srgbClr val="A8721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464040" y="3758184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A8721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Ref: Module 7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640080" y="4398264"/>
            <a:ext cx="10881360" cy="768096"/>
          </a:xfrm>
          <a:prstGeom prst="rect">
            <a:avLst/>
          </a:prstGeom>
          <a:solidFill>
            <a:srgbClr val="FFFFFF"/>
          </a:solidFill>
          <a:ln w="9525">
            <a:solidFill>
              <a:srgbClr val="F4F7F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68680" y="4498848"/>
            <a:ext cx="566928" cy="566928"/>
          </a:xfrm>
          <a:prstGeom prst="roundRect">
            <a:avLst>
              <a:gd name="adj" fmla="val 16129"/>
            </a:avLst>
          </a:prstGeom>
          <a:solidFill>
            <a:srgbClr val="9B4D7A"/>
          </a:solidFill>
          <a:ln/>
        </p:spPr>
      </p:sp>
      <p:sp>
        <p:nvSpPr>
          <p:cNvPr id="27" name="Text 25"/>
          <p:cNvSpPr/>
          <p:nvPr/>
        </p:nvSpPr>
        <p:spPr>
          <a:xfrm>
            <a:off x="868680" y="4498848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1691640" y="4398264"/>
            <a:ext cx="758952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Evaluate a production change request &amp; rollback plan.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9464040" y="4599432"/>
            <a:ext cx="1920240" cy="365760"/>
          </a:xfrm>
          <a:prstGeom prst="roundRect">
            <a:avLst>
              <a:gd name="adj" fmla="val 50000"/>
            </a:avLst>
          </a:prstGeom>
          <a:solidFill>
            <a:srgbClr val="9B4D7A">
              <a:alpha val="12000"/>
            </a:srgbClr>
          </a:solidFill>
          <a:ln w="12700">
            <a:solidFill>
              <a:srgbClr val="9B4D7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464040" y="4599432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9B4D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Ref: Module 8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640080" y="5239512"/>
            <a:ext cx="10881360" cy="768096"/>
          </a:xfrm>
          <a:prstGeom prst="rect">
            <a:avLst/>
          </a:prstGeom>
          <a:solidFill>
            <a:srgbClr val="FFFFFF"/>
          </a:solidFill>
          <a:ln w="9525">
            <a:solidFill>
              <a:srgbClr val="F4F7FA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868680" y="5340096"/>
            <a:ext cx="566928" cy="566928"/>
          </a:xfrm>
          <a:prstGeom prst="roundRect">
            <a:avLst>
              <a:gd name="adj" fmla="val 16129"/>
            </a:avLst>
          </a:prstGeom>
          <a:solidFill>
            <a:srgbClr val="9B4D7A"/>
          </a:solidFill>
          <a:ln/>
        </p:spPr>
      </p:sp>
      <p:sp>
        <p:nvSpPr>
          <p:cNvPr id="33" name="Text 31"/>
          <p:cNvSpPr/>
          <p:nvPr/>
        </p:nvSpPr>
        <p:spPr>
          <a:xfrm>
            <a:off x="868680" y="5340096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</a:t>
            </a:r>
            <a:endParaRPr lang="en-US" sz="1800" dirty="0"/>
          </a:p>
        </p:txBody>
      </p:sp>
      <p:sp>
        <p:nvSpPr>
          <p:cNvPr id="34" name="Text 32"/>
          <p:cNvSpPr/>
          <p:nvPr/>
        </p:nvSpPr>
        <p:spPr>
          <a:xfrm>
            <a:off x="1691640" y="5239512"/>
            <a:ext cx="758952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631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 monitoring metrics &amp; continuous improvement actions.</a:t>
            </a:r>
            <a:endParaRPr lang="en-US" sz="1400" dirty="0"/>
          </a:p>
        </p:txBody>
      </p:sp>
      <p:sp>
        <p:nvSpPr>
          <p:cNvPr id="35" name="Shape 33"/>
          <p:cNvSpPr/>
          <p:nvPr/>
        </p:nvSpPr>
        <p:spPr>
          <a:xfrm>
            <a:off x="9464040" y="5440680"/>
            <a:ext cx="1920240" cy="365760"/>
          </a:xfrm>
          <a:prstGeom prst="roundRect">
            <a:avLst>
              <a:gd name="adj" fmla="val 50000"/>
            </a:avLst>
          </a:prstGeom>
          <a:solidFill>
            <a:srgbClr val="9B4D7A">
              <a:alpha val="12000"/>
            </a:srgbClr>
          </a:solidFill>
          <a:ln w="12700">
            <a:solidFill>
              <a:srgbClr val="9B4D7A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9464040" y="5440680"/>
            <a:ext cx="1920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9B4D7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Ref: Module 8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2F6FB5"/>
      </a:hlink>
      <a:folHlink>
        <a:srgbClr val="6B4F9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2681</Words>
  <Application>Microsoft Office PowerPoint</Application>
  <PresentationFormat>Widescreen</PresentationFormat>
  <Paragraphs>356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Cambria</vt:lpstr>
      <vt:lpstr>Consolas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Module9 Capstone CourseWrapUp v2</dc:title>
  <dc:subject>SQA Bengkel KRISAv2 / PPrISA 2.0, 14 to 15 Sep 2026</dc:subject>
  <dc:creator>Al-Abrar bin Abdul Wahid</dc:creator>
  <cp:lastModifiedBy>user</cp:lastModifiedBy>
  <cp:revision>2</cp:revision>
  <dcterms:created xsi:type="dcterms:W3CDTF">2026-08-02T09:24:25Z</dcterms:created>
  <dcterms:modified xsi:type="dcterms:W3CDTF">2026-09-13T15:18:13Z</dcterms:modified>
</cp:coreProperties>
</file>