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W00: 30 minutes. Real screenshots captured on 13 Sep 2026 from a fresh clone of the course repository on Windows 11 with opencode 1.18.30 and the free Big Pickle model. AI answers vary between runs; the steps and checks do not.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9: /models shows the free models. Keep Big Pickle unless the trainer says otherwise.</a:t>
            </a:r>
          </a:p>
          <a:p>
            <a:r>
              <a:t>Command or prompt:</a:t>
            </a:r>
          </a:p>
          <a:p>
            <a:r>
              <a:t>/models</a:t>
            </a:r>
          </a:p>
          <a:p>
            <a:r>
              <a:t>Screenshot: workshop-ai/W00-setup/screenshots/09-models-dialog.png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10: Start a line with ! to run a terminal command without leaving opencode.</a:t>
            </a:r>
          </a:p>
          <a:p>
            <a:r>
              <a:t>Command or prompt:</a:t>
            </a:r>
          </a:p>
          <a:p>
            <a:r>
              <a:t>!git status</a:t>
            </a:r>
          </a:p>
          <a:p>
            <a:r>
              <a:t>Screenshot: workshop-ai/W00-setup/screenshots/10-bang-command.png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1: Open PowerShell, go to your home folder and clone the course repository.</a:t>
            </a:r>
          </a:p>
          <a:p>
            <a:r>
              <a:t>Command or prompt:</a:t>
            </a:r>
          </a:p>
          <a:p>
            <a:r>
              <a:t>cd $HOME</a:t>
            </a:r>
          </a:p>
          <a:p>
            <a:r>
              <a:t>git clone https://github.com/FTH-ABR/sqa-krisa-bengkel.git</a:t>
            </a:r>
          </a:p>
          <a:p>
            <a:r>
              <a:t>cd sqa-krisa-bengkel</a:t>
            </a:r>
          </a:p>
          <a:p>
            <a:r>
              <a:t>Screenshot: workshop-ai/W00-setup/screenshots/01-git-clone.png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2: Run the lab readiness check. Every line must say OK. Fix anything else using the Fix column.</a:t>
            </a:r>
          </a:p>
          <a:p>
            <a:r>
              <a:t>Command or prompt:</a:t>
            </a:r>
          </a:p>
          <a:p>
            <a:r>
              <a:t>powershell -ExecutionPolicy Bypass -File .\setup\check-lab.ps1</a:t>
            </a:r>
          </a:p>
          <a:p>
            <a:r>
              <a:t>Screenshot: workshop-ai/W00-setup/screenshots/02-check-lab.png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3: Install opencode with npm, confirm the version and list the free OpenCode Zen models.</a:t>
            </a:r>
          </a:p>
          <a:p>
            <a:r>
              <a:t>Command or prompt:</a:t>
            </a:r>
          </a:p>
          <a:p>
            <a:r>
              <a:t>npm install -g opencode-ai</a:t>
            </a:r>
          </a:p>
          <a:p>
            <a:r>
              <a:t>opencode --version</a:t>
            </a:r>
          </a:p>
          <a:p>
            <a:r>
              <a:t>opencode models opencode</a:t>
            </a:r>
          </a:p>
          <a:p>
            <a:r>
              <a:t>Screenshot: workshop-ai/W00-setup/screenshots/03-install-opencode.png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4: Go into the lab folder and start opencode with the free Big Pickle model. No account or API key is needed.</a:t>
            </a:r>
          </a:p>
          <a:p>
            <a:r>
              <a:t>Command or prompt:</a:t>
            </a:r>
          </a:p>
          <a:p>
            <a:r>
              <a:t>cd lab</a:t>
            </a:r>
          </a:p>
          <a:p>
            <a:r>
              <a:t>opencode -m opencode/big-pickle</a:t>
            </a:r>
          </a:p>
          <a:p>
            <a:r>
              <a:t>Screenshot: workshop-ai/W00-setup/screenshots/04-opencode-home.png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5: Type your first question and press Enter. The assistant reads the folder and AGENTS.md before answering.</a:t>
            </a:r>
          </a:p>
          <a:p>
            <a:r>
              <a:t>Command or prompt:</a:t>
            </a:r>
          </a:p>
          <a:p>
            <a:r>
              <a:t>Terangkan dalam 3 ayat apakah isi folder lab ini dan fail yang paling penting untuk bengkel.</a:t>
            </a:r>
          </a:p>
          <a:p>
            <a:r>
              <a:t>Screenshot: workshop-ai/W00-setup/screenshots/05-first-prompt.png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6: Press Tab to switch between Build (can edit files) and Plan (read only). Use Plan for reviews.</a:t>
            </a:r>
          </a:p>
          <a:p>
            <a:r>
              <a:t>Command or prompt:</a:t>
            </a:r>
          </a:p>
          <a:p>
            <a:r>
              <a:t>Tab</a:t>
            </a:r>
          </a:p>
          <a:p>
            <a:r>
              <a:t>Screenshot: workshop-ai/W00-setup/screenshots/06-plan-agent.png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7: Type @ and part of a file name to attach a file to your prompt. Pick it from the list.</a:t>
            </a:r>
          </a:p>
          <a:p>
            <a:r>
              <a:t>Command or prompt:</a:t>
            </a:r>
          </a:p>
          <a:p>
            <a:r>
              <a:t>@shopfast/docs/inci</a:t>
            </a:r>
          </a:p>
          <a:p>
            <a:r>
              <a:t>Screenshot: workshop-ai/W00-setup/screenshots/07-at-file.png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Step 8: Type / to see commands. The course adds 16 SQA commands such as /review-srs and /testcases.</a:t>
            </a:r>
          </a:p>
          <a:p>
            <a:r>
              <a:t>Command or prompt:</a:t>
            </a:r>
          </a:p>
          <a:p>
            <a:r>
              <a:t>/mod</a:t>
            </a:r>
          </a:p>
          <a:p>
            <a:r>
              <a:t>Screenshot: workshop-ai/W00-setup/screenshots/08-slash-commands.png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fth-abr.github.io/sqa-krisa-bengkel/workshop-ai/W00-setup/index.html" TargetMode="External"/><Relationship Id="rId3" Type="http://schemas.openxmlformats.org/officeDocument/2006/relationships/hyperlink" Target="https://fth-abr.github.io/sqa-krisa-bengkel/index.html" TargetMode="External"/><Relationship Id="rId4" Type="http://schemas.openxmlformats.org/officeDocument/2006/relationships/hyperlink" Target="https://github.com/FTH-ABR/sqa-krisa-bengkel/tree/main/workshop-ai/W00-setup/example-output" TargetMode="External"/><Relationship Id="rId5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9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10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Relationship Id="rId3" Type="http://schemas.openxmlformats.org/officeDocument/2006/relationships/notesSlide" Target="../notesSlides/notesSlide11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fth-abr.github.io/sqa-krisa-bengkel/workshop-ai/W00-setup/index.html" TargetMode="External"/><Relationship Id="rId3" Type="http://schemas.openxmlformats.org/officeDocument/2006/relationships/hyperlink" Target="https://fth-abr.github.io/sqa-krisa-bengkel/index.html" TargetMode="External"/><Relationship Id="rId4" Type="http://schemas.openxmlformats.org/officeDocument/2006/relationships/hyperlink" Target="https://github.com/FTH-ABR/sqa-krisa-bengkel/tree/main/workshop-ai/W00-setup/example-output" TargetMode="External"/><Relationship Id="rId5" Type="http://schemas.openxmlformats.org/officeDocument/2006/relationships/hyperlink" Target="https://github.com/FTH-ABR/sqa-krisa-bengkel/blob/main/lab/README.md" TargetMode="External"/><Relationship Id="rId6" Type="http://schemas.openxmlformats.org/officeDocument/2006/relationships/hyperlink" Target="https://github.com/FTH-ABR/sqa-krisa-bengkel/blob/main/lab/AGENTS.md" TargetMode="External"/><Relationship Id="rId7" Type="http://schemas.openxmlformats.org/officeDocument/2006/relationships/hyperlink" Target="https://opencode.ai/docs/" TargetMode="External"/><Relationship Id="rId8" Type="http://schemas.openxmlformats.org/officeDocument/2006/relationships/hyperlink" Target="https://opencode.ai/docs/tui/" TargetMode="External"/><Relationship Id="rId9" Type="http://schemas.openxmlformats.org/officeDocument/2006/relationships/hyperlink" Target="https://opencode.ai/docs/zen/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5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6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notesSlide" Target="../notesSlides/notesSlide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6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52400" cy="6858000"/>
          </a:xfrm>
          <a:prstGeom prst="rect">
            <a:avLst/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62000" y="762000"/>
            <a:ext cx="10668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C98FB0"/>
                </a:solidFill>
                <a:latin typeface="Segoe UI"/>
              </a:rPr>
              <a:t>W00 · Setup · 30 MINIT / MINUTES · Hari 1, 09:00 hingga 09:30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1143000"/>
            <a:ext cx="10668000" cy="635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3800" b="1">
                <a:solidFill>
                  <a:srgbClr val="FFFFFF"/>
                </a:solidFill>
                <a:latin typeface="Segoe UI"/>
              </a:rPr>
              <a:t>Hands-On SQA-AI Assistant Workshop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62000" y="1905000"/>
            <a:ext cx="10668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600" b="0">
                <a:solidFill>
                  <a:srgbClr val="E9F0FA"/>
                </a:solidFill>
                <a:latin typeface="Segoe UI"/>
              </a:rPr>
              <a:t>Set up your SQA-AI assistant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2000" y="2413000"/>
            <a:ext cx="10668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800" b="0">
                <a:solidFill>
                  <a:srgbClr val="C3CEDC"/>
                </a:solidFill>
                <a:latin typeface="Segoe UI"/>
              </a:rPr>
              <a:t>Sediakan pembantu AI SQA anda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2000" y="3048000"/>
            <a:ext cx="10160000" cy="889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500" b="0">
                <a:solidFill>
                  <a:srgbClr val="C3CEDC"/>
                </a:solidFill>
                <a:latin typeface="Segoe UI"/>
              </a:rPr>
              <a:t>Clone the course repository, check the PC, install opencode, start it in the lab folder with the free model and learn the five controls you will use all day.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2000" y="4191000"/>
            <a:ext cx="106680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Segoe UI"/>
              </a:rPr>
              <a:t>opencode 1.18 · model Big Pickle (OpenCode Zen, free, no API key) · synthetic ShopFast data only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4521200"/>
            <a:ext cx="106680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8A97A8"/>
                </a:solidFill>
                <a:latin typeface="Segoe UI"/>
              </a:rPr>
              <a:t>Bengkel SQA KRISAv2 dan PPrISA 2.0 · 14 hingga 15 September 2026 · Makmal Komputer Aras 11, Menara MyIPO</a:t>
            </a:r>
          </a:p>
        </p:txBody>
      </p:sp>
      <p:sp>
        <p:nvSpPr>
          <p:cNvPr id="10" name="Rounded Rectangle 9">
            <a:hlinkClick r:id="rId2"/>
          </p:cNvPr>
          <p:cNvSpPr/>
          <p:nvPr/>
        </p:nvSpPr>
        <p:spPr>
          <a:xfrm>
            <a:off x="762000" y="5207000"/>
            <a:ext cx="2794000" cy="381000"/>
          </a:xfrm>
          <a:prstGeom prst="roundRect">
            <a:avLst>
              <a:gd name="adj" fmla="val 8000"/>
            </a:avLst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0800" rIns="50800"/>
          <a:lstStyle/>
          <a:p>
            <a:pPr algn="ctr"/>
            <a:r>
              <a:rPr sz="1200" b="1">
                <a:solidFill>
                  <a:srgbClr val="FFFFFF"/>
                </a:solidFill>
                <a:latin typeface="Segoe UI"/>
              </a:rPr>
              <a:t>Web guide (copy prompts)</a:t>
            </a:r>
          </a:p>
        </p:txBody>
      </p:sp>
      <p:sp>
        <p:nvSpPr>
          <p:cNvPr id="11" name="Rounded Rectangle 10">
            <a:hlinkClick r:id="rId3"/>
          </p:cNvPr>
          <p:cNvSpPr/>
          <p:nvPr/>
        </p:nvSpPr>
        <p:spPr>
          <a:xfrm>
            <a:off x="3683000" y="5207000"/>
            <a:ext cx="2032000" cy="381000"/>
          </a:xfrm>
          <a:prstGeom prst="roundRect">
            <a:avLst>
              <a:gd name="adj" fmla="val 8000"/>
            </a:avLst>
          </a:prstGeom>
          <a:solidFill>
            <a:srgbClr val="5A68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0800" rIns="50800"/>
          <a:lstStyle/>
          <a:p>
            <a:pPr algn="ctr"/>
            <a:r>
              <a:rPr sz="1200" b="1">
                <a:solidFill>
                  <a:srgbClr val="FFFFFF"/>
                </a:solidFill>
                <a:latin typeface="Segoe UI"/>
              </a:rPr>
              <a:t>Module hub</a:t>
            </a:r>
          </a:p>
        </p:txBody>
      </p:sp>
      <p:sp>
        <p:nvSpPr>
          <p:cNvPr id="12" name="Rounded Rectangle 11">
            <a:hlinkClick r:id="rId4"/>
          </p:cNvPr>
          <p:cNvSpPr/>
          <p:nvPr/>
        </p:nvSpPr>
        <p:spPr>
          <a:xfrm>
            <a:off x="5842000" y="5207000"/>
            <a:ext cx="2540000" cy="381000"/>
          </a:xfrm>
          <a:prstGeom prst="roundRect">
            <a:avLst>
              <a:gd name="adj" fmla="val 8000"/>
            </a:avLst>
          </a:prstGeom>
          <a:solidFill>
            <a:srgbClr val="1F6F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lIns="50800" rIns="50800"/>
          <a:lstStyle/>
          <a:p>
            <a:pPr algn="ctr"/>
            <a:r>
              <a:rPr sz="1200" b="1">
                <a:solidFill>
                  <a:srgbClr val="FFFFFF"/>
                </a:solidFill>
                <a:latin typeface="Segoe UI"/>
              </a:rPr>
              <a:t>Example outputs (GitHub)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A68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W00 · STEP 8 OF 10 · LANGKAH 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Type / to see commands. The course adds 16 SQA commands such as /review-srs and /testcases.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Taip / untuk melihat arahan. Kursus menambah 16 arahan SQA seperti /review-srs dan /testcases.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5080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/mod</a:t>
            </a:r>
          </a:p>
        </p:txBody>
      </p:sp>
      <p:pic>
        <p:nvPicPr>
          <p:cNvPr id="9" name="Picture 8" descr="08-slash-command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999" y="702913"/>
            <a:ext cx="7772400" cy="5452173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A68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W00 · STEP 9 OF 10 · LANGKAH 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/models shows the free models. Keep Big Pickle unless the trainer says otherwise.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/models memaparkan model percuma. Kekalkan Big Pickle melainkan jurulatih mengarahkan lain.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5080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/models</a:t>
            </a:r>
          </a:p>
        </p:txBody>
      </p:sp>
      <p:pic>
        <p:nvPicPr>
          <p:cNvPr id="9" name="Picture 8" descr="09-models-dialo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999" y="702913"/>
            <a:ext cx="7772400" cy="5452173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A68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W00 · STEP 10 OF 10 · LANGKAH 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Start a line with ! to run a terminal command without leaving opencode.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Mulakan baris dengan ! untuk menjalankan arahan terminal tanpa keluar dari opencode.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5080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!git status</a:t>
            </a:r>
          </a:p>
        </p:txBody>
      </p:sp>
      <p:pic>
        <p:nvPicPr>
          <p:cNvPr id="9" name="Picture 8" descr="10-bang-comman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999" y="702913"/>
            <a:ext cx="7772400" cy="5452173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B326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400" b="1">
                <a:solidFill>
                  <a:srgbClr val="0F1620"/>
                </a:solidFill>
                <a:latin typeface="Segoe UI"/>
              </a:rPr>
              <a:t>Human check before you accept the output / Semakan manusia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1016000"/>
            <a:ext cx="11277600" cy="889000"/>
          </a:xfrm>
          <a:prstGeom prst="roundRect">
            <a:avLst>
              <a:gd name="adj" fmla="val 8000"/>
            </a:avLst>
          </a:prstGeom>
          <a:solidFill>
            <a:srgbClr val="FFF4F2"/>
          </a:solidFill>
          <a:ln w="12700">
            <a:solidFill>
              <a:srgbClr val="E8B4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35000" y="1117600"/>
            <a:ext cx="10922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check-lab.ps1 shows all OK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5000" y="1498600"/>
            <a:ext cx="10922000" cy="330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check-lab.ps1 menunjukkan SEMUA OK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2057400"/>
            <a:ext cx="11277600" cy="889000"/>
          </a:xfrm>
          <a:prstGeom prst="roundRect">
            <a:avLst>
              <a:gd name="adj" fmla="val 8000"/>
            </a:avLst>
          </a:prstGeom>
          <a:solidFill>
            <a:srgbClr val="FFF4F2"/>
          </a:solidFill>
          <a:ln w="12700">
            <a:solidFill>
              <a:srgbClr val="E8B4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35000" y="2159000"/>
            <a:ext cx="10922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opencode --version prints 1.18.x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5000" y="2540000"/>
            <a:ext cx="10922000" cy="330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opencode --version memaparkan 1.18.x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3098800"/>
            <a:ext cx="11277600" cy="889000"/>
          </a:xfrm>
          <a:prstGeom prst="roundRect">
            <a:avLst>
              <a:gd name="adj" fmla="val 8000"/>
            </a:avLst>
          </a:prstGeom>
          <a:solidFill>
            <a:srgbClr val="FFF4F2"/>
          </a:solidFill>
          <a:ln w="12700">
            <a:solidFill>
              <a:srgbClr val="E8B4AE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5000" y="3200400"/>
            <a:ext cx="109220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The status line shows Big Pickle, OpenCode Zen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000" y="3581400"/>
            <a:ext cx="10922000" cy="330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Baris status memaparkan Big Pickle, OpenCode Zen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7200" y="4216400"/>
            <a:ext cx="11176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0F1620"/>
                </a:solidFill>
                <a:latin typeface="Segoe UI"/>
              </a:rPr>
              <a:t>The AI draft becomes evidence only after this check. Record who checked it and when (Module 7 audit trail).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A68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400" b="1">
                <a:solidFill>
                  <a:srgbClr val="0F1620"/>
                </a:solidFill>
                <a:latin typeface="Segoe UI"/>
              </a:rPr>
              <a:t>If something goes wrong / Jika ada masalah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57200" y="8890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84200" y="9652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opencode is not recognised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810000" y="9652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Close and reopen PowerShell so PATH refreshes. Still failing: powershell -ExecutionPolicy Bypass -File .\setup\install-opencode.ps1 -Portable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" y="16002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84200" y="16764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Scripts are disabled on this system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0" y="16764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Set-ExecutionPolicy -Scope CurrentUser RemoteSigned, or run opencode.cmd instead of opencode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57200" y="23114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84200" y="23876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The model is slow or stops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10000" y="23876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Wait up to 2 minutes. Press Esc to interrupt, then send the prompt again. Try another free model with /models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30226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84200" y="30988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Permission required dialog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810000" y="30988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Read the preview. Choose Allow once for files in outputs/. Reject anything outside the lab folder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" y="37338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84200" y="38100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File or command not found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10000" y="38100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Check the status bar path ends with \lab. Commands and @files are relative to the lab folder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57200" y="44450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84200" y="45212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Answer uses Indonesian words or dashes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10000" y="45212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Reply: Ikut AGENTS.md peraturan 1 dan 14, tulis semula dalam Bahasa Melayu Malaysia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457200" y="51562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84200" y="52324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Network or proxy error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10000" y="52324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$env:HTTPS_PROXY = "http://proxy:port" and $env:NO_PROXY = "localhost,127.0.0.1" before starting opencode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57200" y="5867400"/>
            <a:ext cx="11277600" cy="635000"/>
          </a:xfrm>
          <a:prstGeom prst="roundRect">
            <a:avLst>
              <a:gd name="adj" fmla="val 8000"/>
            </a:avLst>
          </a:prstGeom>
          <a:solidFill>
            <a:srgbClr val="F3F6FA"/>
          </a:solidFill>
          <a:ln w="12700">
            <a:solidFill>
              <a:srgbClr val="D8E0E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84200" y="5943600"/>
            <a:ext cx="3175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Segoe UI"/>
              </a:rPr>
              <a:t>Port 3000 already in use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810000" y="5943600"/>
            <a:ext cx="78232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200" b="0">
                <a:solidFill>
                  <a:srgbClr val="0F1620"/>
                </a:solidFill>
                <a:latin typeface="Consolas"/>
              </a:rPr>
              <a:t>$env:PORT = 3001 before npm start, and use http://localhost:3001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A68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400" b="1">
                <a:solidFill>
                  <a:srgbClr val="0F1620"/>
                </a:solidFill>
                <a:latin typeface="Segoe UI"/>
              </a:rPr>
              <a:t>Links / Pautan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89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2"/>
              </a:rPr>
              <a:t>Web guide with copyable prompts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70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3"/>
              </a:rPr>
              <a:t>Module hub (slides, references, templates)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1651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4"/>
              </a:rPr>
              <a:t>Example outputs from the real run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032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5"/>
              </a:rPr>
              <a:t>Lab README and command list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2413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6"/>
              </a:rPr>
              <a:t>AGENTS.md rules used by the assistant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794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7"/>
              </a:rPr>
              <a:t>opencode documentation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175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8"/>
              </a:rPr>
              <a:t>opencode TUI commands and keys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3556000"/>
            <a:ext cx="11277600" cy="279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1F5FA8"/>
                </a:solidFill>
                <a:latin typeface="Segoe UI"/>
                <a:hlinkClick r:id="rId9"/>
              </a:rPr>
              <a:t>OpenCode Zen free models and data policy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9B4D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79400"/>
            <a:ext cx="11176000" cy="431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2600" b="1">
                <a:solidFill>
                  <a:srgbClr val="0F1620"/>
                </a:solidFill>
                <a:latin typeface="Segoe UI"/>
              </a:rPr>
              <a:t>Before you start / Sebelum mula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889000"/>
            <a:ext cx="5461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YOU WILL / ANDA AKAN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143000"/>
            <a:ext cx="5461000" cy="2540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1. Clone the repository and run setup\check-lab.ps1</a:t>
            </a:r>
          </a:p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2. Install opencode with npm and check the version</a:t>
            </a:r>
          </a:p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3. Start opencode in lab\ with the Big Pickle model</a:t>
            </a:r>
          </a:p>
          <a:p>
            <a:pPr algn="l"/>
            <a:r>
              <a:rPr sz="1500" b="0">
                <a:solidFill>
                  <a:srgbClr val="0F1620"/>
                </a:solidFill>
                <a:latin typeface="Segoe UI"/>
              </a:rPr>
              <a:t>4. Learn Tab (Plan or Build), @file, /command, /models and !command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3683000"/>
            <a:ext cx="5461000" cy="2540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1. Klon repositori dan jalankan setup\check-lab.ps1</a:t>
            </a:r>
          </a:p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2. Pasang opencode dengan npm dan semak versi</a:t>
            </a:r>
          </a:p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3. Mulakan opencode dalam lab\ dengan model Big Pickle</a:t>
            </a:r>
          </a:p>
          <a:p>
            <a:pPr algn="l"/>
            <a:r>
              <a:rPr sz="1300" b="0">
                <a:solidFill>
                  <a:srgbClr val="5A6879"/>
                </a:solidFill>
                <a:latin typeface="Segoe UI"/>
              </a:rPr>
              <a:t>4. Kenali Tab (Plan atau Build), @fail, /arahan, /models dan !arahan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50000" y="889000"/>
            <a:ext cx="5334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CHECK FIRST / SEMAK DAHULU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50000" y="1143000"/>
            <a:ext cx="5334000" cy="1905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400" b="0">
                <a:solidFill>
                  <a:srgbClr val="0F1620"/>
                </a:solidFill>
                <a:latin typeface="Segoe UI"/>
              </a:rPr>
              <a:t>- PowerShell is in C:\Users\&lt;you&gt;\sqa-krisa-bengkel\lab</a:t>
            </a:r>
          </a:p>
          <a:p>
            <a:pPr algn="l"/>
            <a:r>
              <a:rPr sz="1400" b="0">
                <a:solidFill>
                  <a:srgbClr val="0F1620"/>
                </a:solidFill>
                <a:latin typeface="Segoe UI"/>
              </a:rPr>
              <a:t>- opencode starts and shows Big Pickle, OpenCode Zen (W00)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350000" y="3175000"/>
            <a:ext cx="5384800" cy="1778000"/>
          </a:xfrm>
          <a:prstGeom prst="roundRect">
            <a:avLst>
              <a:gd name="adj" fmla="val 8000"/>
            </a:avLst>
          </a:prstGeom>
          <a:solidFill>
            <a:srgbClr val="FBEFF5"/>
          </a:solidFill>
          <a:ln w="12700">
            <a:solidFill>
              <a:srgbClr val="C98FB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02400" y="3276600"/>
            <a:ext cx="5080000" cy="165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Data rules / Peraturan data</a:t>
            </a:r>
          </a:p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- Synthetic ShopFast data only. Never paste real agency documents or personal data.</a:t>
            </a:r>
          </a:p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- Free models run outside Malaysia and may learn from prompts.</a:t>
            </a:r>
          </a:p>
          <a:p>
            <a:pPr algn="l"/>
            <a:r>
              <a:rPr sz="1300" b="0">
                <a:solidFill>
                  <a:srgbClr val="0F1620"/>
                </a:solidFill>
                <a:latin typeface="Segoe UI"/>
              </a:rPr>
              <a:t>- AI output is a draft. A person checks and signs off.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50000" y="5207000"/>
            <a:ext cx="5334000" cy="254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OUTPUT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50000" y="5435600"/>
            <a:ext cx="5334000" cy="508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300" b="1">
                <a:solidFill>
                  <a:srgbClr val="0F1620"/>
                </a:solidFill>
                <a:latin typeface="Consolas"/>
              </a:rPr>
              <a:t>PC sedia: check-lab.ps1 menunjukkan SEMUA OK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A68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W00 · STEP 1 OF 10 · LANGKAH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Open PowerShell, go to your home folder and clone the course repository.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Buka PowerShell, pergi ke folder rumah dan klon repositori kursus.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POWERSHELL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9398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cd $HOME</a:t>
            </a:r>
          </a:p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git clone https://github.com/FTH-ABR/sqa-krisa-bengkel.git</a:t>
            </a:r>
          </a:p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cd sqa-krisa-bengkel</a:t>
            </a:r>
          </a:p>
        </p:txBody>
      </p:sp>
      <p:pic>
        <p:nvPicPr>
          <p:cNvPr id="9" name="Picture 8" descr="01-git-clo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1239094"/>
            <a:ext cx="7772400" cy="4379810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A68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W00 · STEP 2 OF 10 · LANGKAH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Run the lab readiness check. Every line must say OK. Fix anything else using the Fix column.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Jalankan semakan kesediaan makmal. Setiap baris mesti OK. Betulkan yang lain menggunakan lajur Fix.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POWERSHELL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5842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457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powershell -ExecutionPolicy Bypass -File .\setup\check-lab.ps1</a:t>
            </a:r>
          </a:p>
        </p:txBody>
      </p:sp>
      <p:pic>
        <p:nvPicPr>
          <p:cNvPr id="9" name="Picture 8" descr="02-check-lab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1592253"/>
            <a:ext cx="7772400" cy="3673493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A68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W00 · STEP 3 OF 10 · LANGKAH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Install opencode with npm, confirm the version and list the free OpenCode Zen models.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Pasang opencode dengan npm, sahkan versi dan senaraikan model percuma OpenCode Zen.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POWERSHELL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7620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635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npm install -g opencode-ai</a:t>
            </a:r>
          </a:p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opencode --version</a:t>
            </a:r>
          </a:p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opencode models opencode</a:t>
            </a:r>
          </a:p>
        </p:txBody>
      </p:sp>
      <p:pic>
        <p:nvPicPr>
          <p:cNvPr id="9" name="Picture 8" descr="03-install-openco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1395796"/>
            <a:ext cx="7772400" cy="4066406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A68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W00 · STEP 4 OF 10 · LANGKAH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Go into the lab folder and start opencode with the free Big Pickle model. No account or API key is needed.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Masuk ke folder lab dan mulakan opencode dengan model percuma Big Pickle. Tiada akaun atau kunci API diperlukan.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POWERSHELL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5842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457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cd lab</a:t>
            </a:r>
          </a:p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opencode -m opencode/big-pickle</a:t>
            </a:r>
          </a:p>
        </p:txBody>
      </p:sp>
      <p:pic>
        <p:nvPicPr>
          <p:cNvPr id="9" name="Picture 8" descr="04-opencode-hom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999" y="702913"/>
            <a:ext cx="7772400" cy="5452173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A68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W00 · STEP 5 OF 10 · LANGKAH 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Type your first question and press Enter. The assistant reads the folder and AGENTS.md before answering.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Taip soalan pertama dan tekan Enter. Pembantu membaca folder dan AGENTS.md sebelum menjawab.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7620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635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Terangkan dalam 3 ayat apakah isi folder lab ini dan fail yang paling penting untuk bengkel.</a:t>
            </a:r>
          </a:p>
        </p:txBody>
      </p:sp>
      <p:pic>
        <p:nvPicPr>
          <p:cNvPr id="9" name="Picture 8" descr="05-first-promp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999" y="702913"/>
            <a:ext cx="7772400" cy="5452173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A68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W00 · STEP 6 OF 10 · LANGKAH 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Press Tab to switch between Build (can edit files) and Plan (read only). Use Plan for reviews.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Tekan Tab untuk bertukar antara Build (boleh ubah fail) dan Plan (baca sahaja). Guna Plan untuk semakan.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5080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Tab</a:t>
            </a:r>
          </a:p>
        </p:txBody>
      </p:sp>
      <p:pic>
        <p:nvPicPr>
          <p:cNvPr id="9" name="Picture 8" descr="06-plan-agent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999" y="702913"/>
            <a:ext cx="7772400" cy="5452173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76200"/>
          </a:xfrm>
          <a:prstGeom prst="rect">
            <a:avLst/>
          </a:prstGeom>
          <a:solidFill>
            <a:srgbClr val="5A687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304800" y="2032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00" b="1">
                <a:solidFill>
                  <a:srgbClr val="5A6879"/>
                </a:solidFill>
                <a:latin typeface="Segoe UI"/>
              </a:rPr>
              <a:t>W00 · STEP 7 OF 10 · LANGKAH 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" y="431800"/>
            <a:ext cx="3708400" cy="16764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600" b="1">
                <a:solidFill>
                  <a:srgbClr val="0F1620"/>
                </a:solidFill>
                <a:latin typeface="Segoe UI"/>
              </a:rPr>
              <a:t>Type @ and part of a file name to attach a file to your prompt. Pick it from the list.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4800" y="2133600"/>
            <a:ext cx="3708400" cy="8128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150" b="0">
                <a:solidFill>
                  <a:srgbClr val="5A6879"/>
                </a:solidFill>
                <a:latin typeface="Segoe UI"/>
              </a:rPr>
              <a:t>Taip @ dan sebahagian nama fail untuk melampirkan fail pada prompt. Pilih daripada senarai.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4800" y="2997200"/>
            <a:ext cx="3683000" cy="2032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00" b="1">
                <a:solidFill>
                  <a:srgbClr val="5A6879"/>
                </a:solidFill>
                <a:latin typeface="Segoe UI"/>
              </a:rPr>
              <a:t>TYPE IN OPENCODE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04800" y="3225800"/>
            <a:ext cx="3708400" cy="508000"/>
          </a:xfrm>
          <a:prstGeom prst="roundRect">
            <a:avLst>
              <a:gd name="adj" fmla="val 8000"/>
            </a:avLst>
          </a:prstGeom>
          <a:solidFill>
            <a:srgbClr val="0F16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06400" y="3302000"/>
            <a:ext cx="3530600" cy="3810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1050" b="0">
                <a:solidFill>
                  <a:srgbClr val="E9F0FA"/>
                </a:solidFill>
                <a:latin typeface="Consolas"/>
              </a:rPr>
              <a:t>@shopfast/docs/inci</a:t>
            </a:r>
          </a:p>
        </p:txBody>
      </p:sp>
      <p:pic>
        <p:nvPicPr>
          <p:cNvPr id="9" name="Picture 8" descr="07-at-fi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999" y="702913"/>
            <a:ext cx="7772400" cy="5452173"/>
          </a:xfrm>
          <a:prstGeom prst="rect">
            <a:avLst/>
          </a:prstGeom>
          <a:ln w="12700">
            <a:solidFill>
              <a:srgbClr val="5A6879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304800" y="6350000"/>
            <a:ext cx="3810000" cy="228600"/>
          </a:xfrm>
          <a:prstGeom prst="rect">
            <a:avLst/>
          </a:prstGeom>
          <a:noFill/>
        </p:spPr>
        <p:txBody>
          <a:bodyPr wrap="square" anchor="t" lIns="38100" rIns="38100" tIns="25400" bIns="25400">
            <a:spAutoFit/>
          </a:bodyPr>
          <a:lstStyle/>
          <a:p>
            <a:pPr algn="l"/>
            <a:r>
              <a:rPr sz="900" b="0">
                <a:solidFill>
                  <a:srgbClr val="8A97A8"/>
                </a:solidFill>
                <a:latin typeface="Segoe UI"/>
              </a:rPr>
              <a:t>Real screenshot, 13 Sep 2026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W00 Hands-On SQA-AI Assistant Workshop: Set up your SQA-AI assistant</dc:title>
  <dc:subject/>
  <dc:creator>Al-Abrar bin Abdul Wahid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