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W02: 25 minutes. Real screenshots captured on 13 Sep 2026 from a fresh clone of the course repository on Windows 11 with opencode 1.18.30 and the free Big Pickle model. AI answers vary between runs; the steps and checks do not.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1: Run the SRS review command in Plan mode. It reads the SRS, BRS and RTM guide and prints findings.</a:t>
            </a:r>
          </a:p>
          <a:p>
            <a:r>
              <a:t>Command or prompt:</a:t>
            </a:r>
          </a:p>
          <a:p>
            <a:r>
              <a:t>/review-srs REQ-CHK-03 dan REQ-CHK-04</a:t>
            </a:r>
          </a:p>
          <a:p>
            <a:r>
              <a:t>Screenshot: workshop-ai/W02-perancangan-qa/screenshots/01-review-srs.png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2: Run /rewrite-gwt in Build mode and review the write permission. The AI reads the documents first and may pause at Preparing write. When the Permission required dialog appears, read the preview and choose Allow once.</a:t>
            </a:r>
          </a:p>
          <a:p>
            <a:r>
              <a:t>Command or prompt:</a:t>
            </a:r>
          </a:p>
          <a:p>
            <a:r>
              <a:t>/rewrite-gwt REQ-CHK-03 REQ-CHK-04</a:t>
            </a:r>
          </a:p>
          <a:p>
            <a:r>
              <a:t>Screenshot: workshop-ai/W02-perancangan-qa/screenshots/02-rewrite-gwt-permission.png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3: Allow once. The Given/When/Then rewrite is saved.</a:t>
            </a:r>
          </a:p>
          <a:p>
            <a:r>
              <a:t>Command or prompt:</a:t>
            </a:r>
          </a:p>
          <a:p>
            <a:r>
              <a:t>Allow once (Enter)</a:t>
            </a:r>
          </a:p>
          <a:p>
            <a:r>
              <a:t>Screenshot: workshop-ai/W02-perancangan-qa/screenshots/03-rewrite-gwt-saved.png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4: Run /rtm to draft the traceability matrix. The AI reads the documents first and may pause at Preparing write. When the Permission required dialog appears, read the preview and choose Allow once.</a:t>
            </a:r>
          </a:p>
          <a:p>
            <a:r>
              <a:t>Command or prompt:</a:t>
            </a:r>
          </a:p>
          <a:p>
            <a:r>
              <a:t>/rtm REQ-CHK-01 hingga REQ-CHK-06</a:t>
            </a:r>
          </a:p>
          <a:p>
            <a:r>
              <a:t>Screenshot: workshop-ai/W02-perancangan-qa/screenshots/04-rtm-permission.png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5: Allow once. The RTM CSV is saved.</a:t>
            </a:r>
          </a:p>
          <a:p>
            <a:r>
              <a:t>Command or prompt:</a:t>
            </a:r>
          </a:p>
          <a:p>
            <a:r>
              <a:t>Allow once (Enter)</a:t>
            </a:r>
          </a:p>
          <a:p>
            <a:r>
              <a:t>Screenshot: workshop-ai/W02-perancangan-qa/screenshots/05-rtm-saved.png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6: Open the CSV and compare the rows with the SRS requirement IDs.</a:t>
            </a:r>
          </a:p>
          <a:p>
            <a:r>
              <a:t>Command or prompt:</a:t>
            </a:r>
          </a:p>
          <a:p>
            <a:r>
              <a:t>Import-Csv outputs\m02-rtm.csv | Select-Object -First 12 | Format-Table -AutoSize</a:t>
            </a:r>
          </a:p>
          <a:p>
            <a:r>
              <a:t>Screenshot: workshop-ai/W02-perancangan-qa/screenshots/06-open-rtm.png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2-perancangan-qa/index.html" TargetMode="External"/><Relationship Id="rId3" Type="http://schemas.openxmlformats.org/officeDocument/2006/relationships/hyperlink" Target="https://fth-abr.github.io/sqa-krisa-bengkel/slides/M01-M02/index-M02.html" TargetMode="External"/><Relationship Id="rId4" Type="http://schemas.openxmlformats.org/officeDocument/2006/relationships/hyperlink" Target="https://github.com/FTH-ABR/sqa-krisa-bengkel/tree/main/workshop-ai/W02-perancangan-qa/example-output" TargetMode="Externa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2-perancangan-qa/index.html" TargetMode="External"/><Relationship Id="rId3" Type="http://schemas.openxmlformats.org/officeDocument/2006/relationships/hyperlink" Target="https://fth-abr.github.io/sqa-krisa-bengkel/slides/M01-M02/index-M02.html" TargetMode="External"/><Relationship Id="rId4" Type="http://schemas.openxmlformats.org/officeDocument/2006/relationships/hyperlink" Target="https://github.com/FTH-ABR/sqa-krisa-bengkel/tree/main/workshop-ai/W02-perancangan-qa/example-output" TargetMode="External"/><Relationship Id="rId5" Type="http://schemas.openxmlformats.org/officeDocument/2006/relationships/hyperlink" Target="https://github.com/FTH-ABR/sqa-krisa-bengkel/blob/main/lab/README.md" TargetMode="External"/><Relationship Id="rId6" Type="http://schemas.openxmlformats.org/officeDocument/2006/relationships/hyperlink" Target="https://github.com/FTH-ABR/sqa-krisa-bengkel/blob/main/lab/AGENTS.md" TargetMode="External"/><Relationship Id="rId7" Type="http://schemas.openxmlformats.org/officeDocument/2006/relationships/hyperlink" Target="https://opencode.ai/docs/" TargetMode="External"/><Relationship Id="rId8" Type="http://schemas.openxmlformats.org/officeDocument/2006/relationships/hyperlink" Target="https://opencode.ai/docs/tui/" TargetMode="External"/><Relationship Id="rId9" Type="http://schemas.openxmlformats.org/officeDocument/2006/relationships/hyperlink" Target="https://opencode.ai/docs/zen/" TargetMode="External"/><Relationship Id="rId10" Type="http://schemas.openxmlformats.org/officeDocument/2006/relationships/hyperlink" Target="https://fth-abr.github.io/sqa-krisa-bengkel/references/krisa-v2-beta-2026/BAB2-FASA-PERMULAAN.pdf#page=10" TargetMode="External"/><Relationship Id="rId11" Type="http://schemas.openxmlformats.org/officeDocument/2006/relationships/hyperlink" Target="https://fth-abr.github.io/sqa-krisa-bengkel/references/krisa-v2-beta-2026/BAB2-FASA-PERMULAAN.pdf#page=56" TargetMode="External"/><Relationship Id="rId12" Type="http://schemas.openxmlformats.org/officeDocument/2006/relationships/hyperlink" Target="https://fth-abr.github.io/sqa-krisa-bengkel/references/krisa-v2-beta-2026/BAB3-FASA-ANALISIS.pdf#page=3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1620"/>
        </a:solidFill>
        <a:effectLst/>
      </p:bgPr>
    </p:bg>
    <p:spTree>
      <p:nvGrpSpPr>
        <p:cNvPr id="1" name=""/>
        <p:cNvGrpSpPr/>
        <p:nvPr/>
      </p:nvGrpSpPr>
      <p:grpSpPr/>
      <p:sp>
        <p:nvSpPr>
          <p:cNvPr id="2" name="Rectangle 1"/>
          <p:cNvSpPr/>
          <p:nvPr/>
        </p:nvSpPr>
        <p:spPr>
          <a:xfrm>
            <a:off x="0" y="0"/>
            <a:ext cx="152400" cy="68580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62000" y="762000"/>
            <a:ext cx="10668000" cy="254000"/>
          </a:xfrm>
          <a:prstGeom prst="rect">
            <a:avLst/>
          </a:prstGeom>
          <a:noFill/>
        </p:spPr>
        <p:txBody>
          <a:bodyPr wrap="square" anchor="t" lIns="38100" rIns="38100" tIns="25400" bIns="25400">
            <a:spAutoFit/>
          </a:bodyPr>
          <a:lstStyle/>
          <a:p>
            <a:pPr algn="l"/>
            <a:r>
              <a:rPr sz="1300" b="1">
                <a:solidFill>
                  <a:srgbClr val="C98FB0"/>
                </a:solidFill>
                <a:latin typeface="Segoe UI"/>
              </a:rPr>
              <a:t>W02 · M02 · 25 MINIT / MINUTES · Hari 1, 12:30 hingga 12:55</a:t>
            </a:r>
          </a:p>
        </p:txBody>
      </p:sp>
      <p:sp>
        <p:nvSpPr>
          <p:cNvPr id="4" name="TextBox 3"/>
          <p:cNvSpPr txBox="1"/>
          <p:nvPr/>
        </p:nvSpPr>
        <p:spPr>
          <a:xfrm>
            <a:off x="762000" y="1143000"/>
            <a:ext cx="10668000" cy="635000"/>
          </a:xfrm>
          <a:prstGeom prst="rect">
            <a:avLst/>
          </a:prstGeom>
          <a:noFill/>
        </p:spPr>
        <p:txBody>
          <a:bodyPr wrap="square" anchor="t" lIns="38100" rIns="38100" tIns="25400" bIns="25400">
            <a:spAutoFit/>
          </a:bodyPr>
          <a:lstStyle/>
          <a:p>
            <a:pPr algn="l"/>
            <a:r>
              <a:rPr sz="3800" b="1">
                <a:solidFill>
                  <a:srgbClr val="FFFFFF"/>
                </a:solidFill>
                <a:latin typeface="Segoe UI"/>
              </a:rPr>
              <a:t>Hands-On SQA-AI Assistant Workshop</a:t>
            </a:r>
          </a:p>
        </p:txBody>
      </p:sp>
      <p:sp>
        <p:nvSpPr>
          <p:cNvPr id="5" name="TextBox 4"/>
          <p:cNvSpPr txBox="1"/>
          <p:nvPr/>
        </p:nvSpPr>
        <p:spPr>
          <a:xfrm>
            <a:off x="762000" y="1905000"/>
            <a:ext cx="10668000" cy="508000"/>
          </a:xfrm>
          <a:prstGeom prst="rect">
            <a:avLst/>
          </a:prstGeom>
          <a:noFill/>
        </p:spPr>
        <p:txBody>
          <a:bodyPr wrap="square" anchor="t" lIns="38100" rIns="38100" tIns="25400" bIns="25400">
            <a:spAutoFit/>
          </a:bodyPr>
          <a:lstStyle/>
          <a:p>
            <a:pPr algn="l"/>
            <a:r>
              <a:rPr sz="2600" b="0">
                <a:solidFill>
                  <a:srgbClr val="E9F0FA"/>
                </a:solidFill>
                <a:latin typeface="Segoe UI"/>
              </a:rPr>
              <a:t>AI-assisted requirement review and RTM</a:t>
            </a:r>
          </a:p>
        </p:txBody>
      </p:sp>
      <p:sp>
        <p:nvSpPr>
          <p:cNvPr id="6" name="TextBox 5"/>
          <p:cNvSpPr txBox="1"/>
          <p:nvPr/>
        </p:nvSpPr>
        <p:spPr>
          <a:xfrm>
            <a:off x="762000" y="2413000"/>
            <a:ext cx="10668000" cy="381000"/>
          </a:xfrm>
          <a:prstGeom prst="rect">
            <a:avLst/>
          </a:prstGeom>
          <a:noFill/>
        </p:spPr>
        <p:txBody>
          <a:bodyPr wrap="square" anchor="t" lIns="38100" rIns="38100" tIns="25400" bIns="25400">
            <a:spAutoFit/>
          </a:bodyPr>
          <a:lstStyle/>
          <a:p>
            <a:pPr algn="l"/>
            <a:r>
              <a:rPr sz="1800" b="0">
                <a:solidFill>
                  <a:srgbClr val="C3CEDC"/>
                </a:solidFill>
                <a:latin typeface="Segoe UI"/>
              </a:rPr>
              <a:t>Semakan keperluan dan RTM dibantu AI</a:t>
            </a:r>
          </a:p>
        </p:txBody>
      </p:sp>
      <p:sp>
        <p:nvSpPr>
          <p:cNvPr id="7" name="TextBox 6"/>
          <p:cNvSpPr txBox="1"/>
          <p:nvPr/>
        </p:nvSpPr>
        <p:spPr>
          <a:xfrm>
            <a:off x="762000" y="3048000"/>
            <a:ext cx="10160000" cy="889000"/>
          </a:xfrm>
          <a:prstGeom prst="rect">
            <a:avLst/>
          </a:prstGeom>
          <a:noFill/>
        </p:spPr>
        <p:txBody>
          <a:bodyPr wrap="square" anchor="t" lIns="38100" rIns="38100" tIns="25400" bIns="25400">
            <a:spAutoFit/>
          </a:bodyPr>
          <a:lstStyle/>
          <a:p>
            <a:pPr algn="l"/>
            <a:r>
              <a:rPr sz="1500" b="0">
                <a:solidFill>
                  <a:srgbClr val="C3CEDC"/>
                </a:solidFill>
                <a:latin typeface="Segoe UI"/>
              </a:rPr>
              <a:t>Let the AI statically review the flawed ShopFast SRS against the BRS, rewrite weak requirements as Given/When/Then and draft the RTM as CSV.</a:t>
            </a:r>
          </a:p>
        </p:txBody>
      </p:sp>
      <p:sp>
        <p:nvSpPr>
          <p:cNvPr id="8" name="TextBox 7"/>
          <p:cNvSpPr txBox="1"/>
          <p:nvPr/>
        </p:nvSpPr>
        <p:spPr>
          <a:xfrm>
            <a:off x="762000" y="4191000"/>
            <a:ext cx="10668000" cy="279400"/>
          </a:xfrm>
          <a:prstGeom prst="rect">
            <a:avLst/>
          </a:prstGeom>
          <a:noFill/>
        </p:spPr>
        <p:txBody>
          <a:bodyPr wrap="square" anchor="t" lIns="38100" rIns="38100" tIns="25400" bIns="25400">
            <a:spAutoFit/>
          </a:bodyPr>
          <a:lstStyle/>
          <a:p>
            <a:pPr algn="l"/>
            <a:r>
              <a:rPr sz="1300" b="0">
                <a:solidFill>
                  <a:srgbClr val="FFFFFF"/>
                </a:solidFill>
                <a:latin typeface="Segoe UI"/>
              </a:rPr>
              <a:t>opencode 1.18 · model Big Pickle (OpenCode Zen, free, no API key) · synthetic ShopFast data only</a:t>
            </a:r>
          </a:p>
        </p:txBody>
      </p:sp>
      <p:sp>
        <p:nvSpPr>
          <p:cNvPr id="9" name="TextBox 8"/>
          <p:cNvSpPr txBox="1"/>
          <p:nvPr/>
        </p:nvSpPr>
        <p:spPr>
          <a:xfrm>
            <a:off x="762000" y="4521200"/>
            <a:ext cx="10668000" cy="279400"/>
          </a:xfrm>
          <a:prstGeom prst="rect">
            <a:avLst/>
          </a:prstGeom>
          <a:noFill/>
        </p:spPr>
        <p:txBody>
          <a:bodyPr wrap="square" anchor="t" lIns="38100" rIns="38100" tIns="25400" bIns="25400">
            <a:spAutoFit/>
          </a:bodyPr>
          <a:lstStyle/>
          <a:p>
            <a:pPr algn="l"/>
            <a:r>
              <a:rPr sz="1200" b="0">
                <a:solidFill>
                  <a:srgbClr val="8A97A8"/>
                </a:solidFill>
                <a:latin typeface="Segoe UI"/>
              </a:rPr>
              <a:t>Bengkel SQA KRISAv2 dan PPrISA 2.0 · 14 hingga 15 September 2026 · Makmal Komputer Aras 11, Menara MyIPO</a:t>
            </a:r>
          </a:p>
        </p:txBody>
      </p:sp>
      <p:sp>
        <p:nvSpPr>
          <p:cNvPr id="10" name="Rounded Rectangle 9">
            <a:hlinkClick r:id="rId2"/>
          </p:cNvPr>
          <p:cNvSpPr/>
          <p:nvPr/>
        </p:nvSpPr>
        <p:spPr>
          <a:xfrm>
            <a:off x="762000" y="5207000"/>
            <a:ext cx="2794000" cy="381000"/>
          </a:xfrm>
          <a:prstGeom prst="roundRect">
            <a:avLst>
              <a:gd name="adj" fmla="val 8000"/>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Web guide (copy prompts)</a:t>
            </a:r>
          </a:p>
        </p:txBody>
      </p:sp>
      <p:sp>
        <p:nvSpPr>
          <p:cNvPr id="11" name="Rounded Rectangle 10">
            <a:hlinkClick r:id="rId3"/>
          </p:cNvPr>
          <p:cNvSpPr/>
          <p:nvPr/>
        </p:nvSpPr>
        <p:spPr>
          <a:xfrm>
            <a:off x="3683000" y="5207000"/>
            <a:ext cx="2032000" cy="381000"/>
          </a:xfrm>
          <a:prstGeom prst="roundRect">
            <a:avLst>
              <a:gd name="adj" fmla="val 8000"/>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Module hub</a:t>
            </a:r>
          </a:p>
        </p:txBody>
      </p:sp>
      <p:sp>
        <p:nvSpPr>
          <p:cNvPr id="12" name="Rounded Rectangle 11">
            <a:hlinkClick r:id="rId4"/>
          </p:cNvPr>
          <p:cNvSpPr/>
          <p:nvPr/>
        </p:nvSpPr>
        <p:spPr>
          <a:xfrm>
            <a:off x="5842000" y="5207000"/>
            <a:ext cx="2540000" cy="381000"/>
          </a:xfrm>
          <a:prstGeom prst="roundRect">
            <a:avLst>
              <a:gd name="adj" fmla="val 8000"/>
            </a:avLst>
          </a:prstGeom>
          <a:solidFill>
            <a:srgbClr val="1F6F8B"/>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Example outputs (GitHub)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A68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If something goes wrong / Jika ada masalah</a:t>
            </a:r>
          </a:p>
        </p:txBody>
      </p:sp>
      <p:sp>
        <p:nvSpPr>
          <p:cNvPr id="4" name="Rounded Rectangle 3"/>
          <p:cNvSpPr/>
          <p:nvPr/>
        </p:nvSpPr>
        <p:spPr>
          <a:xfrm>
            <a:off x="457200" y="889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84200" y="965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opencode is not recognised</a:t>
            </a:r>
          </a:p>
        </p:txBody>
      </p:sp>
      <p:sp>
        <p:nvSpPr>
          <p:cNvPr id="6" name="TextBox 5"/>
          <p:cNvSpPr txBox="1"/>
          <p:nvPr/>
        </p:nvSpPr>
        <p:spPr>
          <a:xfrm>
            <a:off x="3810000" y="965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Close and reopen PowerShell so PATH refreshes. Still failing: powershell -ExecutionPolicy Bypass -File .\setup\install-opencode.ps1 -Portable</a:t>
            </a:r>
          </a:p>
        </p:txBody>
      </p:sp>
      <p:sp>
        <p:nvSpPr>
          <p:cNvPr id="7" name="Rounded Rectangle 6"/>
          <p:cNvSpPr/>
          <p:nvPr/>
        </p:nvSpPr>
        <p:spPr>
          <a:xfrm>
            <a:off x="457200" y="1600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84200" y="1676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Scripts are disabled on this system</a:t>
            </a:r>
          </a:p>
        </p:txBody>
      </p:sp>
      <p:sp>
        <p:nvSpPr>
          <p:cNvPr id="9" name="TextBox 8"/>
          <p:cNvSpPr txBox="1"/>
          <p:nvPr/>
        </p:nvSpPr>
        <p:spPr>
          <a:xfrm>
            <a:off x="3810000" y="1676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Set-ExecutionPolicy -Scope CurrentUser RemoteSigned, or run opencode.cmd instead of opencode</a:t>
            </a:r>
          </a:p>
        </p:txBody>
      </p:sp>
      <p:sp>
        <p:nvSpPr>
          <p:cNvPr id="10" name="Rounded Rectangle 9"/>
          <p:cNvSpPr/>
          <p:nvPr/>
        </p:nvSpPr>
        <p:spPr>
          <a:xfrm>
            <a:off x="457200" y="2311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84200" y="2387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The model is slow or stops</a:t>
            </a:r>
          </a:p>
        </p:txBody>
      </p:sp>
      <p:sp>
        <p:nvSpPr>
          <p:cNvPr id="12" name="TextBox 11"/>
          <p:cNvSpPr txBox="1"/>
          <p:nvPr/>
        </p:nvSpPr>
        <p:spPr>
          <a:xfrm>
            <a:off x="3810000" y="2387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Wait up to 2 minutes. Press Esc to interrupt, then send the prompt again. Try another free model with /models</a:t>
            </a:r>
          </a:p>
        </p:txBody>
      </p:sp>
      <p:sp>
        <p:nvSpPr>
          <p:cNvPr id="13" name="Rounded Rectangle 12"/>
          <p:cNvSpPr/>
          <p:nvPr/>
        </p:nvSpPr>
        <p:spPr>
          <a:xfrm>
            <a:off x="457200" y="30226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84200" y="30988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Permission required dialog</a:t>
            </a:r>
          </a:p>
        </p:txBody>
      </p:sp>
      <p:sp>
        <p:nvSpPr>
          <p:cNvPr id="15" name="TextBox 14"/>
          <p:cNvSpPr txBox="1"/>
          <p:nvPr/>
        </p:nvSpPr>
        <p:spPr>
          <a:xfrm>
            <a:off x="3810000" y="30988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Read the preview. Choose Allow once for files in outputs/. Reject anything outside the lab folder</a:t>
            </a:r>
          </a:p>
        </p:txBody>
      </p:sp>
      <p:sp>
        <p:nvSpPr>
          <p:cNvPr id="16" name="Rounded Rectangle 15"/>
          <p:cNvSpPr/>
          <p:nvPr/>
        </p:nvSpPr>
        <p:spPr>
          <a:xfrm>
            <a:off x="457200" y="37338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84200" y="38100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File or command not found</a:t>
            </a:r>
          </a:p>
        </p:txBody>
      </p:sp>
      <p:sp>
        <p:nvSpPr>
          <p:cNvPr id="18" name="TextBox 17"/>
          <p:cNvSpPr txBox="1"/>
          <p:nvPr/>
        </p:nvSpPr>
        <p:spPr>
          <a:xfrm>
            <a:off x="3810000" y="38100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Check the status bar path ends with \lab. Commands and @files are relative to the lab folder</a:t>
            </a:r>
          </a:p>
        </p:txBody>
      </p:sp>
      <p:sp>
        <p:nvSpPr>
          <p:cNvPr id="19" name="Rounded Rectangle 18"/>
          <p:cNvSpPr/>
          <p:nvPr/>
        </p:nvSpPr>
        <p:spPr>
          <a:xfrm>
            <a:off x="457200" y="4445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84200" y="4521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Answer uses Indonesian words or dashes</a:t>
            </a:r>
          </a:p>
        </p:txBody>
      </p:sp>
      <p:sp>
        <p:nvSpPr>
          <p:cNvPr id="21" name="TextBox 20"/>
          <p:cNvSpPr txBox="1"/>
          <p:nvPr/>
        </p:nvSpPr>
        <p:spPr>
          <a:xfrm>
            <a:off x="3810000" y="4521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Reply: Ikut AGENTS.md peraturan 1 dan 14, tulis semula dalam Bahasa Melayu Malaysia</a:t>
            </a:r>
          </a:p>
        </p:txBody>
      </p:sp>
      <p:sp>
        <p:nvSpPr>
          <p:cNvPr id="22" name="Rounded Rectangle 21"/>
          <p:cNvSpPr/>
          <p:nvPr/>
        </p:nvSpPr>
        <p:spPr>
          <a:xfrm>
            <a:off x="457200" y="5156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84200" y="5232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Network or proxy error</a:t>
            </a:r>
          </a:p>
        </p:txBody>
      </p:sp>
      <p:sp>
        <p:nvSpPr>
          <p:cNvPr id="24" name="TextBox 23"/>
          <p:cNvSpPr txBox="1"/>
          <p:nvPr/>
        </p:nvSpPr>
        <p:spPr>
          <a:xfrm>
            <a:off x="3810000" y="5232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$env:HTTPS_PROXY = "http://proxy:port" and $env:NO_PROXY = "localhost,127.0.0.1" before starting opencode</a:t>
            </a:r>
          </a:p>
        </p:txBody>
      </p:sp>
      <p:sp>
        <p:nvSpPr>
          <p:cNvPr id="25" name="Rounded Rectangle 24"/>
          <p:cNvSpPr/>
          <p:nvPr/>
        </p:nvSpPr>
        <p:spPr>
          <a:xfrm>
            <a:off x="457200" y="5867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84200" y="5943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Port 3000 already in use</a:t>
            </a:r>
          </a:p>
        </p:txBody>
      </p:sp>
      <p:sp>
        <p:nvSpPr>
          <p:cNvPr id="27" name="TextBox 26"/>
          <p:cNvSpPr txBox="1"/>
          <p:nvPr/>
        </p:nvSpPr>
        <p:spPr>
          <a:xfrm>
            <a:off x="3810000" y="5943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$env:PORT = 3001 before npm start, and use http://localhost:3001</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Links / Pautan</a:t>
            </a:r>
          </a:p>
        </p:txBody>
      </p:sp>
      <p:sp>
        <p:nvSpPr>
          <p:cNvPr id="4" name="TextBox 3"/>
          <p:cNvSpPr txBox="1"/>
          <p:nvPr/>
        </p:nvSpPr>
        <p:spPr>
          <a:xfrm>
            <a:off x="457200" y="88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2"/>
              </a:rPr>
              <a:t>Web guide with copyable prompts</a:t>
            </a:r>
          </a:p>
        </p:txBody>
      </p:sp>
      <p:sp>
        <p:nvSpPr>
          <p:cNvPr id="5" name="TextBox 4"/>
          <p:cNvSpPr txBox="1"/>
          <p:nvPr/>
        </p:nvSpPr>
        <p:spPr>
          <a:xfrm>
            <a:off x="457200" y="1270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3"/>
              </a:rPr>
              <a:t>Module hub (slides, references, templates)</a:t>
            </a:r>
          </a:p>
        </p:txBody>
      </p:sp>
      <p:sp>
        <p:nvSpPr>
          <p:cNvPr id="6" name="TextBox 5"/>
          <p:cNvSpPr txBox="1"/>
          <p:nvPr/>
        </p:nvSpPr>
        <p:spPr>
          <a:xfrm>
            <a:off x="457200" y="1651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4"/>
              </a:rPr>
              <a:t>Example outputs from the real run</a:t>
            </a:r>
          </a:p>
        </p:txBody>
      </p:sp>
      <p:sp>
        <p:nvSpPr>
          <p:cNvPr id="7" name="TextBox 6"/>
          <p:cNvSpPr txBox="1"/>
          <p:nvPr/>
        </p:nvSpPr>
        <p:spPr>
          <a:xfrm>
            <a:off x="457200" y="2032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5"/>
              </a:rPr>
              <a:t>Lab README and command list</a:t>
            </a:r>
          </a:p>
        </p:txBody>
      </p:sp>
      <p:sp>
        <p:nvSpPr>
          <p:cNvPr id="8" name="TextBox 7"/>
          <p:cNvSpPr txBox="1"/>
          <p:nvPr/>
        </p:nvSpPr>
        <p:spPr>
          <a:xfrm>
            <a:off x="457200" y="2413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6"/>
              </a:rPr>
              <a:t>AGENTS.md rules used by the assistant</a:t>
            </a:r>
          </a:p>
        </p:txBody>
      </p:sp>
      <p:sp>
        <p:nvSpPr>
          <p:cNvPr id="9" name="TextBox 8"/>
          <p:cNvSpPr txBox="1"/>
          <p:nvPr/>
        </p:nvSpPr>
        <p:spPr>
          <a:xfrm>
            <a:off x="457200" y="2794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7"/>
              </a:rPr>
              <a:t>opencode documentation</a:t>
            </a:r>
          </a:p>
        </p:txBody>
      </p:sp>
      <p:sp>
        <p:nvSpPr>
          <p:cNvPr id="10" name="TextBox 9"/>
          <p:cNvSpPr txBox="1"/>
          <p:nvPr/>
        </p:nvSpPr>
        <p:spPr>
          <a:xfrm>
            <a:off x="457200" y="3175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8"/>
              </a:rPr>
              <a:t>opencode TUI commands and keys</a:t>
            </a:r>
          </a:p>
        </p:txBody>
      </p:sp>
      <p:sp>
        <p:nvSpPr>
          <p:cNvPr id="11" name="TextBox 10"/>
          <p:cNvSpPr txBox="1"/>
          <p:nvPr/>
        </p:nvSpPr>
        <p:spPr>
          <a:xfrm>
            <a:off x="457200" y="3556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9"/>
              </a:rPr>
              <a:t>OpenCode Zen free models and data policy</a:t>
            </a:r>
          </a:p>
        </p:txBody>
      </p:sp>
      <p:sp>
        <p:nvSpPr>
          <p:cNvPr id="12" name="TextBox 11"/>
          <p:cNvSpPr txBox="1"/>
          <p:nvPr/>
        </p:nvSpPr>
        <p:spPr>
          <a:xfrm>
            <a:off x="457200" y="3937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0"/>
              </a:rPr>
              <a:t>Bab 2, 2.4 Kajian Keperluan Bisnes (BRS) (p.10)</a:t>
            </a:r>
          </a:p>
        </p:txBody>
      </p:sp>
      <p:sp>
        <p:nvSpPr>
          <p:cNvPr id="13" name="TextBox 12"/>
          <p:cNvSpPr txBox="1"/>
          <p:nvPr/>
        </p:nvSpPr>
        <p:spPr>
          <a:xfrm>
            <a:off x="457200" y="4318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1"/>
              </a:rPr>
              <a:t>Bab 2, 2.11 Traceability Matrix (RTM) F1.8, Templat T2.8 (p.56)</a:t>
            </a:r>
          </a:p>
        </p:txBody>
      </p:sp>
      <p:sp>
        <p:nvSpPr>
          <p:cNvPr id="14" name="TextBox 13"/>
          <p:cNvSpPr txBox="1"/>
          <p:nvPr/>
        </p:nvSpPr>
        <p:spPr>
          <a:xfrm>
            <a:off x="457200" y="469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2"/>
              </a:rPr>
              <a:t>Bab 3, 3.8 Keperluan Bukan Fungsian F2.4 (p.33)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600" b="1">
                <a:solidFill>
                  <a:srgbClr val="0F1620"/>
                </a:solidFill>
                <a:latin typeface="Segoe UI"/>
              </a:rPr>
              <a:t>Before you start / Sebelum mula</a:t>
            </a:r>
          </a:p>
        </p:txBody>
      </p:sp>
      <p:sp>
        <p:nvSpPr>
          <p:cNvPr id="4" name="TextBox 3"/>
          <p:cNvSpPr txBox="1"/>
          <p:nvPr/>
        </p:nvSpPr>
        <p:spPr>
          <a:xfrm>
            <a:off x="457200" y="889000"/>
            <a:ext cx="5461000" cy="254000"/>
          </a:xfrm>
          <a:prstGeom prst="rect">
            <a:avLst/>
          </a:prstGeom>
          <a:noFill/>
        </p:spPr>
        <p:txBody>
          <a:bodyPr wrap="square" anchor="t" lIns="38100" rIns="38100" tIns="25400" bIns="25400">
            <a:spAutoFit/>
          </a:bodyPr>
          <a:lstStyle/>
          <a:p>
            <a:pPr algn="l"/>
            <a:r>
              <a:rPr sz="1100" b="1">
                <a:solidFill>
                  <a:srgbClr val="5A6879"/>
                </a:solidFill>
                <a:latin typeface="Segoe UI"/>
              </a:rPr>
              <a:t>YOU WILL / ANDA AKAN</a:t>
            </a:r>
          </a:p>
        </p:txBody>
      </p:sp>
      <p:sp>
        <p:nvSpPr>
          <p:cNvPr id="5" name="TextBox 4"/>
          <p:cNvSpPr txBox="1"/>
          <p:nvPr/>
        </p:nvSpPr>
        <p:spPr>
          <a:xfrm>
            <a:off x="457200" y="1143000"/>
            <a:ext cx="5461000" cy="2540000"/>
          </a:xfrm>
          <a:prstGeom prst="rect">
            <a:avLst/>
          </a:prstGeom>
          <a:noFill/>
        </p:spPr>
        <p:txBody>
          <a:bodyPr wrap="square" anchor="t" lIns="38100" rIns="38100" tIns="25400" bIns="25400">
            <a:spAutoFit/>
          </a:bodyPr>
          <a:lstStyle/>
          <a:p>
            <a:pPr algn="l"/>
            <a:r>
              <a:rPr sz="1500" b="0">
                <a:solidFill>
                  <a:srgbClr val="0F1620"/>
                </a:solidFill>
                <a:latin typeface="Segoe UI"/>
              </a:rPr>
              <a:t>1. Run /review-srs on two checkout requirements</a:t>
            </a:r>
          </a:p>
          <a:p>
            <a:pPr algn="l"/>
            <a:r>
              <a:rPr sz="1500" b="0">
                <a:solidFill>
                  <a:srgbClr val="0F1620"/>
                </a:solidFill>
                <a:latin typeface="Segoe UI"/>
              </a:rPr>
              <a:t>2. Compare the AI findings with your team review</a:t>
            </a:r>
          </a:p>
          <a:p>
            <a:pPr algn="l"/>
            <a:r>
              <a:rPr sz="1500" b="0">
                <a:solidFill>
                  <a:srgbClr val="0F1620"/>
                </a:solidFill>
                <a:latin typeface="Segoe UI"/>
              </a:rPr>
              <a:t>3. Run /rewrite-gwt and approve the file</a:t>
            </a:r>
          </a:p>
          <a:p>
            <a:pPr algn="l"/>
            <a:r>
              <a:rPr sz="1500" b="0">
                <a:solidFill>
                  <a:srgbClr val="0F1620"/>
                </a:solidFill>
                <a:latin typeface="Segoe UI"/>
              </a:rPr>
              <a:t>4. Run /rtm and open the CSV</a:t>
            </a:r>
          </a:p>
        </p:txBody>
      </p:sp>
      <p:sp>
        <p:nvSpPr>
          <p:cNvPr id="6" name="TextBox 5"/>
          <p:cNvSpPr txBox="1"/>
          <p:nvPr/>
        </p:nvSpPr>
        <p:spPr>
          <a:xfrm>
            <a:off x="457200" y="3683000"/>
            <a:ext cx="5461000" cy="2540000"/>
          </a:xfrm>
          <a:prstGeom prst="rect">
            <a:avLst/>
          </a:prstGeom>
          <a:noFill/>
        </p:spPr>
        <p:txBody>
          <a:bodyPr wrap="square" anchor="t" lIns="38100" rIns="38100" tIns="25400" bIns="25400">
            <a:spAutoFit/>
          </a:bodyPr>
          <a:lstStyle/>
          <a:p>
            <a:pPr algn="l"/>
            <a:r>
              <a:rPr sz="1300" b="0">
                <a:solidFill>
                  <a:srgbClr val="5A6879"/>
                </a:solidFill>
                <a:latin typeface="Segoe UI"/>
              </a:rPr>
              <a:t>1. Jalankan /review-srs untuk dua keperluan checkout</a:t>
            </a:r>
          </a:p>
          <a:p>
            <a:pPr algn="l"/>
            <a:r>
              <a:rPr sz="1300" b="0">
                <a:solidFill>
                  <a:srgbClr val="5A6879"/>
                </a:solidFill>
                <a:latin typeface="Segoe UI"/>
              </a:rPr>
              <a:t>2. Bandingkan penemuan AI dengan semakan pasukan anda</a:t>
            </a:r>
          </a:p>
          <a:p>
            <a:pPr algn="l"/>
            <a:r>
              <a:rPr sz="1300" b="0">
                <a:solidFill>
                  <a:srgbClr val="5A6879"/>
                </a:solidFill>
                <a:latin typeface="Segoe UI"/>
              </a:rPr>
              <a:t>3. Jalankan /rewrite-gwt dan luluskan fail</a:t>
            </a:r>
          </a:p>
          <a:p>
            <a:pPr algn="l"/>
            <a:r>
              <a:rPr sz="1300" b="0">
                <a:solidFill>
                  <a:srgbClr val="5A6879"/>
                </a:solidFill>
                <a:latin typeface="Segoe UI"/>
              </a:rPr>
              <a:t>4. Jalankan /rtm dan buka CSV</a:t>
            </a:r>
          </a:p>
        </p:txBody>
      </p:sp>
      <p:sp>
        <p:nvSpPr>
          <p:cNvPr id="7" name="TextBox 6"/>
          <p:cNvSpPr txBox="1"/>
          <p:nvPr/>
        </p:nvSpPr>
        <p:spPr>
          <a:xfrm>
            <a:off x="6350000" y="889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CHECK FIRST / SEMAK DAHULU</a:t>
            </a:r>
          </a:p>
        </p:txBody>
      </p:sp>
      <p:sp>
        <p:nvSpPr>
          <p:cNvPr id="8" name="TextBox 7"/>
          <p:cNvSpPr txBox="1"/>
          <p:nvPr/>
        </p:nvSpPr>
        <p:spPr>
          <a:xfrm>
            <a:off x="6350000" y="1143000"/>
            <a:ext cx="5334000" cy="1905000"/>
          </a:xfrm>
          <a:prstGeom prst="rect">
            <a:avLst/>
          </a:prstGeom>
          <a:noFill/>
        </p:spPr>
        <p:txBody>
          <a:bodyPr wrap="square" anchor="t" lIns="38100" rIns="38100" tIns="25400" bIns="25400">
            <a:spAutoFit/>
          </a:bodyPr>
          <a:lstStyle/>
          <a:p>
            <a:pPr algn="l"/>
            <a:r>
              <a:rPr sz="1400" b="0">
                <a:solidFill>
                  <a:srgbClr val="0F1620"/>
                </a:solidFill>
                <a:latin typeface="Segoe UI"/>
              </a:rPr>
              <a:t>- PowerShell is in C:\Users\&lt;you&gt;\sqa-krisa-bengkel\lab</a:t>
            </a:r>
          </a:p>
          <a:p>
            <a:pPr algn="l"/>
            <a:r>
              <a:rPr sz="1400" b="0">
                <a:solidFill>
                  <a:srgbClr val="0F1620"/>
                </a:solidFill>
                <a:latin typeface="Segoe UI"/>
              </a:rPr>
              <a:t>- opencode starts and shows Big Pickle, OpenCode Zen (W00)</a:t>
            </a:r>
          </a:p>
        </p:txBody>
      </p:sp>
      <p:sp>
        <p:nvSpPr>
          <p:cNvPr id="9" name="Rounded Rectangle 8"/>
          <p:cNvSpPr/>
          <p:nvPr/>
        </p:nvSpPr>
        <p:spPr>
          <a:xfrm>
            <a:off x="6350000" y="3175000"/>
            <a:ext cx="5384800" cy="1778000"/>
          </a:xfrm>
          <a:prstGeom prst="roundRect">
            <a:avLst>
              <a:gd name="adj" fmla="val 8000"/>
            </a:avLst>
          </a:prstGeom>
          <a:solidFill>
            <a:srgbClr val="FBEFF5"/>
          </a:solidFill>
          <a:ln w="12700">
            <a:solidFill>
              <a:srgbClr val="C98FB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02400" y="3276600"/>
            <a:ext cx="5080000" cy="1651000"/>
          </a:xfrm>
          <a:prstGeom prst="rect">
            <a:avLst/>
          </a:prstGeom>
          <a:noFill/>
        </p:spPr>
        <p:txBody>
          <a:bodyPr wrap="square" anchor="t" lIns="38100" rIns="38100" tIns="25400" bIns="25400">
            <a:spAutoFit/>
          </a:bodyPr>
          <a:lstStyle/>
          <a:p>
            <a:pPr algn="l"/>
            <a:r>
              <a:rPr sz="1300" b="0">
                <a:solidFill>
                  <a:srgbClr val="0F1620"/>
                </a:solidFill>
                <a:latin typeface="Segoe UI"/>
              </a:rPr>
              <a:t>Data rules / Peraturan data</a:t>
            </a:r>
          </a:p>
          <a:p>
            <a:pPr algn="l"/>
            <a:r>
              <a:rPr sz="1300" b="0">
                <a:solidFill>
                  <a:srgbClr val="0F1620"/>
                </a:solidFill>
                <a:latin typeface="Segoe UI"/>
              </a:rPr>
              <a:t>- Synthetic ShopFast data only. Never paste real agency documents or personal data.</a:t>
            </a:r>
          </a:p>
          <a:p>
            <a:pPr algn="l"/>
            <a:r>
              <a:rPr sz="1300" b="0">
                <a:solidFill>
                  <a:srgbClr val="0F1620"/>
                </a:solidFill>
                <a:latin typeface="Segoe UI"/>
              </a:rPr>
              <a:t>- Free models run outside Malaysia and may learn from prompts.</a:t>
            </a:r>
          </a:p>
          <a:p>
            <a:pPr algn="l"/>
            <a:r>
              <a:rPr sz="1300" b="0">
                <a:solidFill>
                  <a:srgbClr val="0F1620"/>
                </a:solidFill>
                <a:latin typeface="Segoe UI"/>
              </a:rPr>
              <a:t>- AI output is a draft. A person checks and signs off.</a:t>
            </a:r>
          </a:p>
        </p:txBody>
      </p:sp>
      <p:sp>
        <p:nvSpPr>
          <p:cNvPr id="11" name="TextBox 10"/>
          <p:cNvSpPr txBox="1"/>
          <p:nvPr/>
        </p:nvSpPr>
        <p:spPr>
          <a:xfrm>
            <a:off x="6350000" y="5207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OUTPUT</a:t>
            </a:r>
          </a:p>
        </p:txBody>
      </p:sp>
      <p:sp>
        <p:nvSpPr>
          <p:cNvPr id="12" name="TextBox 11"/>
          <p:cNvSpPr txBox="1"/>
          <p:nvPr/>
        </p:nvSpPr>
        <p:spPr>
          <a:xfrm>
            <a:off x="6350000" y="5435600"/>
            <a:ext cx="5334000" cy="508000"/>
          </a:xfrm>
          <a:prstGeom prst="rect">
            <a:avLst/>
          </a:prstGeom>
          <a:noFill/>
        </p:spPr>
        <p:txBody>
          <a:bodyPr wrap="square" anchor="t" lIns="38100" rIns="38100" tIns="25400" bIns="25400">
            <a:spAutoFit/>
          </a:bodyPr>
          <a:lstStyle/>
          <a:p>
            <a:pPr algn="l"/>
            <a:r>
              <a:rPr sz="1300" b="1">
                <a:solidFill>
                  <a:srgbClr val="0F1620"/>
                </a:solidFill>
                <a:latin typeface="Consolas"/>
              </a:rPr>
              <a:t>outputs/m02-gwt-rewrite.md, outputs/m02-rtm.csv</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5B5FA6"/>
                </a:solidFill>
                <a:latin typeface="Segoe UI"/>
              </a:rPr>
              <a:t>W02 · STEP 1 OF 6 · LANGKAH 1</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Run the SRS review command in Plan mode. It reads the SRS, BRS and RTM guide and prints findings.</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Jalankan arahan semakan SRS dalam mod Plan. Ia membaca SRS, BRS dan panduan RTM dan memaparkan penemuan.</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(PLAN)</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/review-srs REQ-CHK-03 dan REQ-CHK-04</a:t>
            </a:r>
          </a:p>
        </p:txBody>
      </p:sp>
      <p:pic>
        <p:nvPicPr>
          <p:cNvPr id="9" name="Picture 8" descr="01-review-srs.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5B5FA6"/>
                </a:solidFill>
                <a:latin typeface="Segoe UI"/>
              </a:rPr>
              <a:t>W02 · STEP 2 OF 6 · LANGKAH 2</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Run /rewrite-gwt in Build mode and review the write permission.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/rewrite-gwt dalam mod Build dan semak kebenaran menulis.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/rewrite-gwt REQ-CHK-03 REQ-CHK-04</a:t>
            </a:r>
          </a:p>
        </p:txBody>
      </p:sp>
      <p:pic>
        <p:nvPicPr>
          <p:cNvPr id="9" name="Picture 8" descr="02-rewrite-gwt-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5B5FA6"/>
                </a:solidFill>
                <a:latin typeface="Segoe UI"/>
              </a:rPr>
              <a:t>W02 · STEP 3 OF 6 · LANGKAH 3</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The Given/When/Then rewrite is saved.</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Tulis semula Given/When/Then disimpan.</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3-rewrite-gwt-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5B5FA6"/>
                </a:solidFill>
                <a:latin typeface="Segoe UI"/>
              </a:rPr>
              <a:t>W02 · STEP 4 OF 6 · LANGKAH 4</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Run /rtm to draft the traceability matrix.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/rtm untuk mendraf matriks kebolehkesanan.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/rtm REQ-CHK-01 hingga REQ-CHK-06</a:t>
            </a:r>
          </a:p>
        </p:txBody>
      </p:sp>
      <p:pic>
        <p:nvPicPr>
          <p:cNvPr id="9" name="Picture 8" descr="04-rtm-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5B5FA6"/>
                </a:solidFill>
                <a:latin typeface="Segoe UI"/>
              </a:rPr>
              <a:t>W02 · STEP 5 OF 6 · LANGKAH 5</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The RTM CSV is saved.</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CSV RTM disimpan.</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5-rtm-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B5F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5B5FA6"/>
                </a:solidFill>
                <a:latin typeface="Segoe UI"/>
              </a:rPr>
              <a:t>W02 · STEP 6 OF 6 · LANGKAH 6</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Open the CSV and compare the rows with the SRS requirement IDs.</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Buka CSV dan bandingkan baris dengan ID keperluan SRS.</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POWERSHELL</a:t>
            </a:r>
          </a:p>
        </p:txBody>
      </p:sp>
      <p:sp>
        <p:nvSpPr>
          <p:cNvPr id="7" name="Rounded Rectangle 6"/>
          <p:cNvSpPr/>
          <p:nvPr/>
        </p:nvSpPr>
        <p:spPr>
          <a:xfrm>
            <a:off x="304800" y="3225800"/>
            <a:ext cx="3708400" cy="5842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457200"/>
          </a:xfrm>
          <a:prstGeom prst="rect">
            <a:avLst/>
          </a:prstGeom>
          <a:noFill/>
        </p:spPr>
        <p:txBody>
          <a:bodyPr wrap="square" anchor="t" lIns="38100" rIns="38100" tIns="25400" bIns="25400">
            <a:spAutoFit/>
          </a:bodyPr>
          <a:lstStyle/>
          <a:p>
            <a:pPr algn="l"/>
            <a:r>
              <a:rPr sz="1050" b="0">
                <a:solidFill>
                  <a:srgbClr val="E9F0FA"/>
                </a:solidFill>
                <a:latin typeface="Consolas"/>
              </a:rPr>
              <a:t>Import-Csv outputs\m02-rtm.csv | Select-Object -First 12 | Format-Table -AutoSize</a:t>
            </a:r>
          </a:p>
        </p:txBody>
      </p:sp>
      <p:pic>
        <p:nvPicPr>
          <p:cNvPr id="9" name="Picture 8" descr="06-open-rtm.png"/>
          <p:cNvPicPr>
            <a:picLocks noChangeAspect="1"/>
          </p:cNvPicPr>
          <p:nvPr/>
        </p:nvPicPr>
        <p:blipFill>
          <a:blip r:embed="rId2"/>
          <a:stretch>
            <a:fillRect/>
          </a:stretch>
        </p:blipFill>
        <p:spPr>
          <a:xfrm>
            <a:off x="4191000" y="1132347"/>
            <a:ext cx="7772400" cy="4593304"/>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B326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Human check before you accept the output / Semakan manusia</a:t>
            </a:r>
          </a:p>
        </p:txBody>
      </p:sp>
      <p:sp>
        <p:nvSpPr>
          <p:cNvPr id="4" name="Rounded Rectangle 3"/>
          <p:cNvSpPr/>
          <p:nvPr/>
        </p:nvSpPr>
        <p:spPr>
          <a:xfrm>
            <a:off x="457200" y="10160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35000" y="11176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Every finding quotes text that really exists in the SRS</a:t>
            </a:r>
          </a:p>
        </p:txBody>
      </p:sp>
      <p:sp>
        <p:nvSpPr>
          <p:cNvPr id="6" name="TextBox 5"/>
          <p:cNvSpPr txBox="1"/>
          <p:nvPr/>
        </p:nvSpPr>
        <p:spPr>
          <a:xfrm>
            <a:off x="635000" y="14986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Setiap penemuan memetik teks yang benar-benar wujud dalam SRS</a:t>
            </a:r>
          </a:p>
        </p:txBody>
      </p:sp>
      <p:sp>
        <p:nvSpPr>
          <p:cNvPr id="7" name="Rounded Rectangle 6"/>
          <p:cNvSpPr/>
          <p:nvPr/>
        </p:nvSpPr>
        <p:spPr>
          <a:xfrm>
            <a:off x="457200" y="20574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5000" y="21590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Each Given/When/Then has one observable Then</a:t>
            </a:r>
          </a:p>
        </p:txBody>
      </p:sp>
      <p:sp>
        <p:nvSpPr>
          <p:cNvPr id="9" name="TextBox 8"/>
          <p:cNvSpPr txBox="1"/>
          <p:nvPr/>
        </p:nvSpPr>
        <p:spPr>
          <a:xfrm>
            <a:off x="635000" y="25400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Setiap Given/When/Then mempunyai satu Then yang boleh diperhatikan</a:t>
            </a:r>
          </a:p>
        </p:txBody>
      </p:sp>
      <p:sp>
        <p:nvSpPr>
          <p:cNvPr id="10" name="Rounded Rectangle 9"/>
          <p:cNvSpPr/>
          <p:nvPr/>
        </p:nvSpPr>
        <p:spPr>
          <a:xfrm>
            <a:off x="457200" y="30988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5000" y="32004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RTM rows match the requirement IDs in the SRS, none invented</a:t>
            </a:r>
          </a:p>
        </p:txBody>
      </p:sp>
      <p:sp>
        <p:nvSpPr>
          <p:cNvPr id="12" name="TextBox 11"/>
          <p:cNvSpPr txBox="1"/>
          <p:nvPr/>
        </p:nvSpPr>
        <p:spPr>
          <a:xfrm>
            <a:off x="635000" y="35814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Baris RTM sepadan dengan ID keperluan dalam SRS, tiada yang direka</a:t>
            </a:r>
          </a:p>
        </p:txBody>
      </p:sp>
      <p:sp>
        <p:nvSpPr>
          <p:cNvPr id="13" name="TextBox 12"/>
          <p:cNvSpPr txBox="1"/>
          <p:nvPr/>
        </p:nvSpPr>
        <p:spPr>
          <a:xfrm>
            <a:off x="457200" y="4216400"/>
            <a:ext cx="11176000" cy="508000"/>
          </a:xfrm>
          <a:prstGeom prst="rect">
            <a:avLst/>
          </a:prstGeom>
          <a:noFill/>
        </p:spPr>
        <p:txBody>
          <a:bodyPr wrap="square" anchor="t" lIns="38100" rIns="38100" tIns="25400" bIns="25400">
            <a:spAutoFit/>
          </a:bodyPr>
          <a:lstStyle/>
          <a:p>
            <a:pPr algn="l"/>
            <a:r>
              <a:rPr sz="1400" b="0">
                <a:solidFill>
                  <a:srgbClr val="0F1620"/>
                </a:solidFill>
                <a:latin typeface="Segoe UI"/>
              </a:rPr>
              <a:t>The AI draft becomes evidence only after this check. Record who checked it and when (Module 7 audit trail).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W02 Hands-On SQA-AI Assistant Workshop: AI-assisted requirement review and RTM</dc:title>
  <dc:subject/>
  <dc:creator>Al-Abrar bin Abdul Wahid</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