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W03: 20 minutes. Real screenshots captured on 13 Sep 2026 from a fresh clone of the course repository on Windows 11 with opencode 1.18.30 and the free Big Pickle model. AI answers vary between runs; the steps and checks do not.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1: Run the design review in Plan mode for the order endpoint.</a:t>
            </a:r>
          </a:p>
          <a:p>
            <a:r>
              <a:t>Command or prompt:</a:t>
            </a:r>
          </a:p>
          <a:p>
            <a:r>
              <a:t>/design-review GET /api/orders/{orderId}</a:t>
            </a:r>
          </a:p>
          <a:p>
            <a:r>
              <a:t>Screenshot: workshop-ai/W03-semakan-reka-bentuk-risiko/screenshots/01-design-review.png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2: Challenge the AI: ask for the exact line that proves the finding.</a:t>
            </a:r>
          </a:p>
          <a:p>
            <a:r>
              <a:t>Command or prompt:</a:t>
            </a:r>
          </a:p>
          <a:p>
            <a:r>
              <a:t>Petik baris tepat dalam shopfast/docs/openapi.yaml yang membuktikan penemuan anda tentang GET /api/orders/{orderId}.</a:t>
            </a:r>
          </a:p>
          <a:p>
            <a:r>
              <a:t>Screenshot: workshop-ai/W03-semakan-reka-bentuk-risiko/screenshots/02-challenge-evidence.png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3: Switch to Build and run /risk-register. Review the permission. The AI reads the documents first and may pause at Preparing write. When the Permission required dialog appears, read the preview and choose Allow once.</a:t>
            </a:r>
          </a:p>
          <a:p>
            <a:r>
              <a:t>Command or prompt:</a:t>
            </a:r>
          </a:p>
          <a:p>
            <a:r>
              <a:t>/risk-register checkout ShopFast berdasarkan penemuan semakan reka bentuk di atas</a:t>
            </a:r>
          </a:p>
          <a:p>
            <a:r>
              <a:t>Screenshot: workshop-ai/W03-semakan-reka-bentuk-risiko/screenshots/03-risk-register-permission.png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4: Allow once. The risk register CSV is saved.</a:t>
            </a:r>
          </a:p>
          <a:p>
            <a:r>
              <a:t>Command or prompt:</a:t>
            </a:r>
          </a:p>
          <a:p>
            <a:r>
              <a:t>Allow once (Enter)</a:t>
            </a:r>
          </a:p>
          <a:p>
            <a:r>
              <a:t>Screenshot: workshop-ai/W03-semakan-reka-bentuk-risiko/screenshots/04-risk-register-saved.png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5: Sort by score and agree the top three test priorities.</a:t>
            </a:r>
          </a:p>
          <a:p>
            <a:r>
              <a:t>Command or prompt:</a:t>
            </a:r>
          </a:p>
          <a:p>
            <a:r>
              <a:t>Import-Csv outputs\m03-risk-register.csv | Sort-Object {[int]$_.Skor} -Descending | Format-Table -AutoSize -Wrap</a:t>
            </a:r>
          </a:p>
          <a:p>
            <a:r>
              <a:t>Screenshot: workshop-ai/W03-semakan-reka-bentuk-risiko/screenshots/05-open-risk-register.png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fth-abr.github.io/sqa-krisa-bengkel/workshop-ai/W03-semakan-reka-bentuk-risiko/index.html" TargetMode="External"/><Relationship Id="rId3" Type="http://schemas.openxmlformats.org/officeDocument/2006/relationships/hyperlink" Target="https://fth-abr.github.io/sqa-krisa-bengkel/slides/M03/index.html" TargetMode="External"/><Relationship Id="rId4" Type="http://schemas.openxmlformats.org/officeDocument/2006/relationships/hyperlink" Target="https://github.com/FTH-ABR/sqa-krisa-bengkel/tree/main/workshop-ai/W03-semakan-reka-bentuk-risiko/example-output" TargetMode="External"/><Relationship Id="rId5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fth-abr.github.io/sqa-krisa-bengkel/workshop-ai/W03-semakan-reka-bentuk-risiko/index.html" TargetMode="External"/><Relationship Id="rId3" Type="http://schemas.openxmlformats.org/officeDocument/2006/relationships/hyperlink" Target="https://fth-abr.github.io/sqa-krisa-bengkel/slides/M03/index.html" TargetMode="External"/><Relationship Id="rId4" Type="http://schemas.openxmlformats.org/officeDocument/2006/relationships/hyperlink" Target="https://github.com/FTH-ABR/sqa-krisa-bengkel/tree/main/workshop-ai/W03-semakan-reka-bentuk-risiko/example-output" TargetMode="External"/><Relationship Id="rId5" Type="http://schemas.openxmlformats.org/officeDocument/2006/relationships/hyperlink" Target="https://github.com/FTH-ABR/sqa-krisa-bengkel/blob/main/lab/README.md" TargetMode="External"/><Relationship Id="rId6" Type="http://schemas.openxmlformats.org/officeDocument/2006/relationships/hyperlink" Target="https://github.com/FTH-ABR/sqa-krisa-bengkel/blob/main/lab/AGENTS.md" TargetMode="External"/><Relationship Id="rId7" Type="http://schemas.openxmlformats.org/officeDocument/2006/relationships/hyperlink" Target="https://opencode.ai/docs/" TargetMode="External"/><Relationship Id="rId8" Type="http://schemas.openxmlformats.org/officeDocument/2006/relationships/hyperlink" Target="https://opencode.ai/docs/tui/" TargetMode="External"/><Relationship Id="rId9" Type="http://schemas.openxmlformats.org/officeDocument/2006/relationships/hyperlink" Target="https://opencode.ai/docs/zen/" TargetMode="External"/><Relationship Id="rId10" Type="http://schemas.openxmlformats.org/officeDocument/2006/relationships/hyperlink" Target="https://fth-abr.github.io/sqa-krisa-bengkel/references/krisa-v2-beta-2026/BAB4-FASA-REKA-BENTUK.pdf#page=4" TargetMode="External"/><Relationship Id="rId11" Type="http://schemas.openxmlformats.org/officeDocument/2006/relationships/hyperlink" Target="https://fth-abr.github.io/sqa-krisa-bengkel/references/krisa-v2-beta-2026/BAB4-FASA-REKA-BENTUK.pdf#page=10" TargetMode="External"/><Relationship Id="rId12" Type="http://schemas.openxmlformats.org/officeDocument/2006/relationships/hyperlink" Target="https://fth-abr.github.io/sqa-krisa-bengkel/references/krisa-v2-beta-2026/BAB4-FASA-REKA-BENTUK.pdf#page=111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2000" y="762000"/>
            <a:ext cx="10668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C98FB0"/>
                </a:solidFill>
                <a:latin typeface="Segoe UI"/>
              </a:rPr>
              <a:t>W03 · M03 · 20 MINIT / MINUTES · Hari 1, 15:05 hingga 15:25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143000"/>
            <a:ext cx="106680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Segoe UI"/>
              </a:rPr>
              <a:t>Hands-On SQA-AI Assistant Workshop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1905000"/>
            <a:ext cx="10668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600" b="0">
                <a:solidFill>
                  <a:srgbClr val="E9F0FA"/>
                </a:solidFill>
                <a:latin typeface="Segoe UI"/>
              </a:rPr>
              <a:t>AI design review and 5 x 5 risk register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413000"/>
            <a:ext cx="10668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800" b="0">
                <a:solidFill>
                  <a:srgbClr val="C3CEDC"/>
                </a:solidFill>
                <a:latin typeface="Segoe UI"/>
              </a:rPr>
              <a:t>Semakan reka bentuk AI dan daftar risiko 5 x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048000"/>
            <a:ext cx="10160000" cy="889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500" b="0">
                <a:solidFill>
                  <a:srgbClr val="C3CEDC"/>
                </a:solidFill>
                <a:latin typeface="Segoe UI"/>
              </a:rPr>
              <a:t>Review the ShopFast architecture and OpenAPI contract with the AI, challenge one finding for evidence, then build a scored risk register in PPrISA07 format.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4191000"/>
            <a:ext cx="106680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Segoe UI"/>
              </a:rPr>
              <a:t>opencode 1.18 · model Big Pickle (OpenCode Zen, free, no API key) · synthetic ShopFast data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4521200"/>
            <a:ext cx="106680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8A97A8"/>
                </a:solidFill>
                <a:latin typeface="Segoe UI"/>
              </a:rPr>
              <a:t>Bengkel SQA KRISAv2 dan PPrISA 2.0 · 14 hingga 15 September 2026 · Makmal Komputer Aras 11, Menara MyIPO</a:t>
            </a:r>
          </a:p>
        </p:txBody>
      </p:sp>
      <p:sp>
        <p:nvSpPr>
          <p:cNvPr id="10" name="Rounded Rectangle 9">
            <a:hlinkClick r:id="rId2"/>
          </p:cNvPr>
          <p:cNvSpPr/>
          <p:nvPr/>
        </p:nvSpPr>
        <p:spPr>
          <a:xfrm>
            <a:off x="762000" y="5207000"/>
            <a:ext cx="2794000" cy="381000"/>
          </a:xfrm>
          <a:prstGeom prst="roundRect">
            <a:avLst>
              <a:gd name="adj" fmla="val 8000"/>
            </a:avLst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Web guide (copy prompts)</a:t>
            </a:r>
          </a:p>
        </p:txBody>
      </p:sp>
      <p:sp>
        <p:nvSpPr>
          <p:cNvPr id="11" name="Rounded Rectangle 10">
            <a:hlinkClick r:id="rId3"/>
          </p:cNvPr>
          <p:cNvSpPr/>
          <p:nvPr/>
        </p:nvSpPr>
        <p:spPr>
          <a:xfrm>
            <a:off x="3683000" y="5207000"/>
            <a:ext cx="2032000" cy="381000"/>
          </a:xfrm>
          <a:prstGeom prst="roundRect">
            <a:avLst>
              <a:gd name="adj" fmla="val 8000"/>
            </a:avLst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Module hub</a:t>
            </a:r>
          </a:p>
        </p:txBody>
      </p:sp>
      <p:sp>
        <p:nvSpPr>
          <p:cNvPr id="12" name="Rounded Rectangle 11">
            <a:hlinkClick r:id="rId4"/>
          </p:cNvPr>
          <p:cNvSpPr/>
          <p:nvPr/>
        </p:nvSpPr>
        <p:spPr>
          <a:xfrm>
            <a:off x="5842000" y="5207000"/>
            <a:ext cx="2540000" cy="381000"/>
          </a:xfrm>
          <a:prstGeom prst="roundRect">
            <a:avLst>
              <a:gd name="adj" fmla="val 8000"/>
            </a:avLst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Example outputs (GitHub)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Links / Pautan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89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2"/>
              </a:rPr>
              <a:t>Web guide with copyable prompts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70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3"/>
              </a:rPr>
              <a:t>Module hub (slides, references, templates)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51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4"/>
              </a:rPr>
              <a:t>Example outputs from the real run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032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5"/>
              </a:rPr>
              <a:t>Lab README and command list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413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6"/>
              </a:rPr>
              <a:t>AGENTS.md rules used by the assistant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794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7"/>
              </a:rPr>
              <a:t>opencode documentation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175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8"/>
              </a:rPr>
              <a:t>opencode TUI commands and keys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556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9"/>
              </a:rPr>
              <a:t>OpenCode Zen free models and data policy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937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0"/>
              </a:rPr>
              <a:t>Bab 4, 4.5 Reka Bentuk Seni Bina (p.4)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318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1"/>
              </a:rPr>
              <a:t>Bab 4, Jadual 4.4 Jenis seni bina (DevOps, CI/CD) (p.10)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699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12"/>
              </a:rPr>
              <a:t>Bab 4, 4.12 Spesifikasi Integrasi (p.111)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600" b="1">
                <a:solidFill>
                  <a:srgbClr val="0F1620"/>
                </a:solidFill>
                <a:latin typeface="Segoe UI"/>
              </a:rPr>
              <a:t>Before you start / Sebelum mula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89000"/>
            <a:ext cx="5461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YOU WILL / ANDA AKAN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43000"/>
            <a:ext cx="5461000" cy="2540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1. Run /design-review on the order endpoint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2. Challenge one finding: ask for the exact line as evidence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3. Run /risk-register and approve the CSV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4. Sort by score and agree the top three test priorities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683000"/>
            <a:ext cx="5461000" cy="2540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1. Jalankan /design-review untuk endpoint pesanan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2. Cabar satu penemuan: minta baris tepat sebagai bukti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3. Jalankan /risk-register dan luluskan CSV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4. Susun mengikut skor dan setuju tiga keutamaan ujian teratas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0000" y="889000"/>
            <a:ext cx="5334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CHECK FIRST / SEMAK DAHULU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0000" y="1143000"/>
            <a:ext cx="5334000" cy="190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PowerShell is in C:\Users\&lt;you&gt;\sqa-krisa-bengkel\lab</a:t>
            </a:r>
          </a:p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opencode starts and shows Big Pickle, OpenCode Zen (W00)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0000" y="3175000"/>
            <a:ext cx="5384800" cy="1778000"/>
          </a:xfrm>
          <a:prstGeom prst="roundRect">
            <a:avLst>
              <a:gd name="adj" fmla="val 8000"/>
            </a:avLst>
          </a:prstGeom>
          <a:solidFill>
            <a:srgbClr val="FBEFF5"/>
          </a:solidFill>
          <a:ln w="12700">
            <a:solidFill>
              <a:srgbClr val="C98F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02400" y="3276600"/>
            <a:ext cx="5080000" cy="165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Data rules / Peraturan data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Synthetic ShopFast data only. Never paste real agency documents or personal data.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Free models run outside Malaysia and may learn from prompts.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AI output is a draft. A person checks and signs off.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0000" y="5207000"/>
            <a:ext cx="5334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OUTPUT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000" y="5435600"/>
            <a:ext cx="5334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Consolas"/>
              </a:rPr>
              <a:t>outputs/m03-risk-register.csv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1F6F8B"/>
                </a:solidFill>
                <a:latin typeface="Segoe UI"/>
              </a:rPr>
              <a:t>W03 · STEP 1 OF 5 · LANGKAH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Run the design review in Plan mode for the order endpoint.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Jalankan semakan reka bentuk dalam mod Plan untuk endpoint pesanan.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 (PLAN)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/design-review GET /api/orders/{orderId}</a:t>
            </a:r>
          </a:p>
        </p:txBody>
      </p:sp>
      <p:pic>
        <p:nvPicPr>
          <p:cNvPr id="9" name="Picture 8" descr="01-design-re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1F6F8B"/>
                </a:solidFill>
                <a:latin typeface="Segoe UI"/>
              </a:rPr>
              <a:t>W03 · STEP 2 OF 5 · LANGKAH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Challenge the AI: ask for the exact line that proves the finding.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Cabar AI: minta baris tepat yang membuktikan penemuan.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 (PLAN)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762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Petik baris tepat dalam shopfast/docs/openapi.yaml yang membuktikan penemuan anda tentang GET /api/orders/{orderId}.</a:t>
            </a:r>
          </a:p>
        </p:txBody>
      </p:sp>
      <p:pic>
        <p:nvPicPr>
          <p:cNvPr id="9" name="Picture 8" descr="02-challenge-evid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1F6F8B"/>
                </a:solidFill>
                <a:latin typeface="Segoe UI"/>
              </a:rPr>
              <a:t>W03 · STEP 3 OF 5 · LANGKAH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50" b="1">
                <a:solidFill>
                  <a:srgbClr val="0F1620"/>
                </a:solidFill>
                <a:latin typeface="Segoe UI"/>
              </a:rPr>
              <a:t>Switch to Build and run /risk-register. Review the permission. The AI reads the documents first and may pause at Preparing write. When the Permission required dialog appears, read the preview and choose Allow once.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0">
                <a:solidFill>
                  <a:srgbClr val="5A6879"/>
                </a:solidFill>
                <a:latin typeface="Segoe UI"/>
              </a:rPr>
              <a:t>Tukar ke Build dan jalankan /risk-register. Semak kebenaran. AI membaca dokumen dahulu dan mungkin berhenti seketika pada Preparing write. Apabila dialog Permission required muncul, baca pratonton dan pilih Allow once.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 (BUILD)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842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457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/risk-register checkout ShopFast berdasarkan penemuan semakan reka bentuk di atas</a:t>
            </a:r>
          </a:p>
        </p:txBody>
      </p:sp>
      <p:pic>
        <p:nvPicPr>
          <p:cNvPr id="9" name="Picture 8" descr="03-risk-register-permis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1F6F8B"/>
                </a:solidFill>
                <a:latin typeface="Segoe UI"/>
              </a:rPr>
              <a:t>W03 · STEP 4 OF 5 · LANGKAH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Allow once. The risk register CSV is saved.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Allow once. CSV daftar risiko disimpan.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Allow once (Enter)</a:t>
            </a:r>
          </a:p>
        </p:txBody>
      </p:sp>
      <p:pic>
        <p:nvPicPr>
          <p:cNvPr id="9" name="Picture 8" descr="04-risk-register-sav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952288"/>
            <a:ext cx="7772400" cy="4953422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1F6F8B"/>
                </a:solidFill>
                <a:latin typeface="Segoe UI"/>
              </a:rPr>
              <a:t>W03 · STEP 5 OF 5 · LANGKAH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Sort by score and agree the top three test priorities.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Susun mengikut skor dan setuju tiga keutamaan ujian teratas.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POWERSHELL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762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Import-Csv outputs\m03-risk-register.csv | Sort-Object {[int]$_.Skor} -Descending | Format-Table -AutoSize -Wrap</a:t>
            </a:r>
          </a:p>
        </p:txBody>
      </p:sp>
      <p:pic>
        <p:nvPicPr>
          <p:cNvPr id="9" name="Picture 8" descr="05-open-risk-regis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132347"/>
            <a:ext cx="7772400" cy="4593304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Human check before you accept the output / Semakan manusia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160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35000" y="11176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Findings quote the exact path or line in openapi.yaml or architecture.md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000" y="14986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Penemuan memetik laluan atau baris tepat dalam openapi.yaml atau architecture.md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0574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5000" y="21590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Scores use 1 to 5 scales and Skor = K x 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000" y="25400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Skor menggunakan skala 1 hingga 5 dan Skor = K x 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30988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5000" y="32004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Each top risk has a test priority, not only a mitigation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00" y="35814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Setiap risiko utama mempunyai keutamaan ujian, bukan sekadar mitigasi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216400"/>
            <a:ext cx="11176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The AI draft becomes evidence only after this check. Record who checked it and when (Module 7 audit trail).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If something goes wrong / Jika ada masalah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890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84200" y="9652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opencode is not recognised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0" y="9652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Close and reopen PowerShell so PATH refreshes. Still failing: powershell -ExecutionPolicy Bypass -File .\setup\install-opencode.ps1 -Portable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6002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84200" y="16764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Scripts are disabled on this system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16764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Set-ExecutionPolicy -Scope CurrentUser RemoteSigned, or run opencode.cmd instead of opencode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3114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84200" y="23876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The model is slow or stops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0" y="23876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Wait up to 2 minutes. Press Esc to interrupt, then send the prompt again. Try another free model with /models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0226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84200" y="30988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Permission required dialog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0" y="30988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Read the preview. Choose Allow once for files in outputs/. Reject anything outside the lab folder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7338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84200" y="38100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File or command not found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0000" y="38100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Check the status bar path ends with \lab. Commands and @files are relative to the lab folder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4450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84200" y="45212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Answer uses Indonesian words or dashes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10000" y="45212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Reply: Ikut AGENTS.md peraturan 1 dan 14, tulis semula dalam Bahasa Melayu Malaysia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51562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84200" y="52324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Network or proxy error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10000" y="52324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$env:HTTPS_PROXY = "http://proxy:port" and $env:NO_PROXY = "localhost,127.0.0.1" before starting opencode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58674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84200" y="59436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Port 3000 already in 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10000" y="59436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$env:PORT = 3001 before npm start, and use http://localhost:3001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W03 Hands-On SQA-AI Assistant Workshop: AI design review and 5 x 5 risk register</dc:title>
  <dc:subject/>
  <dc:creator>Al-Abrar bin Abdul Wahid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