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W04: 15 minutes. Real screenshots captured on 13 Sep 2026 from a fresh clone of the course repository on Windows 11 with opencode 1.18.30 and the free Big Pickle model. AI answers vary between runs; the steps and checks do not.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Step 1: Run /testcases for two checkout requirements. The AI reads the documents first and may pause at Preparing write. When the Permission required dialog appears, read the preview and choose Allow once.</a:t>
            </a:r>
          </a:p>
          <a:p>
            <a:r>
              <a:t>Command or prompt:</a:t>
            </a:r>
          </a:p>
          <a:p>
            <a:r>
              <a:t>/testcases REQ-CHK-01 dan REQ-CHK-03, maksimum 10 kes ujian</a:t>
            </a:r>
          </a:p>
          <a:p>
            <a:r>
              <a:t>Screenshot: workshop-ai/W04-reka-bentuk-ujian/screenshots/01-testcases-permission.png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Step 2: Allow once. The D13-format test cases are saved.</a:t>
            </a:r>
          </a:p>
          <a:p>
            <a:r>
              <a:t>Command or prompt:</a:t>
            </a:r>
          </a:p>
          <a:p>
            <a:r>
              <a:t>Allow once (Enter)</a:t>
            </a:r>
          </a:p>
          <a:p>
            <a:r>
              <a:t>Screenshot: workshop-ai/W04-reka-bentuk-ujian/screenshots/02-testcases-saved.png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Step 3: Open the CSV and check it. In this real run the AI wrote REQ-CHK-001 instead of REQ-CHK-01, labelled one case Sah instead of a technique, and missed boundary 10, the value most likely to hide a bug. Fix these before using the file.</a:t>
            </a:r>
          </a:p>
          <a:p>
            <a:r>
              <a:t>Command or prompt:</a:t>
            </a:r>
          </a:p>
          <a:p>
            <a:r>
              <a:t>Import-Csv outputs\m04-testcases.csv | Format-Table -AutoSize -Wrap</a:t>
            </a:r>
          </a:p>
          <a:p>
            <a:r>
              <a:t>Screenshot: workshop-ai/W04-reka-bentuk-ujian/screenshots/03-open-testcases.png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Step 4: Ask the Plan agent to compare test cases with the RTM. It correctly lists 4 uncovered requirements, but claims REQ-CHK-001 exists in the RTM when the RTM uses REQ-CHK-01. The AI does not check its own IDs: you must.</a:t>
            </a:r>
          </a:p>
          <a:p>
            <a:r>
              <a:t>Command or prompt:</a:t>
            </a:r>
          </a:p>
          <a:p>
            <a:r>
              <a:t>Bandingkan outputs/m04-testcases.csv dengan outputs/m02-rtm.csv. Senaraikan keperluan tanpa kes ujian dan kes ujian tanpa keperluan. Jangan tulis fail.</a:t>
            </a:r>
          </a:p>
          <a:p>
            <a:r>
              <a:t>Screenshot: workshop-ai/W04-reka-bentuk-ujian/screenshots/04-coverage-gaps.png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fth-abr.github.io/sqa-krisa-bengkel/workshop-ai/W04-reka-bentuk-ujian/index.html" TargetMode="External"/><Relationship Id="rId3" Type="http://schemas.openxmlformats.org/officeDocument/2006/relationships/hyperlink" Target="https://fth-abr.github.io/sqa-krisa-bengkel/slides/M04/index.html" TargetMode="External"/><Relationship Id="rId4" Type="http://schemas.openxmlformats.org/officeDocument/2006/relationships/hyperlink" Target="https://github.com/FTH-ABR/sqa-krisa-bengkel/tree/main/workshop-ai/W04-reka-bentuk-ujian/example-output" TargetMode="External"/><Relationship Id="rId5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fth-abr.github.io/sqa-krisa-bengkel/workshop-ai/W04-reka-bentuk-ujian/index.html" TargetMode="External"/><Relationship Id="rId3" Type="http://schemas.openxmlformats.org/officeDocument/2006/relationships/hyperlink" Target="https://fth-abr.github.io/sqa-krisa-bengkel/slides/M04/index.html" TargetMode="External"/><Relationship Id="rId4" Type="http://schemas.openxmlformats.org/officeDocument/2006/relationships/hyperlink" Target="https://github.com/FTH-ABR/sqa-krisa-bengkel/tree/main/workshop-ai/W04-reka-bentuk-ujian/example-output" TargetMode="External"/><Relationship Id="rId5" Type="http://schemas.openxmlformats.org/officeDocument/2006/relationships/hyperlink" Target="https://github.com/FTH-ABR/sqa-krisa-bengkel/blob/main/lab/README.md" TargetMode="External"/><Relationship Id="rId6" Type="http://schemas.openxmlformats.org/officeDocument/2006/relationships/hyperlink" Target="https://github.com/FTH-ABR/sqa-krisa-bengkel/blob/main/lab/AGENTS.md" TargetMode="External"/><Relationship Id="rId7" Type="http://schemas.openxmlformats.org/officeDocument/2006/relationships/hyperlink" Target="https://opencode.ai/docs/" TargetMode="External"/><Relationship Id="rId8" Type="http://schemas.openxmlformats.org/officeDocument/2006/relationships/hyperlink" Target="https://opencode.ai/docs/tui/" TargetMode="External"/><Relationship Id="rId9" Type="http://schemas.openxmlformats.org/officeDocument/2006/relationships/hyperlink" Target="https://opencode.ai/docs/zen/" TargetMode="External"/><Relationship Id="rId10" Type="http://schemas.openxmlformats.org/officeDocument/2006/relationships/hyperlink" Target="https://fth-abr.github.io/sqa-krisa-bengkel/references/krisa-v2-beta-2026/BAB5-FASA-PEMBANGUNAN.pdf#page=33" TargetMode="External"/><Relationship Id="rId11" Type="http://schemas.openxmlformats.org/officeDocument/2006/relationships/hyperlink" Target="https://fth-abr.github.io/sqa-krisa-bengkel/references/krisa-v2-beta-2026/BAB6-FASA-PENGUJIAN-PENERIMAAN.pdf#page=4" TargetMode="External"/><Relationship Id="rId12" Type="http://schemas.openxmlformats.org/officeDocument/2006/relationships/hyperlink" Target="https://fth-abr.github.io/sqa-krisa-bengkel/references/krisa-v2-beta-2026/BAB6-FASA-PENGUJIAN-PENERIMAAN.pdf#page=5" TargetMode="Externa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6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9B4D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62000" y="762000"/>
            <a:ext cx="10668000" cy="254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C98FB0"/>
                </a:solidFill>
                <a:latin typeface="Segoe UI"/>
              </a:rPr>
              <a:t>W04 · M04 · 15 MINIT / MINUTES · Hari 1, 16:40 hingga 16:55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0" y="1143000"/>
            <a:ext cx="10668000" cy="635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3800" b="1">
                <a:solidFill>
                  <a:srgbClr val="FFFFFF"/>
                </a:solidFill>
                <a:latin typeface="Segoe UI"/>
              </a:rPr>
              <a:t>Hands-On SQA-AI Assistant Workshop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1905000"/>
            <a:ext cx="10668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2600" b="0">
                <a:solidFill>
                  <a:srgbClr val="E9F0FA"/>
                </a:solidFill>
                <a:latin typeface="Segoe UI"/>
              </a:rPr>
              <a:t>AI test design: EP, BVA and coverage gaps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2413000"/>
            <a:ext cx="106680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800" b="0">
                <a:solidFill>
                  <a:srgbClr val="C3CEDC"/>
                </a:solidFill>
                <a:latin typeface="Segoe UI"/>
              </a:rPr>
              <a:t>Reka bentuk ujian AI: EP, BVA dan jurang liputan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3048000"/>
            <a:ext cx="10160000" cy="889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500" b="0">
                <a:solidFill>
                  <a:srgbClr val="C3CEDC"/>
                </a:solidFill>
                <a:latin typeface="Segoe UI"/>
              </a:rPr>
              <a:t>Generate D13-format test cases with named techniques for two checkout requirements, then ask the AI to find RTM coverage gaps.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0" y="4191000"/>
            <a:ext cx="106680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Segoe UI"/>
              </a:rPr>
              <a:t>opencode 1.18 · model Big Pickle (OpenCode Zen, free, no API key) · synthetic ShopFast data only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4521200"/>
            <a:ext cx="106680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8A97A8"/>
                </a:solidFill>
                <a:latin typeface="Segoe UI"/>
              </a:rPr>
              <a:t>Bengkel SQA KRISAv2 dan PPrISA 2.0 · 14 hingga 15 September 2026 · Makmal Komputer Aras 11, Menara MyIPO</a:t>
            </a:r>
          </a:p>
        </p:txBody>
      </p:sp>
      <p:sp>
        <p:nvSpPr>
          <p:cNvPr id="10" name="Rounded Rectangle 9">
            <a:hlinkClick r:id="rId2"/>
          </p:cNvPr>
          <p:cNvSpPr/>
          <p:nvPr/>
        </p:nvSpPr>
        <p:spPr>
          <a:xfrm>
            <a:off x="762000" y="5207000"/>
            <a:ext cx="2794000" cy="381000"/>
          </a:xfrm>
          <a:prstGeom prst="roundRect">
            <a:avLst>
              <a:gd name="adj" fmla="val 8000"/>
            </a:avLst>
          </a:prstGeom>
          <a:solidFill>
            <a:srgbClr val="9B4D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0800" rIns="50800"/>
          <a:lstStyle/>
          <a:p>
            <a:pPr algn="ctr"/>
            <a:r>
              <a:rPr sz="1200" b="1">
                <a:solidFill>
                  <a:srgbClr val="FFFFFF"/>
                </a:solidFill>
                <a:latin typeface="Segoe UI"/>
              </a:rPr>
              <a:t>Web guide (copy prompts)</a:t>
            </a:r>
          </a:p>
        </p:txBody>
      </p:sp>
      <p:sp>
        <p:nvSpPr>
          <p:cNvPr id="11" name="Rounded Rectangle 10">
            <a:hlinkClick r:id="rId3"/>
          </p:cNvPr>
          <p:cNvSpPr/>
          <p:nvPr/>
        </p:nvSpPr>
        <p:spPr>
          <a:xfrm>
            <a:off x="3683000" y="5207000"/>
            <a:ext cx="2032000" cy="381000"/>
          </a:xfrm>
          <a:prstGeom prst="roundRect">
            <a:avLst>
              <a:gd name="adj" fmla="val 8000"/>
            </a:avLst>
          </a:prstGeom>
          <a:solidFill>
            <a:srgbClr val="2680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0800" rIns="50800"/>
          <a:lstStyle/>
          <a:p>
            <a:pPr algn="ctr"/>
            <a:r>
              <a:rPr sz="1200" b="1">
                <a:solidFill>
                  <a:srgbClr val="FFFFFF"/>
                </a:solidFill>
                <a:latin typeface="Segoe UI"/>
              </a:rPr>
              <a:t>Module hub</a:t>
            </a:r>
          </a:p>
        </p:txBody>
      </p:sp>
      <p:sp>
        <p:nvSpPr>
          <p:cNvPr id="12" name="Rounded Rectangle 11">
            <a:hlinkClick r:id="rId4"/>
          </p:cNvPr>
          <p:cNvSpPr/>
          <p:nvPr/>
        </p:nvSpPr>
        <p:spPr>
          <a:xfrm>
            <a:off x="5842000" y="5207000"/>
            <a:ext cx="2540000" cy="381000"/>
          </a:xfrm>
          <a:prstGeom prst="roundRect">
            <a:avLst>
              <a:gd name="adj" fmla="val 8000"/>
            </a:avLst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0800" rIns="50800"/>
          <a:lstStyle/>
          <a:p>
            <a:pPr algn="ctr"/>
            <a:r>
              <a:rPr sz="1200" b="1">
                <a:solidFill>
                  <a:srgbClr val="FFFFFF"/>
                </a:solidFill>
                <a:latin typeface="Segoe UI"/>
              </a:rPr>
              <a:t>Example outputs (GitHub)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9B4D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9400"/>
            <a:ext cx="11176000" cy="431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2600" b="1">
                <a:solidFill>
                  <a:srgbClr val="0F1620"/>
                </a:solidFill>
                <a:latin typeface="Segoe UI"/>
              </a:rPr>
              <a:t>Before you start / Sebelum mula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89000"/>
            <a:ext cx="5461000" cy="254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5A6879"/>
                </a:solidFill>
                <a:latin typeface="Segoe UI"/>
              </a:rPr>
              <a:t>YOU WILL / ANDA AKAN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143000"/>
            <a:ext cx="5461000" cy="2540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500" b="0">
                <a:solidFill>
                  <a:srgbClr val="0F1620"/>
                </a:solidFill>
                <a:latin typeface="Segoe UI"/>
              </a:rPr>
              <a:t>1. Run /testcases for REQ-CHK-01 and REQ-CHK-03</a:t>
            </a:r>
          </a:p>
          <a:p>
            <a:pPr algn="l"/>
            <a:r>
              <a:rPr sz="1500" b="0">
                <a:solidFill>
                  <a:srgbClr val="0F1620"/>
                </a:solidFill>
                <a:latin typeface="Segoe UI"/>
              </a:rPr>
              <a:t>2. Approve the CSV and check boundaries 0, 1, 10, 11 and RM200.00</a:t>
            </a:r>
          </a:p>
          <a:p>
            <a:pPr algn="l"/>
            <a:r>
              <a:rPr sz="1500" b="0">
                <a:solidFill>
                  <a:srgbClr val="0F1620"/>
                </a:solidFill>
                <a:latin typeface="Segoe UI"/>
              </a:rPr>
              <a:t>3. Ask the Plan agent for RTM coverage gaps</a:t>
            </a:r>
          </a:p>
          <a:p>
            <a:pPr algn="l"/>
            <a:r>
              <a:rPr sz="1500" b="0">
                <a:solidFill>
                  <a:srgbClr val="0F1620"/>
                </a:solidFill>
                <a:latin typeface="Segoe UI"/>
              </a:rPr>
              <a:t>4. Merge the good cases into your Lab B sheet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683000"/>
            <a:ext cx="5461000" cy="2540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1. Jalankan /testcases untuk REQ-CHK-01 dan REQ-CHK-03</a:t>
            </a:r>
          </a:p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2. Luluskan CSV dan semak sempadan 0, 1, 10, 11 dan RM200.00</a:t>
            </a:r>
          </a:p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3. Minta ejen Plan mencari jurang liputan RTM</a:t>
            </a:r>
          </a:p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4. Gabungkan kes yang baik ke dalam helaian Makmal 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50000" y="889000"/>
            <a:ext cx="5334000" cy="254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5A6879"/>
                </a:solidFill>
                <a:latin typeface="Segoe UI"/>
              </a:rPr>
              <a:t>CHECK FIRST / SEMAK DAHULU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50000" y="1143000"/>
            <a:ext cx="5334000" cy="1905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0F1620"/>
                </a:solidFill>
                <a:latin typeface="Segoe UI"/>
              </a:rPr>
              <a:t>- PowerShell is in C:\Users\&lt;you&gt;\sqa-krisa-bengkel\lab</a:t>
            </a:r>
          </a:p>
          <a:p>
            <a:pPr algn="l"/>
            <a:r>
              <a:rPr sz="1400" b="0">
                <a:solidFill>
                  <a:srgbClr val="0F1620"/>
                </a:solidFill>
                <a:latin typeface="Segoe UI"/>
              </a:rPr>
              <a:t>- opencode starts and shows Big Pickle, OpenCode Zen (W00)</a:t>
            </a:r>
          </a:p>
          <a:p>
            <a:pPr algn="l"/>
            <a:r>
              <a:rPr sz="1400" b="0">
                <a:solidFill>
                  <a:srgbClr val="0F1620"/>
                </a:solidFill>
                <a:latin typeface="Segoe UI"/>
              </a:rPr>
              <a:t>- Outputs from earlier workshops exist in outputs\ (or copy them from example-output)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50000" y="3175000"/>
            <a:ext cx="5384800" cy="1778000"/>
          </a:xfrm>
          <a:prstGeom prst="roundRect">
            <a:avLst>
              <a:gd name="adj" fmla="val 8000"/>
            </a:avLst>
          </a:prstGeom>
          <a:solidFill>
            <a:srgbClr val="FBEFF5"/>
          </a:solidFill>
          <a:ln w="12700">
            <a:solidFill>
              <a:srgbClr val="C98FB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02400" y="3276600"/>
            <a:ext cx="5080000" cy="165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0">
                <a:solidFill>
                  <a:srgbClr val="0F1620"/>
                </a:solidFill>
                <a:latin typeface="Segoe UI"/>
              </a:rPr>
              <a:t>Data rules / Peraturan data</a:t>
            </a:r>
          </a:p>
          <a:p>
            <a:pPr algn="l"/>
            <a:r>
              <a:rPr sz="1300" b="0">
                <a:solidFill>
                  <a:srgbClr val="0F1620"/>
                </a:solidFill>
                <a:latin typeface="Segoe UI"/>
              </a:rPr>
              <a:t>- Synthetic ShopFast data only. Never paste real agency documents or personal data.</a:t>
            </a:r>
          </a:p>
          <a:p>
            <a:pPr algn="l"/>
            <a:r>
              <a:rPr sz="1300" b="0">
                <a:solidFill>
                  <a:srgbClr val="0F1620"/>
                </a:solidFill>
                <a:latin typeface="Segoe UI"/>
              </a:rPr>
              <a:t>- Free models run outside Malaysia and may learn from prompts.</a:t>
            </a:r>
          </a:p>
          <a:p>
            <a:pPr algn="l"/>
            <a:r>
              <a:rPr sz="1300" b="0">
                <a:solidFill>
                  <a:srgbClr val="0F1620"/>
                </a:solidFill>
                <a:latin typeface="Segoe UI"/>
              </a:rPr>
              <a:t>- AI output is a draft. A person checks and signs off.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50000" y="5207000"/>
            <a:ext cx="5334000" cy="254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5A6879"/>
                </a:solidFill>
                <a:latin typeface="Segoe UI"/>
              </a:rPr>
              <a:t>OUTPUT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50000" y="5435600"/>
            <a:ext cx="5334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Consolas"/>
              </a:rPr>
              <a:t>outputs/m04-testcases.csv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2680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800" y="2032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26805A"/>
                </a:solidFill>
                <a:latin typeface="Segoe UI"/>
              </a:rPr>
              <a:t>W04 · STEP 1 OF 4 · LANGKAH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431800"/>
            <a:ext cx="3708400" cy="1676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50" b="1">
                <a:solidFill>
                  <a:srgbClr val="0F1620"/>
                </a:solidFill>
                <a:latin typeface="Segoe UI"/>
              </a:rPr>
              <a:t>Run /testcases for two checkout requirements. The AI reads the documents first and may pause at Preparing write. When the Permission required dialog appears, read the preview and choose Allow once.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3708400" cy="812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0">
                <a:solidFill>
                  <a:srgbClr val="5A6879"/>
                </a:solidFill>
                <a:latin typeface="Segoe UI"/>
              </a:rPr>
              <a:t>Jalankan /testcases untuk dua keperluan checkout. AI membaca dokumen dahulu dan mungkin berhenti seketika pada Preparing write. Apabila dialog Permission required muncul, baca pratonton dan pilih Allow once.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997200"/>
            <a:ext cx="3683000" cy="203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1">
                <a:solidFill>
                  <a:srgbClr val="5A6879"/>
                </a:solidFill>
                <a:latin typeface="Segoe UI"/>
              </a:rPr>
              <a:t>TYPE IN OPENCODE (BUILD)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0" y="3225800"/>
            <a:ext cx="3708400" cy="584200"/>
          </a:xfrm>
          <a:prstGeom prst="roundRect">
            <a:avLst>
              <a:gd name="adj" fmla="val 8000"/>
            </a:avLst>
          </a:prstGeom>
          <a:solidFill>
            <a:srgbClr val="0F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6400" y="3302000"/>
            <a:ext cx="3530600" cy="457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/testcases REQ-CHK-01 dan REQ-CHK-03, maksimum 10 kes ujian</a:t>
            </a:r>
          </a:p>
        </p:txBody>
      </p:sp>
      <p:pic>
        <p:nvPicPr>
          <p:cNvPr id="9" name="Picture 8" descr="01-testcases-permiss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952288"/>
            <a:ext cx="7772400" cy="4953422"/>
          </a:xfrm>
          <a:prstGeom prst="rect">
            <a:avLst/>
          </a:prstGeom>
          <a:ln w="12700">
            <a:solidFill>
              <a:srgbClr val="5A6879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4800" y="63500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900" b="0">
                <a:solidFill>
                  <a:srgbClr val="8A97A8"/>
                </a:solidFill>
                <a:latin typeface="Segoe UI"/>
              </a:rPr>
              <a:t>Real screenshot, 13 Sep 2026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2680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800" y="2032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26805A"/>
                </a:solidFill>
                <a:latin typeface="Segoe UI"/>
              </a:rPr>
              <a:t>W04 · STEP 2 OF 4 · LANGKAH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431800"/>
            <a:ext cx="3708400" cy="1676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Allow once. The D13-format test cases are saved.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3708400" cy="812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50" b="0">
                <a:solidFill>
                  <a:srgbClr val="5A6879"/>
                </a:solidFill>
                <a:latin typeface="Segoe UI"/>
              </a:rPr>
              <a:t>Allow once. Kes ujian format D13 disimpan.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997200"/>
            <a:ext cx="3683000" cy="203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1">
                <a:solidFill>
                  <a:srgbClr val="5A6879"/>
                </a:solidFill>
                <a:latin typeface="Segoe UI"/>
              </a:rPr>
              <a:t>TYPE IN OPENCODE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0" y="3225800"/>
            <a:ext cx="3708400" cy="508000"/>
          </a:xfrm>
          <a:prstGeom prst="roundRect">
            <a:avLst>
              <a:gd name="adj" fmla="val 8000"/>
            </a:avLst>
          </a:prstGeom>
          <a:solidFill>
            <a:srgbClr val="0F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6400" y="3302000"/>
            <a:ext cx="35306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Allow once (Enter)</a:t>
            </a:r>
          </a:p>
        </p:txBody>
      </p:sp>
      <p:pic>
        <p:nvPicPr>
          <p:cNvPr id="9" name="Picture 8" descr="02-testcases-sav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952288"/>
            <a:ext cx="7772400" cy="4953422"/>
          </a:xfrm>
          <a:prstGeom prst="rect">
            <a:avLst/>
          </a:prstGeom>
          <a:ln w="12700">
            <a:solidFill>
              <a:srgbClr val="5A6879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4800" y="63500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900" b="0">
                <a:solidFill>
                  <a:srgbClr val="8A97A8"/>
                </a:solidFill>
                <a:latin typeface="Segoe UI"/>
              </a:rPr>
              <a:t>Real screenshot, 13 Sep 2026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2680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800" y="2032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26805A"/>
                </a:solidFill>
                <a:latin typeface="Segoe UI"/>
              </a:rPr>
              <a:t>W04 · STEP 3 OF 4 · LANGKAH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431800"/>
            <a:ext cx="3708400" cy="1676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50" b="1">
                <a:solidFill>
                  <a:srgbClr val="0F1620"/>
                </a:solidFill>
                <a:latin typeface="Segoe UI"/>
              </a:rPr>
              <a:t>Open the CSV and check it. In this real run the AI wrote REQ-CHK-001 instead of REQ-CHK-01, labelled one case Sah instead of a technique, and missed boundary 10, the value most likely to hide a bug. Fix these before using the file.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3708400" cy="812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0">
                <a:solidFill>
                  <a:srgbClr val="5A6879"/>
                </a:solidFill>
                <a:latin typeface="Segoe UI"/>
              </a:rPr>
              <a:t>Buka CSV dan semak. Dalam larian sebenar ini AI menulis REQ-CHK-001 dan bukan REQ-CHK-01, melabel satu kes Sah dan bukan teknik, dan terlepas sempadan 10, nilai yang paling mungkin menyembunyikan pepijat. Betulkan sebelum fail digunakan.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997200"/>
            <a:ext cx="3683000" cy="203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1">
                <a:solidFill>
                  <a:srgbClr val="5A6879"/>
                </a:solidFill>
                <a:latin typeface="Segoe UI"/>
              </a:rPr>
              <a:t>TYPE IN POWERSHELL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0" y="3225800"/>
            <a:ext cx="3708400" cy="584200"/>
          </a:xfrm>
          <a:prstGeom prst="roundRect">
            <a:avLst>
              <a:gd name="adj" fmla="val 8000"/>
            </a:avLst>
          </a:prstGeom>
          <a:solidFill>
            <a:srgbClr val="0F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6400" y="3302000"/>
            <a:ext cx="3530600" cy="457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Import-Csv outputs\m04-testcases.csv | Format-Table -AutoSize -Wrap</a:t>
            </a:r>
          </a:p>
        </p:txBody>
      </p:sp>
      <p:pic>
        <p:nvPicPr>
          <p:cNvPr id="9" name="Picture 8" descr="03-open-testcas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1132347"/>
            <a:ext cx="7772400" cy="4593304"/>
          </a:xfrm>
          <a:prstGeom prst="rect">
            <a:avLst/>
          </a:prstGeom>
          <a:ln w="12700">
            <a:solidFill>
              <a:srgbClr val="5A6879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4800" y="63500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900" b="0">
                <a:solidFill>
                  <a:srgbClr val="8A97A8"/>
                </a:solidFill>
                <a:latin typeface="Segoe UI"/>
              </a:rPr>
              <a:t>Real screenshot, 13 Sep 2026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2680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800" y="2032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26805A"/>
                </a:solidFill>
                <a:latin typeface="Segoe UI"/>
              </a:rPr>
              <a:t>W04 · STEP 4 OF 4 · LANGKAH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431800"/>
            <a:ext cx="3708400" cy="1676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50" b="1">
                <a:solidFill>
                  <a:srgbClr val="0F1620"/>
                </a:solidFill>
                <a:latin typeface="Segoe UI"/>
              </a:rPr>
              <a:t>Ask the Plan agent to compare test cases with the RTM. It correctly lists 4 uncovered requirements, but claims REQ-CHK-001 exists in the RTM when the RTM uses REQ-CHK-01. The AI does not check its own IDs: you must.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3708400" cy="812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0">
                <a:solidFill>
                  <a:srgbClr val="5A6879"/>
                </a:solidFill>
                <a:latin typeface="Segoe UI"/>
              </a:rPr>
              <a:t>Minta ejen Plan membandingkan kes ujian dengan RTM. Ia betul menyenaraikan 4 keperluan tanpa liputan, tetapi mendakwa REQ-CHK-001 wujud dalam RTM sedangkan RTM menggunakan REQ-CHK-01. AI tidak menyemak ID sendiri: anda yang mesti menyemak.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997200"/>
            <a:ext cx="3683000" cy="203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1">
                <a:solidFill>
                  <a:srgbClr val="5A6879"/>
                </a:solidFill>
                <a:latin typeface="Segoe UI"/>
              </a:rPr>
              <a:t>TYPE IN OPENCODE (PLAN)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0" y="3225800"/>
            <a:ext cx="3708400" cy="939800"/>
          </a:xfrm>
          <a:prstGeom prst="roundRect">
            <a:avLst>
              <a:gd name="adj" fmla="val 8000"/>
            </a:avLst>
          </a:prstGeom>
          <a:solidFill>
            <a:srgbClr val="0F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6400" y="3302000"/>
            <a:ext cx="3530600" cy="812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Bandingkan outputs/m04-testcases.csv dengan outputs/m02-rtm.csv. Senaraikan keperluan tanpa kes ujian dan kes ujian tanpa keperluan. Jangan tulis fail.</a:t>
            </a:r>
          </a:p>
        </p:txBody>
      </p:sp>
      <p:pic>
        <p:nvPicPr>
          <p:cNvPr id="9" name="Picture 8" descr="04-coverage-gap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952288"/>
            <a:ext cx="7772400" cy="4953422"/>
          </a:xfrm>
          <a:prstGeom prst="rect">
            <a:avLst/>
          </a:prstGeom>
          <a:ln w="12700">
            <a:solidFill>
              <a:srgbClr val="5A6879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4800" y="63500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900" b="0">
                <a:solidFill>
                  <a:srgbClr val="8A97A8"/>
                </a:solidFill>
                <a:latin typeface="Segoe UI"/>
              </a:rPr>
              <a:t>Real screenshot, 13 Sep 2026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B326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9400"/>
            <a:ext cx="11176000" cy="431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2400" b="1">
                <a:solidFill>
                  <a:srgbClr val="0F1620"/>
                </a:solidFill>
                <a:latin typeface="Segoe UI"/>
              </a:rPr>
              <a:t>Human check before you accept the output / Semakan manusia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16000"/>
            <a:ext cx="11277600" cy="889000"/>
          </a:xfrm>
          <a:prstGeom prst="roundRect">
            <a:avLst>
              <a:gd name="adj" fmla="val 8000"/>
            </a:avLst>
          </a:prstGeom>
          <a:solidFill>
            <a:srgbClr val="FFF4F2"/>
          </a:solidFill>
          <a:ln w="12700">
            <a:solidFill>
              <a:srgbClr val="E8B4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35000" y="1117600"/>
            <a:ext cx="109220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Boundary values 10 and RM200.00 are present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000" y="1498600"/>
            <a:ext cx="10922000" cy="330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Nilai sempadan 10 dan RM200.00 ada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2057400"/>
            <a:ext cx="11277600" cy="889000"/>
          </a:xfrm>
          <a:prstGeom prst="roundRect">
            <a:avLst>
              <a:gd name="adj" fmla="val 8000"/>
            </a:avLst>
          </a:prstGeom>
          <a:solidFill>
            <a:srgbClr val="FFF4F2"/>
          </a:solidFill>
          <a:ln w="12700">
            <a:solidFill>
              <a:srgbClr val="E8B4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35000" y="2159000"/>
            <a:ext cx="109220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Every case names its technique and REQ-CHK ID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5000" y="2540000"/>
            <a:ext cx="10922000" cy="330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Setiap kes menamakan teknik dan ID REQ-CHK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3098800"/>
            <a:ext cx="11277600" cy="889000"/>
          </a:xfrm>
          <a:prstGeom prst="roundRect">
            <a:avLst>
              <a:gd name="adj" fmla="val 8000"/>
            </a:avLst>
          </a:prstGeom>
          <a:solidFill>
            <a:srgbClr val="FFF4F2"/>
          </a:solidFill>
          <a:ln w="12700">
            <a:solidFill>
              <a:srgbClr val="E8B4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5000" y="3200400"/>
            <a:ext cx="109220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Expected results come from the SRS, not from what the app does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5000" y="3581400"/>
            <a:ext cx="10922000" cy="330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Hasil dijangka datang daripada SRS, bukan daripada tingkah laku aplikasi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4216400"/>
            <a:ext cx="11176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0F1620"/>
                </a:solidFill>
                <a:latin typeface="Segoe UI"/>
              </a:rPr>
              <a:t>The AI draft becomes evidence only after this check. Record who checked it and when (Module 7 audit trail).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5A68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9400"/>
            <a:ext cx="11176000" cy="431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2400" b="1">
                <a:solidFill>
                  <a:srgbClr val="0F1620"/>
                </a:solidFill>
                <a:latin typeface="Segoe UI"/>
              </a:rPr>
              <a:t>If something goes wrong / Jika ada masalah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890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84200" y="9652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opencode is not recognised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0" y="9652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Close and reopen PowerShell so PATH refreshes. Still failing: powershell -ExecutionPolicy Bypass -File .\setup\install-opencode.ps1 -Portable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6002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84200" y="16764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Scripts are disabled on this system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0" y="16764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Set-ExecutionPolicy -Scope CurrentUser RemoteSigned, or run opencode.cmd instead of opencode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3114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84200" y="23876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The model is slow or stops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10000" y="23876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Wait up to 2 minutes. Press Esc to interrupt, then send the prompt again. Try another free model with /models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0226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84200" y="30988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Permission required dialog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10000" y="30988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Read the preview. Choose Allow once for files in outputs/. Reject anything outside the lab folder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37338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84200" y="38100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File or command not found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810000" y="38100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Check the status bar path ends with \lab. Commands and @files are relative to the lab folder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44450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84200" y="45212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Answer uses Indonesian words or dashes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810000" y="45212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Reply: Ikut AGENTS.md peraturan 1 dan 14, tulis semula dalam Bahasa Melayu Malaysia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57200" y="51562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84200" y="52324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Network or proxy error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10000" y="52324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$env:HTTPS_PROXY = "http://proxy:port" and $env:NO_PROXY = "localhost,127.0.0.1" before starting opencode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57200" y="58674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84200" y="59436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Port 3000 already in use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810000" y="59436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$env:PORT = 3001 before npm start, and use http://localhost:3001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2680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9400"/>
            <a:ext cx="11176000" cy="431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2400" b="1">
                <a:solidFill>
                  <a:srgbClr val="0F1620"/>
                </a:solidFill>
                <a:latin typeface="Segoe UI"/>
              </a:rPr>
              <a:t>Links / Pautan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89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2"/>
              </a:rPr>
              <a:t>Web guide with copyable prompts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70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3"/>
              </a:rPr>
              <a:t>Module hub (slides, references, templates)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651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4"/>
              </a:rPr>
              <a:t>Example outputs from the real run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2032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5"/>
              </a:rPr>
              <a:t>Lab README and command list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413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6"/>
              </a:rPr>
              <a:t>AGENTS.md rules used by the assistant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794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7"/>
              </a:rPr>
              <a:t>opencode documentation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175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8"/>
              </a:rPr>
              <a:t>opencode TUI commands and keys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3556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9"/>
              </a:rPr>
              <a:t>OpenCode Zen free models and data policy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3937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10"/>
              </a:rPr>
              <a:t>Bab 5, 5.7 Pengujian Sistem, peringkat ujian (p.33)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4318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11"/>
              </a:rPr>
              <a:t>Bab 6, 6.6 Pelan Induk Pengujian F5.1 (p.4)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4699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12"/>
              </a:rPr>
              <a:t>Bab 6, Jadual 6.2 Peringkat UAT, PAT, FAT (p.5)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W04 Hands-On SQA-AI Assistant Workshop: AI test design: EP, BVA and coverage gaps</dc:title>
  <dc:subject/>
  <dc:creator>Al-Abrar bin Abdul Wahid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