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W05: 15 minutes. Real screenshots captured on 13 Sep 2026 from a fresh clone of the course repository on Windows 11 with opencode 1.18.30 and the free Big Pickle model. AI answers vary between runs; the steps and checks do not.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1: Run /gen-ui-test for the quantity 10 boundary case. The AI reads the documents first and may pause at Preparing write. When the Permission required dialog appears, read the preview and choose Allow once.</a:t>
            </a:r>
          </a:p>
          <a:p>
            <a:r>
              <a:t>Command or prompt:</a:t>
            </a:r>
          </a:p>
          <a:p>
            <a:r>
              <a:t>/gen-ui-test TC-CHK-004 tambah P002 kuantiti 10 ke troli dan semak troli menerima kuantiti 10 (REQ-CHK-01)</a:t>
            </a:r>
          </a:p>
          <a:p>
            <a:r>
              <a:t>Screenshot: workshop-ai/W05-automasi-ujian/screenshots/01-gen-ui-test-permission.png</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2: Allow once. The test and instructions are saved in outputs/m05-ui-test.md.</a:t>
            </a:r>
          </a:p>
          <a:p>
            <a:r>
              <a:t>Command or prompt:</a:t>
            </a:r>
          </a:p>
          <a:p>
            <a:r>
              <a:t>Allow once (Enter)</a:t>
            </a:r>
          </a:p>
          <a:p>
            <a:r>
              <a:t>Screenshot: workshop-ai/W05-automasi-ujian/screenshots/02-gen-ui-test-saved.png</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3: Save the code block as a spec file and run it. A failure here is a real finding to reproduce and report in Module 6.</a:t>
            </a:r>
          </a:p>
          <a:p>
            <a:r>
              <a:t>Command or prompt:</a:t>
            </a:r>
          </a:p>
          <a:p>
            <a:r>
              <a:t>$md = Get-Content outputs\m05-ui-test.md -Raw</a:t>
            </a:r>
          </a:p>
          <a:p>
            <a:r>
              <a:t>[regex]::Match($md, '(?s)```(?:js|javascript)\s*(.*?)```').Groups[1].Value | Set-Content -Encoding utf8 shopfast\tests\ui\m05-senario.spec.js</a:t>
            </a:r>
          </a:p>
          <a:p>
            <a:r>
              <a:t>cd shopfast</a:t>
            </a:r>
          </a:p>
          <a:p>
            <a:r>
              <a:t>npx playwright test tests/ui/m05-senario.spec.js --reporter=list</a:t>
            </a:r>
          </a:p>
          <a:p>
            <a:r>
              <a:t>Screenshot: workshop-ai/W05-automasi-ujian/screenshots/03-save-and-run-test.png</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4: Back in opencode, run /gen-api-tests from the OpenAPI contract. The AI reads the documents first and may pause at Preparing write. When the Permission required dialog appears, read the preview and choose Allow once.</a:t>
            </a:r>
          </a:p>
          <a:p>
            <a:r>
              <a:t>Command or prompt:</a:t>
            </a:r>
          </a:p>
          <a:p>
            <a:r>
              <a:t>/gen-api-tests REQ-CHK-01 REQ-CHK-03</a:t>
            </a:r>
          </a:p>
          <a:p>
            <a:r>
              <a:t>Screenshot: workshop-ai/W05-automasi-ujian/screenshots/04-gen-api-tests-permission.png</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5: Allow once. Review the generated API tests before using them.</a:t>
            </a:r>
          </a:p>
          <a:p>
            <a:r>
              <a:t>Command or prompt:</a:t>
            </a:r>
          </a:p>
          <a:p>
            <a:r>
              <a:t>Allow once (Enter)</a:t>
            </a:r>
          </a:p>
          <a:p>
            <a:r>
              <a:t>Screenshot: workshop-ai/W05-automasi-ujian/screenshots/05-gen-api-tests-saved.png</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fth-abr.github.io/sqa-krisa-bengkel/workshop-ai/W05-automasi-ujian/index.html" TargetMode="External"/><Relationship Id="rId3" Type="http://schemas.openxmlformats.org/officeDocument/2006/relationships/hyperlink" Target="https://fth-abr.github.io/sqa-krisa-bengkel/slides/M05/index.html" TargetMode="External"/><Relationship Id="rId4" Type="http://schemas.openxmlformats.org/officeDocument/2006/relationships/hyperlink" Target="https://github.com/FTH-ABR/sqa-krisa-bengkel/tree/main/workshop-ai/W05-automasi-ujian/example-output" TargetMode="Externa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fth-abr.github.io/sqa-krisa-bengkel/workshop-ai/W05-automasi-ujian/index.html" TargetMode="External"/><Relationship Id="rId3" Type="http://schemas.openxmlformats.org/officeDocument/2006/relationships/hyperlink" Target="https://fth-abr.github.io/sqa-krisa-bengkel/slides/M05/index.html" TargetMode="External"/><Relationship Id="rId4" Type="http://schemas.openxmlformats.org/officeDocument/2006/relationships/hyperlink" Target="https://github.com/FTH-ABR/sqa-krisa-bengkel/tree/main/workshop-ai/W05-automasi-ujian/example-output" TargetMode="External"/><Relationship Id="rId5" Type="http://schemas.openxmlformats.org/officeDocument/2006/relationships/hyperlink" Target="https://github.com/FTH-ABR/sqa-krisa-bengkel/blob/main/lab/README.md" TargetMode="External"/><Relationship Id="rId6" Type="http://schemas.openxmlformats.org/officeDocument/2006/relationships/hyperlink" Target="https://github.com/FTH-ABR/sqa-krisa-bengkel/blob/main/lab/AGENTS.md" TargetMode="External"/><Relationship Id="rId7" Type="http://schemas.openxmlformats.org/officeDocument/2006/relationships/hyperlink" Target="https://opencode.ai/docs/" TargetMode="External"/><Relationship Id="rId8" Type="http://schemas.openxmlformats.org/officeDocument/2006/relationships/hyperlink" Target="https://opencode.ai/docs/tui/" TargetMode="External"/><Relationship Id="rId9" Type="http://schemas.openxmlformats.org/officeDocument/2006/relationships/hyperlink" Target="https://opencode.ai/docs/zen/" TargetMode="External"/><Relationship Id="rId10" Type="http://schemas.openxmlformats.org/officeDocument/2006/relationships/hyperlink" Target="https://fth-abr.github.io/sqa-krisa-bengkel/references/krisa-v2-beta-2026/BAB5-FASA-PEMBANGUNAN.pdf#page=33" TargetMode="External"/><Relationship Id="rId11" Type="http://schemas.openxmlformats.org/officeDocument/2006/relationships/hyperlink" Target="https://fth-abr.github.io/sqa-krisa-bengkel/references/krisa-v2-beta-2026/BAB5-FASA-PEMBANGUNAN.pdf#page=39" TargetMode="External"/><Relationship Id="rId12" Type="http://schemas.openxmlformats.org/officeDocument/2006/relationships/hyperlink" Target="https://fth-abr.github.io/sqa-krisa-bengkel/references/krisa-v2-beta-2026/BAB5-FASA-PEMBANGUNAN.pdf#page=2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F1620"/>
        </a:solidFill>
        <a:effectLst/>
      </p:bgPr>
    </p:bg>
    <p:spTree>
      <p:nvGrpSpPr>
        <p:cNvPr id="1" name=""/>
        <p:cNvGrpSpPr/>
        <p:nvPr/>
      </p:nvGrpSpPr>
      <p:grpSpPr/>
      <p:sp>
        <p:nvSpPr>
          <p:cNvPr id="2" name="Rectangle 1"/>
          <p:cNvSpPr/>
          <p:nvPr/>
        </p:nvSpPr>
        <p:spPr>
          <a:xfrm>
            <a:off x="0" y="0"/>
            <a:ext cx="152400" cy="6858000"/>
          </a:xfrm>
          <a:prstGeom prst="rect">
            <a:avLst/>
          </a:prstGeom>
          <a:solidFill>
            <a:srgbClr val="9B4D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62000" y="762000"/>
            <a:ext cx="10668000" cy="254000"/>
          </a:xfrm>
          <a:prstGeom prst="rect">
            <a:avLst/>
          </a:prstGeom>
          <a:noFill/>
        </p:spPr>
        <p:txBody>
          <a:bodyPr wrap="square" anchor="t" lIns="38100" rIns="38100" tIns="25400" bIns="25400">
            <a:spAutoFit/>
          </a:bodyPr>
          <a:lstStyle/>
          <a:p>
            <a:pPr algn="l"/>
            <a:r>
              <a:rPr sz="1300" b="1">
                <a:solidFill>
                  <a:srgbClr val="C98FB0"/>
                </a:solidFill>
                <a:latin typeface="Segoe UI"/>
              </a:rPr>
              <a:t>W05 · M05 · 15 MINIT / MINUTES · Hari 2, 10:10 hingga 10:25</a:t>
            </a:r>
          </a:p>
        </p:txBody>
      </p:sp>
      <p:sp>
        <p:nvSpPr>
          <p:cNvPr id="4" name="TextBox 3"/>
          <p:cNvSpPr txBox="1"/>
          <p:nvPr/>
        </p:nvSpPr>
        <p:spPr>
          <a:xfrm>
            <a:off x="762000" y="1143000"/>
            <a:ext cx="10668000" cy="635000"/>
          </a:xfrm>
          <a:prstGeom prst="rect">
            <a:avLst/>
          </a:prstGeom>
          <a:noFill/>
        </p:spPr>
        <p:txBody>
          <a:bodyPr wrap="square" anchor="t" lIns="38100" rIns="38100" tIns="25400" bIns="25400">
            <a:spAutoFit/>
          </a:bodyPr>
          <a:lstStyle/>
          <a:p>
            <a:pPr algn="l"/>
            <a:r>
              <a:rPr sz="3800" b="1">
                <a:solidFill>
                  <a:srgbClr val="FFFFFF"/>
                </a:solidFill>
                <a:latin typeface="Segoe UI"/>
              </a:rPr>
              <a:t>Hands-On SQA-AI Assistant Workshop</a:t>
            </a:r>
          </a:p>
        </p:txBody>
      </p:sp>
      <p:sp>
        <p:nvSpPr>
          <p:cNvPr id="5" name="TextBox 4"/>
          <p:cNvSpPr txBox="1"/>
          <p:nvPr/>
        </p:nvSpPr>
        <p:spPr>
          <a:xfrm>
            <a:off x="762000" y="1905000"/>
            <a:ext cx="10668000" cy="508000"/>
          </a:xfrm>
          <a:prstGeom prst="rect">
            <a:avLst/>
          </a:prstGeom>
          <a:noFill/>
        </p:spPr>
        <p:txBody>
          <a:bodyPr wrap="square" anchor="t" lIns="38100" rIns="38100" tIns="25400" bIns="25400">
            <a:spAutoFit/>
          </a:bodyPr>
          <a:lstStyle/>
          <a:p>
            <a:pPr algn="l"/>
            <a:r>
              <a:rPr sz="2600" b="0">
                <a:solidFill>
                  <a:srgbClr val="E9F0FA"/>
                </a:solidFill>
                <a:latin typeface="Segoe UI"/>
              </a:rPr>
              <a:t>AI-generated UI and API tests that find a real bug</a:t>
            </a:r>
          </a:p>
        </p:txBody>
      </p:sp>
      <p:sp>
        <p:nvSpPr>
          <p:cNvPr id="6" name="TextBox 5"/>
          <p:cNvSpPr txBox="1"/>
          <p:nvPr/>
        </p:nvSpPr>
        <p:spPr>
          <a:xfrm>
            <a:off x="762000" y="2413000"/>
            <a:ext cx="10668000" cy="381000"/>
          </a:xfrm>
          <a:prstGeom prst="rect">
            <a:avLst/>
          </a:prstGeom>
          <a:noFill/>
        </p:spPr>
        <p:txBody>
          <a:bodyPr wrap="square" anchor="t" lIns="38100" rIns="38100" tIns="25400" bIns="25400">
            <a:spAutoFit/>
          </a:bodyPr>
          <a:lstStyle/>
          <a:p>
            <a:pPr algn="l"/>
            <a:r>
              <a:rPr sz="1800" b="0">
                <a:solidFill>
                  <a:srgbClr val="C3CEDC"/>
                </a:solidFill>
                <a:latin typeface="Segoe UI"/>
              </a:rPr>
              <a:t>Ujian UI dan API dijana AI yang menemui pepijat sebenar</a:t>
            </a:r>
          </a:p>
        </p:txBody>
      </p:sp>
      <p:sp>
        <p:nvSpPr>
          <p:cNvPr id="7" name="TextBox 6"/>
          <p:cNvSpPr txBox="1"/>
          <p:nvPr/>
        </p:nvSpPr>
        <p:spPr>
          <a:xfrm>
            <a:off x="762000" y="3048000"/>
            <a:ext cx="10160000" cy="889000"/>
          </a:xfrm>
          <a:prstGeom prst="rect">
            <a:avLst/>
          </a:prstGeom>
          <a:noFill/>
        </p:spPr>
        <p:txBody>
          <a:bodyPr wrap="square" anchor="t" lIns="38100" rIns="38100" tIns="25400" bIns="25400">
            <a:spAutoFit/>
          </a:bodyPr>
          <a:lstStyle/>
          <a:p>
            <a:pPr algn="l"/>
            <a:r>
              <a:rPr sz="1500" b="0">
                <a:solidFill>
                  <a:srgbClr val="C3CEDC"/>
                </a:solidFill>
                <a:latin typeface="Segoe UI"/>
              </a:rPr>
              <a:t>Ask the AI for a Playwright test for the quantity boundary, save and run it against ShopFast, read the failure, then generate API tests from the OpenAPI contract.</a:t>
            </a:r>
          </a:p>
        </p:txBody>
      </p:sp>
      <p:sp>
        <p:nvSpPr>
          <p:cNvPr id="8" name="TextBox 7"/>
          <p:cNvSpPr txBox="1"/>
          <p:nvPr/>
        </p:nvSpPr>
        <p:spPr>
          <a:xfrm>
            <a:off x="762000" y="4191000"/>
            <a:ext cx="10668000" cy="279400"/>
          </a:xfrm>
          <a:prstGeom prst="rect">
            <a:avLst/>
          </a:prstGeom>
          <a:noFill/>
        </p:spPr>
        <p:txBody>
          <a:bodyPr wrap="square" anchor="t" lIns="38100" rIns="38100" tIns="25400" bIns="25400">
            <a:spAutoFit/>
          </a:bodyPr>
          <a:lstStyle/>
          <a:p>
            <a:pPr algn="l"/>
            <a:r>
              <a:rPr sz="1300" b="0">
                <a:solidFill>
                  <a:srgbClr val="FFFFFF"/>
                </a:solidFill>
                <a:latin typeface="Segoe UI"/>
              </a:rPr>
              <a:t>opencode 1.18 · model Big Pickle (OpenCode Zen, free, no API key) · synthetic ShopFast data only</a:t>
            </a:r>
          </a:p>
        </p:txBody>
      </p:sp>
      <p:sp>
        <p:nvSpPr>
          <p:cNvPr id="9" name="TextBox 8"/>
          <p:cNvSpPr txBox="1"/>
          <p:nvPr/>
        </p:nvSpPr>
        <p:spPr>
          <a:xfrm>
            <a:off x="762000" y="4521200"/>
            <a:ext cx="10668000" cy="279400"/>
          </a:xfrm>
          <a:prstGeom prst="rect">
            <a:avLst/>
          </a:prstGeom>
          <a:noFill/>
        </p:spPr>
        <p:txBody>
          <a:bodyPr wrap="square" anchor="t" lIns="38100" rIns="38100" tIns="25400" bIns="25400">
            <a:spAutoFit/>
          </a:bodyPr>
          <a:lstStyle/>
          <a:p>
            <a:pPr algn="l"/>
            <a:r>
              <a:rPr sz="1200" b="0">
                <a:solidFill>
                  <a:srgbClr val="8A97A8"/>
                </a:solidFill>
                <a:latin typeface="Segoe UI"/>
              </a:rPr>
              <a:t>Bengkel SQA KRISAv2 dan PPrISA 2.0 · 14 hingga 15 September 2026 · Makmal Komputer Aras 11, Menara MyIPO</a:t>
            </a:r>
          </a:p>
        </p:txBody>
      </p:sp>
      <p:sp>
        <p:nvSpPr>
          <p:cNvPr id="10" name="Rounded Rectangle 9">
            <a:hlinkClick r:id="rId2"/>
          </p:cNvPr>
          <p:cNvSpPr/>
          <p:nvPr/>
        </p:nvSpPr>
        <p:spPr>
          <a:xfrm>
            <a:off x="762000" y="5207000"/>
            <a:ext cx="2794000" cy="381000"/>
          </a:xfrm>
          <a:prstGeom prst="roundRect">
            <a:avLst>
              <a:gd name="adj" fmla="val 8000"/>
            </a:avLst>
          </a:prstGeom>
          <a:solidFill>
            <a:srgbClr val="9B4D7A"/>
          </a:solidFill>
          <a:ln>
            <a:noFill/>
          </a:ln>
          <a:effectLst/>
        </p:spPr>
        <p:style>
          <a:lnRef idx="1">
            <a:schemeClr val="accent1"/>
          </a:lnRef>
          <a:fillRef idx="3">
            <a:schemeClr val="accent1"/>
          </a:fillRef>
          <a:effectRef idx="2">
            <a:schemeClr val="accent1"/>
          </a:effectRef>
          <a:fontRef idx="minor">
            <a:schemeClr val="lt1"/>
          </a:fontRef>
        </p:style>
        <p:txBody>
          <a:bodyPr rtlCol="0" anchor="ctr" lIns="50800" rIns="50800"/>
          <a:lstStyle/>
          <a:p>
            <a:pPr algn="ctr"/>
            <a:r>
              <a:rPr sz="1200" b="1">
                <a:solidFill>
                  <a:srgbClr val="FFFFFF"/>
                </a:solidFill>
                <a:latin typeface="Segoe UI"/>
              </a:rPr>
              <a:t>Web guide (copy prompts)</a:t>
            </a:r>
          </a:p>
        </p:txBody>
      </p:sp>
      <p:sp>
        <p:nvSpPr>
          <p:cNvPr id="11" name="Rounded Rectangle 10">
            <a:hlinkClick r:id="rId3"/>
          </p:cNvPr>
          <p:cNvSpPr/>
          <p:nvPr/>
        </p:nvSpPr>
        <p:spPr>
          <a:xfrm>
            <a:off x="3683000" y="5207000"/>
            <a:ext cx="2032000" cy="381000"/>
          </a:xfrm>
          <a:prstGeom prst="roundRect">
            <a:avLst>
              <a:gd name="adj" fmla="val 8000"/>
            </a:avLst>
          </a:prstGeom>
          <a:solidFill>
            <a:srgbClr val="26805A"/>
          </a:solidFill>
          <a:ln>
            <a:noFill/>
          </a:ln>
          <a:effectLst/>
        </p:spPr>
        <p:style>
          <a:lnRef idx="1">
            <a:schemeClr val="accent1"/>
          </a:lnRef>
          <a:fillRef idx="3">
            <a:schemeClr val="accent1"/>
          </a:fillRef>
          <a:effectRef idx="2">
            <a:schemeClr val="accent1"/>
          </a:effectRef>
          <a:fontRef idx="minor">
            <a:schemeClr val="lt1"/>
          </a:fontRef>
        </p:style>
        <p:txBody>
          <a:bodyPr rtlCol="0" anchor="ctr" lIns="50800" rIns="50800"/>
          <a:lstStyle/>
          <a:p>
            <a:pPr algn="ctr"/>
            <a:r>
              <a:rPr sz="1200" b="1">
                <a:solidFill>
                  <a:srgbClr val="FFFFFF"/>
                </a:solidFill>
                <a:latin typeface="Segoe UI"/>
              </a:rPr>
              <a:t>Module hub</a:t>
            </a:r>
          </a:p>
        </p:txBody>
      </p:sp>
      <p:sp>
        <p:nvSpPr>
          <p:cNvPr id="12" name="Rounded Rectangle 11">
            <a:hlinkClick r:id="rId4"/>
          </p:cNvPr>
          <p:cNvSpPr/>
          <p:nvPr/>
        </p:nvSpPr>
        <p:spPr>
          <a:xfrm>
            <a:off x="5842000" y="5207000"/>
            <a:ext cx="2540000" cy="381000"/>
          </a:xfrm>
          <a:prstGeom prst="roundRect">
            <a:avLst>
              <a:gd name="adj" fmla="val 8000"/>
            </a:avLst>
          </a:prstGeom>
          <a:solidFill>
            <a:srgbClr val="1F6F8B"/>
          </a:solidFill>
          <a:ln>
            <a:noFill/>
          </a:ln>
          <a:effectLst/>
        </p:spPr>
        <p:style>
          <a:lnRef idx="1">
            <a:schemeClr val="accent1"/>
          </a:lnRef>
          <a:fillRef idx="3">
            <a:schemeClr val="accent1"/>
          </a:fillRef>
          <a:effectRef idx="2">
            <a:schemeClr val="accent1"/>
          </a:effectRef>
          <a:fontRef idx="minor">
            <a:schemeClr val="lt1"/>
          </a:fontRef>
        </p:style>
        <p:txBody>
          <a:bodyPr rtlCol="0" anchor="ctr" lIns="50800" rIns="50800"/>
          <a:lstStyle/>
          <a:p>
            <a:pPr algn="ctr"/>
            <a:r>
              <a:rPr sz="1200" b="1">
                <a:solidFill>
                  <a:srgbClr val="FFFFFF"/>
                </a:solidFill>
                <a:latin typeface="Segoe UI"/>
              </a:rPr>
              <a:t>Example outputs (GitHub)</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2680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400" b="1">
                <a:solidFill>
                  <a:srgbClr val="0F1620"/>
                </a:solidFill>
                <a:latin typeface="Segoe UI"/>
              </a:rPr>
              <a:t>Links / Pautan</a:t>
            </a:r>
          </a:p>
        </p:txBody>
      </p:sp>
      <p:sp>
        <p:nvSpPr>
          <p:cNvPr id="4" name="TextBox 3"/>
          <p:cNvSpPr txBox="1"/>
          <p:nvPr/>
        </p:nvSpPr>
        <p:spPr>
          <a:xfrm>
            <a:off x="457200" y="889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2"/>
              </a:rPr>
              <a:t>Web guide with copyable prompts</a:t>
            </a:r>
          </a:p>
        </p:txBody>
      </p:sp>
      <p:sp>
        <p:nvSpPr>
          <p:cNvPr id="5" name="TextBox 4"/>
          <p:cNvSpPr txBox="1"/>
          <p:nvPr/>
        </p:nvSpPr>
        <p:spPr>
          <a:xfrm>
            <a:off x="457200" y="1270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3"/>
              </a:rPr>
              <a:t>Module hub (slides, references, templates)</a:t>
            </a:r>
          </a:p>
        </p:txBody>
      </p:sp>
      <p:sp>
        <p:nvSpPr>
          <p:cNvPr id="6" name="TextBox 5"/>
          <p:cNvSpPr txBox="1"/>
          <p:nvPr/>
        </p:nvSpPr>
        <p:spPr>
          <a:xfrm>
            <a:off x="457200" y="1651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4"/>
              </a:rPr>
              <a:t>Example outputs from the real run</a:t>
            </a:r>
          </a:p>
        </p:txBody>
      </p:sp>
      <p:sp>
        <p:nvSpPr>
          <p:cNvPr id="7" name="TextBox 6"/>
          <p:cNvSpPr txBox="1"/>
          <p:nvPr/>
        </p:nvSpPr>
        <p:spPr>
          <a:xfrm>
            <a:off x="457200" y="2032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5"/>
              </a:rPr>
              <a:t>Lab README and command list</a:t>
            </a:r>
          </a:p>
        </p:txBody>
      </p:sp>
      <p:sp>
        <p:nvSpPr>
          <p:cNvPr id="8" name="TextBox 7"/>
          <p:cNvSpPr txBox="1"/>
          <p:nvPr/>
        </p:nvSpPr>
        <p:spPr>
          <a:xfrm>
            <a:off x="457200" y="2413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6"/>
              </a:rPr>
              <a:t>AGENTS.md rules used by the assistant</a:t>
            </a:r>
          </a:p>
        </p:txBody>
      </p:sp>
      <p:sp>
        <p:nvSpPr>
          <p:cNvPr id="9" name="TextBox 8"/>
          <p:cNvSpPr txBox="1"/>
          <p:nvPr/>
        </p:nvSpPr>
        <p:spPr>
          <a:xfrm>
            <a:off x="457200" y="2794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7"/>
              </a:rPr>
              <a:t>opencode documentation</a:t>
            </a:r>
          </a:p>
        </p:txBody>
      </p:sp>
      <p:sp>
        <p:nvSpPr>
          <p:cNvPr id="10" name="TextBox 9"/>
          <p:cNvSpPr txBox="1"/>
          <p:nvPr/>
        </p:nvSpPr>
        <p:spPr>
          <a:xfrm>
            <a:off x="457200" y="3175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8"/>
              </a:rPr>
              <a:t>opencode TUI commands and keys</a:t>
            </a:r>
          </a:p>
        </p:txBody>
      </p:sp>
      <p:sp>
        <p:nvSpPr>
          <p:cNvPr id="11" name="TextBox 10"/>
          <p:cNvSpPr txBox="1"/>
          <p:nvPr/>
        </p:nvSpPr>
        <p:spPr>
          <a:xfrm>
            <a:off x="457200" y="3556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9"/>
              </a:rPr>
              <a:t>OpenCode Zen free models and data policy</a:t>
            </a:r>
          </a:p>
        </p:txBody>
      </p:sp>
      <p:sp>
        <p:nvSpPr>
          <p:cNvPr id="12" name="TextBox 11"/>
          <p:cNvSpPr txBox="1"/>
          <p:nvPr/>
        </p:nvSpPr>
        <p:spPr>
          <a:xfrm>
            <a:off x="457200" y="3937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10"/>
              </a:rPr>
              <a:t>Bab 5, 5.7 Pengujian Sistem F4.3 (p.33)</a:t>
            </a:r>
          </a:p>
        </p:txBody>
      </p:sp>
      <p:sp>
        <p:nvSpPr>
          <p:cNvPr id="13" name="TextBox 12"/>
          <p:cNvSpPr txBox="1"/>
          <p:nvPr/>
        </p:nvSpPr>
        <p:spPr>
          <a:xfrm>
            <a:off x="457200" y="4318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11"/>
              </a:rPr>
              <a:t>Bab 5, Langkah 5 Laporan Ujian Sistem (Jadual 5.6) (p.39)</a:t>
            </a:r>
          </a:p>
        </p:txBody>
      </p:sp>
      <p:sp>
        <p:nvSpPr>
          <p:cNvPr id="14" name="TextBox 13"/>
          <p:cNvSpPr txBox="1"/>
          <p:nvPr/>
        </p:nvSpPr>
        <p:spPr>
          <a:xfrm>
            <a:off x="457200" y="4699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12"/>
              </a:rPr>
              <a:t>Bab 5, 5.6.7 Amalan terbaik (Git, piawaian kod) (p.28)</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9B4D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600" b="1">
                <a:solidFill>
                  <a:srgbClr val="0F1620"/>
                </a:solidFill>
                <a:latin typeface="Segoe UI"/>
              </a:rPr>
              <a:t>Before you start / Sebelum mula</a:t>
            </a:r>
          </a:p>
        </p:txBody>
      </p:sp>
      <p:sp>
        <p:nvSpPr>
          <p:cNvPr id="4" name="TextBox 3"/>
          <p:cNvSpPr txBox="1"/>
          <p:nvPr/>
        </p:nvSpPr>
        <p:spPr>
          <a:xfrm>
            <a:off x="457200" y="889000"/>
            <a:ext cx="5461000" cy="254000"/>
          </a:xfrm>
          <a:prstGeom prst="rect">
            <a:avLst/>
          </a:prstGeom>
          <a:noFill/>
        </p:spPr>
        <p:txBody>
          <a:bodyPr wrap="square" anchor="t" lIns="38100" rIns="38100" tIns="25400" bIns="25400">
            <a:spAutoFit/>
          </a:bodyPr>
          <a:lstStyle/>
          <a:p>
            <a:pPr algn="l"/>
            <a:r>
              <a:rPr sz="1100" b="1">
                <a:solidFill>
                  <a:srgbClr val="5A6879"/>
                </a:solidFill>
                <a:latin typeface="Segoe UI"/>
              </a:rPr>
              <a:t>YOU WILL / ANDA AKAN</a:t>
            </a:r>
          </a:p>
        </p:txBody>
      </p:sp>
      <p:sp>
        <p:nvSpPr>
          <p:cNvPr id="5" name="TextBox 4"/>
          <p:cNvSpPr txBox="1"/>
          <p:nvPr/>
        </p:nvSpPr>
        <p:spPr>
          <a:xfrm>
            <a:off x="457200" y="1143000"/>
            <a:ext cx="5461000" cy="2540000"/>
          </a:xfrm>
          <a:prstGeom prst="rect">
            <a:avLst/>
          </a:prstGeom>
          <a:noFill/>
        </p:spPr>
        <p:txBody>
          <a:bodyPr wrap="square" anchor="t" lIns="38100" rIns="38100" tIns="25400" bIns="25400">
            <a:spAutoFit/>
          </a:bodyPr>
          <a:lstStyle/>
          <a:p>
            <a:pPr algn="l"/>
            <a:r>
              <a:rPr sz="1500" b="0">
                <a:solidFill>
                  <a:srgbClr val="0F1620"/>
                </a:solidFill>
                <a:latin typeface="Segoe UI"/>
              </a:rPr>
              <a:t>1. Run /gen-ui-test for TC-CHK-004 (quantity 10)</a:t>
            </a:r>
          </a:p>
          <a:p>
            <a:pPr algn="l"/>
            <a:r>
              <a:rPr sz="1500" b="0">
                <a:solidFill>
                  <a:srgbClr val="0F1620"/>
                </a:solidFill>
                <a:latin typeface="Segoe UI"/>
              </a:rPr>
              <a:t>2. Save the code block as tests\ui\m05-senario.spec.js</a:t>
            </a:r>
          </a:p>
          <a:p>
            <a:pPr algn="l"/>
            <a:r>
              <a:rPr sz="1500" b="0">
                <a:solidFill>
                  <a:srgbClr val="0F1620"/>
                </a:solidFill>
                <a:latin typeface="Segoe UI"/>
              </a:rPr>
              <a:t>3. Run it with npx playwright test and read the result</a:t>
            </a:r>
          </a:p>
          <a:p>
            <a:pPr algn="l"/>
            <a:r>
              <a:rPr sz="1500" b="0">
                <a:solidFill>
                  <a:srgbClr val="0F1620"/>
                </a:solidFill>
                <a:latin typeface="Segoe UI"/>
              </a:rPr>
              <a:t>4. Run /gen-api-tests for the same requirements</a:t>
            </a:r>
          </a:p>
        </p:txBody>
      </p:sp>
      <p:sp>
        <p:nvSpPr>
          <p:cNvPr id="6" name="TextBox 5"/>
          <p:cNvSpPr txBox="1"/>
          <p:nvPr/>
        </p:nvSpPr>
        <p:spPr>
          <a:xfrm>
            <a:off x="457200" y="3683000"/>
            <a:ext cx="5461000" cy="2540000"/>
          </a:xfrm>
          <a:prstGeom prst="rect">
            <a:avLst/>
          </a:prstGeom>
          <a:noFill/>
        </p:spPr>
        <p:txBody>
          <a:bodyPr wrap="square" anchor="t" lIns="38100" rIns="38100" tIns="25400" bIns="25400">
            <a:spAutoFit/>
          </a:bodyPr>
          <a:lstStyle/>
          <a:p>
            <a:pPr algn="l"/>
            <a:r>
              <a:rPr sz="1300" b="0">
                <a:solidFill>
                  <a:srgbClr val="5A6879"/>
                </a:solidFill>
                <a:latin typeface="Segoe UI"/>
              </a:rPr>
              <a:t>1. Jalankan /gen-ui-test untuk TC-CHK-004 (kuantiti 10)</a:t>
            </a:r>
          </a:p>
          <a:p>
            <a:pPr algn="l"/>
            <a:r>
              <a:rPr sz="1300" b="0">
                <a:solidFill>
                  <a:srgbClr val="5A6879"/>
                </a:solidFill>
                <a:latin typeface="Segoe UI"/>
              </a:rPr>
              <a:t>2. Simpan blok kod sebagai tests\ui\m05-senario.spec.js</a:t>
            </a:r>
          </a:p>
          <a:p>
            <a:pPr algn="l"/>
            <a:r>
              <a:rPr sz="1300" b="0">
                <a:solidFill>
                  <a:srgbClr val="5A6879"/>
                </a:solidFill>
                <a:latin typeface="Segoe UI"/>
              </a:rPr>
              <a:t>3. Jalankan dengan npx playwright test dan baca hasilnya</a:t>
            </a:r>
          </a:p>
          <a:p>
            <a:pPr algn="l"/>
            <a:r>
              <a:rPr sz="1300" b="0">
                <a:solidFill>
                  <a:srgbClr val="5A6879"/>
                </a:solidFill>
                <a:latin typeface="Segoe UI"/>
              </a:rPr>
              <a:t>4. Jalankan /gen-api-tests untuk keperluan yang sama</a:t>
            </a:r>
          </a:p>
        </p:txBody>
      </p:sp>
      <p:sp>
        <p:nvSpPr>
          <p:cNvPr id="7" name="TextBox 6"/>
          <p:cNvSpPr txBox="1"/>
          <p:nvPr/>
        </p:nvSpPr>
        <p:spPr>
          <a:xfrm>
            <a:off x="6350000" y="889000"/>
            <a:ext cx="5334000" cy="254000"/>
          </a:xfrm>
          <a:prstGeom prst="rect">
            <a:avLst/>
          </a:prstGeom>
          <a:noFill/>
        </p:spPr>
        <p:txBody>
          <a:bodyPr wrap="square" anchor="t" lIns="38100" rIns="38100" tIns="25400" bIns="25400">
            <a:spAutoFit/>
          </a:bodyPr>
          <a:lstStyle/>
          <a:p>
            <a:pPr algn="l"/>
            <a:r>
              <a:rPr sz="1100" b="1">
                <a:solidFill>
                  <a:srgbClr val="5A6879"/>
                </a:solidFill>
                <a:latin typeface="Segoe UI"/>
              </a:rPr>
              <a:t>CHECK FIRST / SEMAK DAHULU</a:t>
            </a:r>
          </a:p>
        </p:txBody>
      </p:sp>
      <p:sp>
        <p:nvSpPr>
          <p:cNvPr id="8" name="TextBox 7"/>
          <p:cNvSpPr txBox="1"/>
          <p:nvPr/>
        </p:nvSpPr>
        <p:spPr>
          <a:xfrm>
            <a:off x="6350000" y="1143000"/>
            <a:ext cx="5334000" cy="1905000"/>
          </a:xfrm>
          <a:prstGeom prst="rect">
            <a:avLst/>
          </a:prstGeom>
          <a:noFill/>
        </p:spPr>
        <p:txBody>
          <a:bodyPr wrap="square" anchor="t" lIns="38100" rIns="38100" tIns="25400" bIns="25400">
            <a:spAutoFit/>
          </a:bodyPr>
          <a:lstStyle/>
          <a:p>
            <a:pPr algn="l"/>
            <a:r>
              <a:rPr sz="1400" b="0">
                <a:solidFill>
                  <a:srgbClr val="0F1620"/>
                </a:solidFill>
                <a:latin typeface="Segoe UI"/>
              </a:rPr>
              <a:t>- PowerShell is in C:\Users\&lt;you&gt;\sqa-krisa-bengkel\lab</a:t>
            </a:r>
          </a:p>
          <a:p>
            <a:pPr algn="l"/>
            <a:r>
              <a:rPr sz="1400" b="0">
                <a:solidFill>
                  <a:srgbClr val="0F1620"/>
                </a:solidFill>
                <a:latin typeface="Segoe UI"/>
              </a:rPr>
              <a:t>- opencode starts and shows Big Pickle, OpenCode Zen (W00)</a:t>
            </a:r>
          </a:p>
          <a:p>
            <a:pPr algn="l"/>
            <a:r>
              <a:rPr sz="1400" b="0">
                <a:solidFill>
                  <a:srgbClr val="0F1620"/>
                </a:solidFill>
                <a:latin typeface="Segoe UI"/>
              </a:rPr>
              <a:t>- In shopfast\: npm install and npx playwright install chromium are done</a:t>
            </a:r>
          </a:p>
        </p:txBody>
      </p:sp>
      <p:sp>
        <p:nvSpPr>
          <p:cNvPr id="9" name="Rounded Rectangle 8"/>
          <p:cNvSpPr/>
          <p:nvPr/>
        </p:nvSpPr>
        <p:spPr>
          <a:xfrm>
            <a:off x="6350000" y="3175000"/>
            <a:ext cx="5384800" cy="1778000"/>
          </a:xfrm>
          <a:prstGeom prst="roundRect">
            <a:avLst>
              <a:gd name="adj" fmla="val 8000"/>
            </a:avLst>
          </a:prstGeom>
          <a:solidFill>
            <a:srgbClr val="FBEFF5"/>
          </a:solidFill>
          <a:ln w="12700">
            <a:solidFill>
              <a:srgbClr val="C98FB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02400" y="3276600"/>
            <a:ext cx="5080000" cy="1651000"/>
          </a:xfrm>
          <a:prstGeom prst="rect">
            <a:avLst/>
          </a:prstGeom>
          <a:noFill/>
        </p:spPr>
        <p:txBody>
          <a:bodyPr wrap="square" anchor="t" lIns="38100" rIns="38100" tIns="25400" bIns="25400">
            <a:spAutoFit/>
          </a:bodyPr>
          <a:lstStyle/>
          <a:p>
            <a:pPr algn="l"/>
            <a:r>
              <a:rPr sz="1300" b="0">
                <a:solidFill>
                  <a:srgbClr val="0F1620"/>
                </a:solidFill>
                <a:latin typeface="Segoe UI"/>
              </a:rPr>
              <a:t>Data rules / Peraturan data</a:t>
            </a:r>
          </a:p>
          <a:p>
            <a:pPr algn="l"/>
            <a:r>
              <a:rPr sz="1300" b="0">
                <a:solidFill>
                  <a:srgbClr val="0F1620"/>
                </a:solidFill>
                <a:latin typeface="Segoe UI"/>
              </a:rPr>
              <a:t>- Synthetic ShopFast data only. Never paste real agency documents or personal data.</a:t>
            </a:r>
          </a:p>
          <a:p>
            <a:pPr algn="l"/>
            <a:r>
              <a:rPr sz="1300" b="0">
                <a:solidFill>
                  <a:srgbClr val="0F1620"/>
                </a:solidFill>
                <a:latin typeface="Segoe UI"/>
              </a:rPr>
              <a:t>- Free models run outside Malaysia and may learn from prompts.</a:t>
            </a:r>
          </a:p>
          <a:p>
            <a:pPr algn="l"/>
            <a:r>
              <a:rPr sz="1300" b="0">
                <a:solidFill>
                  <a:srgbClr val="0F1620"/>
                </a:solidFill>
                <a:latin typeface="Segoe UI"/>
              </a:rPr>
              <a:t>- AI output is a draft. A person checks and signs off.</a:t>
            </a:r>
          </a:p>
        </p:txBody>
      </p:sp>
      <p:sp>
        <p:nvSpPr>
          <p:cNvPr id="11" name="TextBox 10"/>
          <p:cNvSpPr txBox="1"/>
          <p:nvPr/>
        </p:nvSpPr>
        <p:spPr>
          <a:xfrm>
            <a:off x="6350000" y="5207000"/>
            <a:ext cx="5334000" cy="254000"/>
          </a:xfrm>
          <a:prstGeom prst="rect">
            <a:avLst/>
          </a:prstGeom>
          <a:noFill/>
        </p:spPr>
        <p:txBody>
          <a:bodyPr wrap="square" anchor="t" lIns="38100" rIns="38100" tIns="25400" bIns="25400">
            <a:spAutoFit/>
          </a:bodyPr>
          <a:lstStyle/>
          <a:p>
            <a:pPr algn="l"/>
            <a:r>
              <a:rPr sz="1100" b="1">
                <a:solidFill>
                  <a:srgbClr val="5A6879"/>
                </a:solidFill>
                <a:latin typeface="Segoe UI"/>
              </a:rPr>
              <a:t>OUTPUT</a:t>
            </a:r>
          </a:p>
        </p:txBody>
      </p:sp>
      <p:sp>
        <p:nvSpPr>
          <p:cNvPr id="12" name="TextBox 11"/>
          <p:cNvSpPr txBox="1"/>
          <p:nvPr/>
        </p:nvSpPr>
        <p:spPr>
          <a:xfrm>
            <a:off x="6350000" y="5435600"/>
            <a:ext cx="5334000" cy="508000"/>
          </a:xfrm>
          <a:prstGeom prst="rect">
            <a:avLst/>
          </a:prstGeom>
          <a:noFill/>
        </p:spPr>
        <p:txBody>
          <a:bodyPr wrap="square" anchor="t" lIns="38100" rIns="38100" tIns="25400" bIns="25400">
            <a:spAutoFit/>
          </a:bodyPr>
          <a:lstStyle/>
          <a:p>
            <a:pPr algn="l"/>
            <a:r>
              <a:rPr sz="1300" b="1">
                <a:solidFill>
                  <a:srgbClr val="0F1620"/>
                </a:solidFill>
                <a:latin typeface="Consolas"/>
              </a:rPr>
              <a:t>outputs/m05-ui-test.md, shopfast/tests/ui/m05-senario.spec.js, outputs/m05-api-tests.md</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2680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26805A"/>
                </a:solidFill>
                <a:latin typeface="Segoe UI"/>
              </a:rPr>
              <a:t>W05 · STEP 1 OF 5 · LANGKAH 1</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250" b="1">
                <a:solidFill>
                  <a:srgbClr val="0F1620"/>
                </a:solidFill>
                <a:latin typeface="Segoe UI"/>
              </a:rPr>
              <a:t>Run /gen-ui-test for the quantity 10 boundary case. The AI reads the documents first and may pause at Preparing write. When the Permission required dialog appears, read the preview and choose Allow once.</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000" b="0">
                <a:solidFill>
                  <a:srgbClr val="5A6879"/>
                </a:solidFill>
                <a:latin typeface="Segoe UI"/>
              </a:rPr>
              <a:t>Jalankan /gen-ui-test untuk kes sempadan kuantiti 10. AI membaca dokumen dahulu dan mungkin berhenti seketika pada Preparing write. Apabila dialog Permission required muncul, baca pratonton dan pilih Allow once.</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 (BUILD)</a:t>
            </a:r>
          </a:p>
        </p:txBody>
      </p:sp>
      <p:sp>
        <p:nvSpPr>
          <p:cNvPr id="7" name="Rounded Rectangle 6"/>
          <p:cNvSpPr/>
          <p:nvPr/>
        </p:nvSpPr>
        <p:spPr>
          <a:xfrm>
            <a:off x="304800" y="3225800"/>
            <a:ext cx="3708400" cy="762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635000"/>
          </a:xfrm>
          <a:prstGeom prst="rect">
            <a:avLst/>
          </a:prstGeom>
          <a:noFill/>
        </p:spPr>
        <p:txBody>
          <a:bodyPr wrap="square" anchor="t" lIns="38100" rIns="38100" tIns="25400" bIns="25400">
            <a:spAutoFit/>
          </a:bodyPr>
          <a:lstStyle/>
          <a:p>
            <a:pPr algn="l"/>
            <a:r>
              <a:rPr sz="1050" b="0">
                <a:solidFill>
                  <a:srgbClr val="E9F0FA"/>
                </a:solidFill>
                <a:latin typeface="Consolas"/>
              </a:rPr>
              <a:t>/gen-ui-test TC-CHK-004 tambah P002 kuantiti 10 ke troli dan semak troli menerima kuantiti 10 (REQ-CHK-01)</a:t>
            </a:r>
          </a:p>
        </p:txBody>
      </p:sp>
      <p:pic>
        <p:nvPicPr>
          <p:cNvPr id="9" name="Picture 8" descr="01-gen-ui-test-permission.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2680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26805A"/>
                </a:solidFill>
                <a:latin typeface="Segoe UI"/>
              </a:rPr>
              <a:t>W05 · STEP 2 OF 5 · LANGKAH 2</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600" b="1">
                <a:solidFill>
                  <a:srgbClr val="0F1620"/>
                </a:solidFill>
                <a:latin typeface="Segoe UI"/>
              </a:rPr>
              <a:t>Allow once. The test and instructions are saved in outputs/m05-ui-test.md.</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Allow once. Ujian dan arahan disimpan dalam outputs/m05-ui-test.md.</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a:t>
            </a:r>
          </a:p>
        </p:txBody>
      </p:sp>
      <p:sp>
        <p:nvSpPr>
          <p:cNvPr id="7" name="Rounded Rectangle 6"/>
          <p:cNvSpPr/>
          <p:nvPr/>
        </p:nvSpPr>
        <p:spPr>
          <a:xfrm>
            <a:off x="304800" y="3225800"/>
            <a:ext cx="3708400" cy="508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381000"/>
          </a:xfrm>
          <a:prstGeom prst="rect">
            <a:avLst/>
          </a:prstGeom>
          <a:noFill/>
        </p:spPr>
        <p:txBody>
          <a:bodyPr wrap="square" anchor="t" lIns="38100" rIns="38100" tIns="25400" bIns="25400">
            <a:spAutoFit/>
          </a:bodyPr>
          <a:lstStyle/>
          <a:p>
            <a:pPr algn="l"/>
            <a:r>
              <a:rPr sz="1050" b="0">
                <a:solidFill>
                  <a:srgbClr val="E9F0FA"/>
                </a:solidFill>
                <a:latin typeface="Consolas"/>
              </a:rPr>
              <a:t>Allow once (Enter)</a:t>
            </a:r>
          </a:p>
        </p:txBody>
      </p:sp>
      <p:pic>
        <p:nvPicPr>
          <p:cNvPr id="9" name="Picture 8" descr="02-gen-ui-test-saved.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2680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26805A"/>
                </a:solidFill>
                <a:latin typeface="Segoe UI"/>
              </a:rPr>
              <a:t>W05 · STEP 3 OF 5 · LANGKAH 3</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400" b="1">
                <a:solidFill>
                  <a:srgbClr val="0F1620"/>
                </a:solidFill>
                <a:latin typeface="Segoe UI"/>
              </a:rPr>
              <a:t>Save the code block as a spec file and run it. A failure here is a real finding to reproduce and report in Module 6.</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Simpan blok kod sebagai fail spec dan jalankan. Kegagalan di sini ialah penemuan sebenar untuk dihasilkan semula dan dilaporkan dalam Modul 6.</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POWERSHELL</a:t>
            </a:r>
          </a:p>
        </p:txBody>
      </p:sp>
      <p:sp>
        <p:nvSpPr>
          <p:cNvPr id="7" name="Rounded Rectangle 6"/>
          <p:cNvSpPr/>
          <p:nvPr/>
        </p:nvSpPr>
        <p:spPr>
          <a:xfrm>
            <a:off x="304800" y="3225800"/>
            <a:ext cx="3708400" cy="18288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1701800"/>
          </a:xfrm>
          <a:prstGeom prst="rect">
            <a:avLst/>
          </a:prstGeom>
          <a:noFill/>
        </p:spPr>
        <p:txBody>
          <a:bodyPr wrap="square" anchor="t" lIns="38100" rIns="38100" tIns="25400" bIns="25400">
            <a:spAutoFit/>
          </a:bodyPr>
          <a:lstStyle/>
          <a:p>
            <a:pPr algn="l"/>
            <a:r>
              <a:rPr sz="900" b="0">
                <a:solidFill>
                  <a:srgbClr val="E9F0FA"/>
                </a:solidFill>
                <a:latin typeface="Consolas"/>
              </a:rPr>
              <a:t>$md = Get-Content outputs\m05-ui-test.md -Raw</a:t>
            </a:r>
          </a:p>
          <a:p>
            <a:pPr algn="l"/>
            <a:r>
              <a:rPr sz="900" b="0">
                <a:solidFill>
                  <a:srgbClr val="E9F0FA"/>
                </a:solidFill>
                <a:latin typeface="Consolas"/>
              </a:rPr>
              <a:t>[regex]::Match($md, '(?s)```(?:js|javascript)\s*(.*?)```').Groups[1].Value | Set-Content -Encoding utf8 shopfast\tests\ui\m05-senario.spec.js</a:t>
            </a:r>
          </a:p>
          <a:p>
            <a:pPr algn="l"/>
            <a:r>
              <a:rPr sz="900" b="0">
                <a:solidFill>
                  <a:srgbClr val="E9F0FA"/>
                </a:solidFill>
                <a:latin typeface="Consolas"/>
              </a:rPr>
              <a:t>cd shopfast</a:t>
            </a:r>
          </a:p>
          <a:p>
            <a:pPr algn="l"/>
            <a:r>
              <a:rPr sz="900" b="0">
                <a:solidFill>
                  <a:srgbClr val="E9F0FA"/>
                </a:solidFill>
                <a:latin typeface="Consolas"/>
              </a:rPr>
              <a:t>npx playwright test tests/ui/m05-senario.spec.js --reporter=list</a:t>
            </a:r>
          </a:p>
        </p:txBody>
      </p:sp>
      <p:pic>
        <p:nvPicPr>
          <p:cNvPr id="9" name="Picture 8" descr="03-save-and-run-test.png"/>
          <p:cNvPicPr>
            <a:picLocks noChangeAspect="1"/>
          </p:cNvPicPr>
          <p:nvPr/>
        </p:nvPicPr>
        <p:blipFill>
          <a:blip r:embed="rId2"/>
          <a:stretch>
            <a:fillRect/>
          </a:stretch>
        </p:blipFill>
        <p:spPr>
          <a:xfrm>
            <a:off x="4191000" y="912254"/>
            <a:ext cx="7772400" cy="5033491"/>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2680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26805A"/>
                </a:solidFill>
                <a:latin typeface="Segoe UI"/>
              </a:rPr>
              <a:t>W05 · STEP 4 OF 5 · LANGKAH 4</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250" b="1">
                <a:solidFill>
                  <a:srgbClr val="0F1620"/>
                </a:solidFill>
                <a:latin typeface="Segoe UI"/>
              </a:rPr>
              <a:t>Back in opencode, run /gen-api-tests from the OpenAPI contract. The AI reads the documents first and may pause at Preparing write. When the Permission required dialog appears, read the preview and choose Allow once.</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000" b="0">
                <a:solidFill>
                  <a:srgbClr val="5A6879"/>
                </a:solidFill>
                <a:latin typeface="Segoe UI"/>
              </a:rPr>
              <a:t>Kembali ke opencode, jalankan /gen-api-tests daripada kontrak OpenAPI. AI membaca dokumen dahulu dan mungkin berhenti seketika pada Preparing write. Apabila dialog Permission required muncul, baca pratonton dan pilih Allow once.</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 (BUILD)</a:t>
            </a:r>
          </a:p>
        </p:txBody>
      </p:sp>
      <p:sp>
        <p:nvSpPr>
          <p:cNvPr id="7" name="Rounded Rectangle 6"/>
          <p:cNvSpPr/>
          <p:nvPr/>
        </p:nvSpPr>
        <p:spPr>
          <a:xfrm>
            <a:off x="304800" y="3225800"/>
            <a:ext cx="3708400" cy="508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381000"/>
          </a:xfrm>
          <a:prstGeom prst="rect">
            <a:avLst/>
          </a:prstGeom>
          <a:noFill/>
        </p:spPr>
        <p:txBody>
          <a:bodyPr wrap="square" anchor="t" lIns="38100" rIns="38100" tIns="25400" bIns="25400">
            <a:spAutoFit/>
          </a:bodyPr>
          <a:lstStyle/>
          <a:p>
            <a:pPr algn="l"/>
            <a:r>
              <a:rPr sz="1050" b="0">
                <a:solidFill>
                  <a:srgbClr val="E9F0FA"/>
                </a:solidFill>
                <a:latin typeface="Consolas"/>
              </a:rPr>
              <a:t>/gen-api-tests REQ-CHK-01 REQ-CHK-03</a:t>
            </a:r>
          </a:p>
        </p:txBody>
      </p:sp>
      <p:pic>
        <p:nvPicPr>
          <p:cNvPr id="9" name="Picture 8" descr="04-gen-api-tests-permission.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2680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26805A"/>
                </a:solidFill>
                <a:latin typeface="Segoe UI"/>
              </a:rPr>
              <a:t>W05 · STEP 5 OF 5 · LANGKAH 5</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600" b="1">
                <a:solidFill>
                  <a:srgbClr val="0F1620"/>
                </a:solidFill>
                <a:latin typeface="Segoe UI"/>
              </a:rPr>
              <a:t>Allow once. Review the generated API tests before using them.</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Allow once. Semak ujian API yang dijana sebelum digunakan.</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a:t>
            </a:r>
          </a:p>
        </p:txBody>
      </p:sp>
      <p:sp>
        <p:nvSpPr>
          <p:cNvPr id="7" name="Rounded Rectangle 6"/>
          <p:cNvSpPr/>
          <p:nvPr/>
        </p:nvSpPr>
        <p:spPr>
          <a:xfrm>
            <a:off x="304800" y="3225800"/>
            <a:ext cx="3708400" cy="508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381000"/>
          </a:xfrm>
          <a:prstGeom prst="rect">
            <a:avLst/>
          </a:prstGeom>
          <a:noFill/>
        </p:spPr>
        <p:txBody>
          <a:bodyPr wrap="square" anchor="t" lIns="38100" rIns="38100" tIns="25400" bIns="25400">
            <a:spAutoFit/>
          </a:bodyPr>
          <a:lstStyle/>
          <a:p>
            <a:pPr algn="l"/>
            <a:r>
              <a:rPr sz="1050" b="0">
                <a:solidFill>
                  <a:srgbClr val="E9F0FA"/>
                </a:solidFill>
                <a:latin typeface="Consolas"/>
              </a:rPr>
              <a:t>Allow once (Enter)</a:t>
            </a:r>
          </a:p>
        </p:txBody>
      </p:sp>
      <p:pic>
        <p:nvPicPr>
          <p:cNvPr id="9" name="Picture 8" descr="05-gen-api-tests-saved.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B326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400" b="1">
                <a:solidFill>
                  <a:srgbClr val="0F1620"/>
                </a:solidFill>
                <a:latin typeface="Segoe UI"/>
              </a:rPr>
              <a:t>Human check before you accept the output / Semakan manusia</a:t>
            </a:r>
          </a:p>
        </p:txBody>
      </p:sp>
      <p:sp>
        <p:nvSpPr>
          <p:cNvPr id="4" name="Rounded Rectangle 3"/>
          <p:cNvSpPr/>
          <p:nvPr/>
        </p:nvSpPr>
        <p:spPr>
          <a:xfrm>
            <a:off x="457200" y="1016000"/>
            <a:ext cx="11277600" cy="889000"/>
          </a:xfrm>
          <a:prstGeom prst="roundRect">
            <a:avLst>
              <a:gd name="adj" fmla="val 8000"/>
            </a:avLst>
          </a:prstGeom>
          <a:solidFill>
            <a:srgbClr val="FFF4F2"/>
          </a:solidFill>
          <a:ln w="12700">
            <a:solidFill>
              <a:srgbClr val="E8B4A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35000" y="1117600"/>
            <a:ext cx="10922000" cy="381000"/>
          </a:xfrm>
          <a:prstGeom prst="rect">
            <a:avLst/>
          </a:prstGeom>
          <a:noFill/>
        </p:spPr>
        <p:txBody>
          <a:bodyPr wrap="square" anchor="t" lIns="38100" rIns="38100" tIns="25400" bIns="25400">
            <a:spAutoFit/>
          </a:bodyPr>
          <a:lstStyle/>
          <a:p>
            <a:pPr algn="l"/>
            <a:r>
              <a:rPr sz="1600" b="1">
                <a:solidFill>
                  <a:srgbClr val="0F1620"/>
                </a:solidFill>
                <a:latin typeface="Segoe UI"/>
              </a:rPr>
              <a:t>The test selects elements by data-testid that really exist</a:t>
            </a:r>
          </a:p>
        </p:txBody>
      </p:sp>
      <p:sp>
        <p:nvSpPr>
          <p:cNvPr id="6" name="TextBox 5"/>
          <p:cNvSpPr txBox="1"/>
          <p:nvPr/>
        </p:nvSpPr>
        <p:spPr>
          <a:xfrm>
            <a:off x="635000" y="1498600"/>
            <a:ext cx="10922000" cy="330200"/>
          </a:xfrm>
          <a:prstGeom prst="rect">
            <a:avLst/>
          </a:prstGeom>
          <a:noFill/>
        </p:spPr>
        <p:txBody>
          <a:bodyPr wrap="square" anchor="t" lIns="38100" rIns="38100" tIns="25400" bIns="25400">
            <a:spAutoFit/>
          </a:bodyPr>
          <a:lstStyle/>
          <a:p>
            <a:pPr algn="l"/>
            <a:r>
              <a:rPr sz="1300" b="0">
                <a:solidFill>
                  <a:srgbClr val="5A6879"/>
                </a:solidFill>
                <a:latin typeface="Segoe UI"/>
              </a:rPr>
              <a:t>Ujian memilih elemen melalui data-testid yang benar-benar wujud</a:t>
            </a:r>
          </a:p>
        </p:txBody>
      </p:sp>
      <p:sp>
        <p:nvSpPr>
          <p:cNvPr id="7" name="Rounded Rectangle 6"/>
          <p:cNvSpPr/>
          <p:nvPr/>
        </p:nvSpPr>
        <p:spPr>
          <a:xfrm>
            <a:off x="457200" y="2057400"/>
            <a:ext cx="11277600" cy="889000"/>
          </a:xfrm>
          <a:prstGeom prst="roundRect">
            <a:avLst>
              <a:gd name="adj" fmla="val 8000"/>
            </a:avLst>
          </a:prstGeom>
          <a:solidFill>
            <a:srgbClr val="FFF4F2"/>
          </a:solidFill>
          <a:ln w="12700">
            <a:solidFill>
              <a:srgbClr val="E8B4A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35000" y="2159000"/>
            <a:ext cx="10922000" cy="381000"/>
          </a:xfrm>
          <a:prstGeom prst="rect">
            <a:avLst/>
          </a:prstGeom>
          <a:noFill/>
        </p:spPr>
        <p:txBody>
          <a:bodyPr wrap="square" anchor="t" lIns="38100" rIns="38100" tIns="25400" bIns="25400">
            <a:spAutoFit/>
          </a:bodyPr>
          <a:lstStyle/>
          <a:p>
            <a:pPr algn="l"/>
            <a:r>
              <a:rPr sz="1600" b="1">
                <a:solidFill>
                  <a:srgbClr val="0F1620"/>
                </a:solidFill>
                <a:latin typeface="Segoe UI"/>
              </a:rPr>
              <a:t>A failing test is a finding: reproduce it by hand before logging a bug</a:t>
            </a:r>
          </a:p>
        </p:txBody>
      </p:sp>
      <p:sp>
        <p:nvSpPr>
          <p:cNvPr id="9" name="TextBox 8"/>
          <p:cNvSpPr txBox="1"/>
          <p:nvPr/>
        </p:nvSpPr>
        <p:spPr>
          <a:xfrm>
            <a:off x="635000" y="2540000"/>
            <a:ext cx="10922000" cy="330200"/>
          </a:xfrm>
          <a:prstGeom prst="rect">
            <a:avLst/>
          </a:prstGeom>
          <a:noFill/>
        </p:spPr>
        <p:txBody>
          <a:bodyPr wrap="square" anchor="t" lIns="38100" rIns="38100" tIns="25400" bIns="25400">
            <a:spAutoFit/>
          </a:bodyPr>
          <a:lstStyle/>
          <a:p>
            <a:pPr algn="l"/>
            <a:r>
              <a:rPr sz="1300" b="0">
                <a:solidFill>
                  <a:srgbClr val="5A6879"/>
                </a:solidFill>
                <a:latin typeface="Segoe UI"/>
              </a:rPr>
              <a:t>Ujian yang gagal ialah penemuan: hasilkan semula secara manual sebelum log pepijat</a:t>
            </a:r>
          </a:p>
        </p:txBody>
      </p:sp>
      <p:sp>
        <p:nvSpPr>
          <p:cNvPr id="10" name="Rounded Rectangle 9"/>
          <p:cNvSpPr/>
          <p:nvPr/>
        </p:nvSpPr>
        <p:spPr>
          <a:xfrm>
            <a:off x="457200" y="3098800"/>
            <a:ext cx="11277600" cy="889000"/>
          </a:xfrm>
          <a:prstGeom prst="roundRect">
            <a:avLst>
              <a:gd name="adj" fmla="val 8000"/>
            </a:avLst>
          </a:prstGeom>
          <a:solidFill>
            <a:srgbClr val="FFF4F2"/>
          </a:solidFill>
          <a:ln w="12700">
            <a:solidFill>
              <a:srgbClr val="E8B4A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35000" y="3200400"/>
            <a:ext cx="10922000" cy="381000"/>
          </a:xfrm>
          <a:prstGeom prst="rect">
            <a:avLst/>
          </a:prstGeom>
          <a:noFill/>
        </p:spPr>
        <p:txBody>
          <a:bodyPr wrap="square" anchor="t" lIns="38100" rIns="38100" tIns="25400" bIns="25400">
            <a:spAutoFit/>
          </a:bodyPr>
          <a:lstStyle/>
          <a:p>
            <a:pPr algn="l"/>
            <a:r>
              <a:rPr sz="1600" b="1">
                <a:solidFill>
                  <a:srgbClr val="0F1620"/>
                </a:solidFill>
                <a:latin typeface="Segoe UI"/>
              </a:rPr>
              <a:t>Generated tests are reviewed like code before they are committed</a:t>
            </a:r>
          </a:p>
        </p:txBody>
      </p:sp>
      <p:sp>
        <p:nvSpPr>
          <p:cNvPr id="12" name="TextBox 11"/>
          <p:cNvSpPr txBox="1"/>
          <p:nvPr/>
        </p:nvSpPr>
        <p:spPr>
          <a:xfrm>
            <a:off x="635000" y="3581400"/>
            <a:ext cx="10922000" cy="330200"/>
          </a:xfrm>
          <a:prstGeom prst="rect">
            <a:avLst/>
          </a:prstGeom>
          <a:noFill/>
        </p:spPr>
        <p:txBody>
          <a:bodyPr wrap="square" anchor="t" lIns="38100" rIns="38100" tIns="25400" bIns="25400">
            <a:spAutoFit/>
          </a:bodyPr>
          <a:lstStyle/>
          <a:p>
            <a:pPr algn="l"/>
            <a:r>
              <a:rPr sz="1300" b="0">
                <a:solidFill>
                  <a:srgbClr val="5A6879"/>
                </a:solidFill>
                <a:latin typeface="Segoe UI"/>
              </a:rPr>
              <a:t>Ujian yang dijana disemak seperti kod sebelum di-commit</a:t>
            </a:r>
          </a:p>
        </p:txBody>
      </p:sp>
      <p:sp>
        <p:nvSpPr>
          <p:cNvPr id="13" name="TextBox 12"/>
          <p:cNvSpPr txBox="1"/>
          <p:nvPr/>
        </p:nvSpPr>
        <p:spPr>
          <a:xfrm>
            <a:off x="457200" y="4216400"/>
            <a:ext cx="11176000" cy="508000"/>
          </a:xfrm>
          <a:prstGeom prst="rect">
            <a:avLst/>
          </a:prstGeom>
          <a:noFill/>
        </p:spPr>
        <p:txBody>
          <a:bodyPr wrap="square" anchor="t" lIns="38100" rIns="38100" tIns="25400" bIns="25400">
            <a:spAutoFit/>
          </a:bodyPr>
          <a:lstStyle/>
          <a:p>
            <a:pPr algn="l"/>
            <a:r>
              <a:rPr sz="1400" b="0">
                <a:solidFill>
                  <a:srgbClr val="0F1620"/>
                </a:solidFill>
                <a:latin typeface="Segoe UI"/>
              </a:rPr>
              <a:t>The AI draft becomes evidence only after this check. Record who checked it and when (Module 7 audit trail).</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5A68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400" b="1">
                <a:solidFill>
                  <a:srgbClr val="0F1620"/>
                </a:solidFill>
                <a:latin typeface="Segoe UI"/>
              </a:rPr>
              <a:t>If something goes wrong / Jika ada masalah</a:t>
            </a:r>
          </a:p>
        </p:txBody>
      </p:sp>
      <p:sp>
        <p:nvSpPr>
          <p:cNvPr id="4" name="Rounded Rectangle 3"/>
          <p:cNvSpPr/>
          <p:nvPr/>
        </p:nvSpPr>
        <p:spPr>
          <a:xfrm>
            <a:off x="457200" y="8890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84200" y="9652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opencode is not recognised</a:t>
            </a:r>
          </a:p>
        </p:txBody>
      </p:sp>
      <p:sp>
        <p:nvSpPr>
          <p:cNvPr id="6" name="TextBox 5"/>
          <p:cNvSpPr txBox="1"/>
          <p:nvPr/>
        </p:nvSpPr>
        <p:spPr>
          <a:xfrm>
            <a:off x="3810000" y="9652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Close and reopen PowerShell so PATH refreshes. Still failing: powershell -ExecutionPolicy Bypass -File .\setup\install-opencode.ps1 -Portable</a:t>
            </a:r>
          </a:p>
        </p:txBody>
      </p:sp>
      <p:sp>
        <p:nvSpPr>
          <p:cNvPr id="7" name="Rounded Rectangle 6"/>
          <p:cNvSpPr/>
          <p:nvPr/>
        </p:nvSpPr>
        <p:spPr>
          <a:xfrm>
            <a:off x="457200" y="16002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84200" y="16764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Scripts are disabled on this system</a:t>
            </a:r>
          </a:p>
        </p:txBody>
      </p:sp>
      <p:sp>
        <p:nvSpPr>
          <p:cNvPr id="9" name="TextBox 8"/>
          <p:cNvSpPr txBox="1"/>
          <p:nvPr/>
        </p:nvSpPr>
        <p:spPr>
          <a:xfrm>
            <a:off x="3810000" y="16764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Set-ExecutionPolicy -Scope CurrentUser RemoteSigned, or run opencode.cmd instead of opencode</a:t>
            </a:r>
          </a:p>
        </p:txBody>
      </p:sp>
      <p:sp>
        <p:nvSpPr>
          <p:cNvPr id="10" name="Rounded Rectangle 9"/>
          <p:cNvSpPr/>
          <p:nvPr/>
        </p:nvSpPr>
        <p:spPr>
          <a:xfrm>
            <a:off x="457200" y="23114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84200" y="23876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The model is slow or stops</a:t>
            </a:r>
          </a:p>
        </p:txBody>
      </p:sp>
      <p:sp>
        <p:nvSpPr>
          <p:cNvPr id="12" name="TextBox 11"/>
          <p:cNvSpPr txBox="1"/>
          <p:nvPr/>
        </p:nvSpPr>
        <p:spPr>
          <a:xfrm>
            <a:off x="3810000" y="23876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Wait up to 2 minutes. Press Esc to interrupt, then send the prompt again. Try another free model with /models</a:t>
            </a:r>
          </a:p>
        </p:txBody>
      </p:sp>
      <p:sp>
        <p:nvSpPr>
          <p:cNvPr id="13" name="Rounded Rectangle 12"/>
          <p:cNvSpPr/>
          <p:nvPr/>
        </p:nvSpPr>
        <p:spPr>
          <a:xfrm>
            <a:off x="457200" y="30226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84200" y="30988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Permission required dialog</a:t>
            </a:r>
          </a:p>
        </p:txBody>
      </p:sp>
      <p:sp>
        <p:nvSpPr>
          <p:cNvPr id="15" name="TextBox 14"/>
          <p:cNvSpPr txBox="1"/>
          <p:nvPr/>
        </p:nvSpPr>
        <p:spPr>
          <a:xfrm>
            <a:off x="3810000" y="30988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Read the preview. Choose Allow once for files in outputs/. Reject anything outside the lab folder</a:t>
            </a:r>
          </a:p>
        </p:txBody>
      </p:sp>
      <p:sp>
        <p:nvSpPr>
          <p:cNvPr id="16" name="Rounded Rectangle 15"/>
          <p:cNvSpPr/>
          <p:nvPr/>
        </p:nvSpPr>
        <p:spPr>
          <a:xfrm>
            <a:off x="457200" y="37338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84200" y="38100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File or command not found</a:t>
            </a:r>
          </a:p>
        </p:txBody>
      </p:sp>
      <p:sp>
        <p:nvSpPr>
          <p:cNvPr id="18" name="TextBox 17"/>
          <p:cNvSpPr txBox="1"/>
          <p:nvPr/>
        </p:nvSpPr>
        <p:spPr>
          <a:xfrm>
            <a:off x="3810000" y="38100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Check the status bar path ends with \lab. Commands and @files are relative to the lab folder</a:t>
            </a:r>
          </a:p>
        </p:txBody>
      </p:sp>
      <p:sp>
        <p:nvSpPr>
          <p:cNvPr id="19" name="Rounded Rectangle 18"/>
          <p:cNvSpPr/>
          <p:nvPr/>
        </p:nvSpPr>
        <p:spPr>
          <a:xfrm>
            <a:off x="457200" y="44450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84200" y="45212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Answer uses Indonesian words or dashes</a:t>
            </a:r>
          </a:p>
        </p:txBody>
      </p:sp>
      <p:sp>
        <p:nvSpPr>
          <p:cNvPr id="21" name="TextBox 20"/>
          <p:cNvSpPr txBox="1"/>
          <p:nvPr/>
        </p:nvSpPr>
        <p:spPr>
          <a:xfrm>
            <a:off x="3810000" y="45212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Reply: Ikut AGENTS.md peraturan 1 dan 14, tulis semula dalam Bahasa Melayu Malaysia</a:t>
            </a:r>
          </a:p>
        </p:txBody>
      </p:sp>
      <p:sp>
        <p:nvSpPr>
          <p:cNvPr id="22" name="Rounded Rectangle 21"/>
          <p:cNvSpPr/>
          <p:nvPr/>
        </p:nvSpPr>
        <p:spPr>
          <a:xfrm>
            <a:off x="457200" y="51562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584200" y="52324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Network or proxy error</a:t>
            </a:r>
          </a:p>
        </p:txBody>
      </p:sp>
      <p:sp>
        <p:nvSpPr>
          <p:cNvPr id="24" name="TextBox 23"/>
          <p:cNvSpPr txBox="1"/>
          <p:nvPr/>
        </p:nvSpPr>
        <p:spPr>
          <a:xfrm>
            <a:off x="3810000" y="52324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$env:HTTPS_PROXY = "http://proxy:port" and $env:NO_PROXY = "localhost,127.0.0.1" before starting opencode</a:t>
            </a:r>
          </a:p>
        </p:txBody>
      </p:sp>
      <p:sp>
        <p:nvSpPr>
          <p:cNvPr id="25" name="Rounded Rectangle 24"/>
          <p:cNvSpPr/>
          <p:nvPr/>
        </p:nvSpPr>
        <p:spPr>
          <a:xfrm>
            <a:off x="457200" y="58674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584200" y="59436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Port 3000 already in use</a:t>
            </a:r>
          </a:p>
        </p:txBody>
      </p:sp>
      <p:sp>
        <p:nvSpPr>
          <p:cNvPr id="27" name="TextBox 26"/>
          <p:cNvSpPr txBox="1"/>
          <p:nvPr/>
        </p:nvSpPr>
        <p:spPr>
          <a:xfrm>
            <a:off x="3810000" y="59436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$env:PORT = 3001 before npm start, and use http://localhost:3001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W05 Hands-On SQA-AI Assistant Workshop: AI-generated UI and API tests that find a real bug</dc:title>
  <dc:subject/>
  <dc:creator>Al-Abrar bin Abdul Wahid</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