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W06: 25 minutes. Real screenshots captured on 13 Sep 2026 from a fresh clone of the course repository on Windows 11 with opencode 1.18.30 and the free Big Pickle model. AI answers vary between runs; the steps and checks do not.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1: Run /bug-report with your reproduction evidence. The AI reads the documents first and may pause at Preparing write. When the Permission required dialog appears, read the preview and choose Allow once.</a:t>
            </a:r>
          </a:p>
          <a:p>
            <a:r>
              <a:t>Command or prompt:</a:t>
            </a:r>
          </a:p>
          <a:p>
            <a:r>
              <a:t>/bug-report Langkah: tambah P002 kuantiti 10 melalui POST /api/cart/items. Dijangka: 201 dan kuantiti 10 diterima (REQ-CHK-01). Sebenar: 400 VALIDATION_ERROR. Bukti: ujian tests/ui/m05-senario.spec.js gagal, binaan 1.0.0.</a:t>
            </a:r>
          </a:p>
          <a:p>
            <a:r>
              <a:t>Screenshot: workshop-ai/W06-pepijat-metrik/screenshots/01-bug-report-permission.png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2: Allow once. Check the severity against KRISAv2 Jadual 6.3.</a:t>
            </a:r>
          </a:p>
          <a:p>
            <a:r>
              <a:t>Command or prompt:</a:t>
            </a:r>
          </a:p>
          <a:p>
            <a:r>
              <a:t>Allow once (Enter)</a:t>
            </a:r>
          </a:p>
          <a:p>
            <a:r>
              <a:t>Screenshot: workshop-ai/W06-pepijat-metrik/screenshots/02-bug-report-saved.png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3: Run /metrics with your test run numbers. The AI reads the documents first and may pause at Preparing write. When the Permission required dialog appears, read the preview and choose Allow once.</a:t>
            </a:r>
          </a:p>
          <a:p>
            <a:r>
              <a:t>Command or prompt:</a:t>
            </a:r>
          </a:p>
          <a:p>
            <a:r>
              <a:t>/metrics kes dirancang 20, dilaksana 18, lulus 13, gagal 5, pepijat ditemui 5, pepijat bocor ke produksi 1, saiz kod 1.2 KLOC</a:t>
            </a:r>
          </a:p>
          <a:p>
            <a:r>
              <a:t>Screenshot: workshop-ai/W06-pepijat-metrik/screenshots/03-metrics-permission.png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4: Allow once. The metrics CSV shows each formula.</a:t>
            </a:r>
          </a:p>
          <a:p>
            <a:r>
              <a:t>Command or prompt:</a:t>
            </a:r>
          </a:p>
          <a:p>
            <a:r>
              <a:t>Allow once (Enter)</a:t>
            </a:r>
          </a:p>
          <a:p>
            <a:r>
              <a:t>Screenshot: workshop-ai/W06-pepijat-metrik/screenshots/04-metrics-saved.png</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5: Switch to Plan and ask for a three-line triage summary.</a:t>
            </a:r>
          </a:p>
          <a:p>
            <a:r>
              <a:t>Command or prompt:</a:t>
            </a:r>
          </a:p>
          <a:p>
            <a:r>
              <a:t>Ringkaskan pepijat terbuka mengikut severity dan keutamaan untuk mesyuarat triage dalam 3 baris. Jangan tulis fail.</a:t>
            </a:r>
          </a:p>
          <a:p>
            <a:r>
              <a:t>Screenshot: workshop-ai/W06-pepijat-metrik/screenshots/05-triage-summary.png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6-pepijat-metrik/index.html" TargetMode="External"/><Relationship Id="rId3" Type="http://schemas.openxmlformats.org/officeDocument/2006/relationships/hyperlink" Target="https://fth-abr.github.io/sqa-krisa-bengkel/slides/M06/index.html" TargetMode="External"/><Relationship Id="rId4" Type="http://schemas.openxmlformats.org/officeDocument/2006/relationships/hyperlink" Target="https://github.com/FTH-ABR/sqa-krisa-bengkel/tree/main/workshop-ai/W06-pepijat-metrik/example-output" TargetMode="Externa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6-pepijat-metrik/index.html" TargetMode="External"/><Relationship Id="rId3" Type="http://schemas.openxmlformats.org/officeDocument/2006/relationships/hyperlink" Target="https://fth-abr.github.io/sqa-krisa-bengkel/slides/M06/index.html" TargetMode="External"/><Relationship Id="rId4" Type="http://schemas.openxmlformats.org/officeDocument/2006/relationships/hyperlink" Target="https://github.com/FTH-ABR/sqa-krisa-bengkel/tree/main/workshop-ai/W06-pepijat-metrik/example-output" TargetMode="External"/><Relationship Id="rId5" Type="http://schemas.openxmlformats.org/officeDocument/2006/relationships/hyperlink" Target="https://github.com/FTH-ABR/sqa-krisa-bengkel/blob/main/lab/README.md" TargetMode="External"/><Relationship Id="rId6" Type="http://schemas.openxmlformats.org/officeDocument/2006/relationships/hyperlink" Target="https://github.com/FTH-ABR/sqa-krisa-bengkel/blob/main/lab/AGENTS.md" TargetMode="External"/><Relationship Id="rId7" Type="http://schemas.openxmlformats.org/officeDocument/2006/relationships/hyperlink" Target="https://opencode.ai/docs/" TargetMode="External"/><Relationship Id="rId8" Type="http://schemas.openxmlformats.org/officeDocument/2006/relationships/hyperlink" Target="https://opencode.ai/docs/tui/" TargetMode="External"/><Relationship Id="rId9" Type="http://schemas.openxmlformats.org/officeDocument/2006/relationships/hyperlink" Target="https://opencode.ai/docs/zen/" TargetMode="External"/><Relationship Id="rId10" Type="http://schemas.openxmlformats.org/officeDocument/2006/relationships/hyperlink" Target="https://fth-abr.github.io/sqa-krisa-bengkel/references/krisa-v2-beta-2026/BAB6-FASA-PENGUJIAN-PENERIMAAN.pdf#page=2" TargetMode="External"/><Relationship Id="rId11" Type="http://schemas.openxmlformats.org/officeDocument/2006/relationships/hyperlink" Target="https://fth-abr.github.io/sqa-krisa-bengkel/references/krisa-v2-beta-2026/BAB6-FASA-PENGUJIAN-PENERIMAAN.pdf#page=7" TargetMode="External"/><Relationship Id="rId12" Type="http://schemas.openxmlformats.org/officeDocument/2006/relationships/hyperlink" Target="https://fth-abr.github.io/sqa-krisa-bengkel/references/krisa-v2-beta-2026/BAB6-FASA-PENGUJIAN-PENERIMAAN.pdf#page=2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1620"/>
        </a:solidFill>
        <a:effectLst/>
      </p:bgPr>
    </p:bg>
    <p:spTree>
      <p:nvGrpSpPr>
        <p:cNvPr id="1" name=""/>
        <p:cNvGrpSpPr/>
        <p:nvPr/>
      </p:nvGrpSpPr>
      <p:grpSpPr/>
      <p:sp>
        <p:nvSpPr>
          <p:cNvPr id="2" name="Rectangle 1"/>
          <p:cNvSpPr/>
          <p:nvPr/>
        </p:nvSpPr>
        <p:spPr>
          <a:xfrm>
            <a:off x="0" y="0"/>
            <a:ext cx="152400" cy="68580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62000" y="762000"/>
            <a:ext cx="10668000" cy="254000"/>
          </a:xfrm>
          <a:prstGeom prst="rect">
            <a:avLst/>
          </a:prstGeom>
          <a:noFill/>
        </p:spPr>
        <p:txBody>
          <a:bodyPr wrap="square" anchor="t" lIns="38100" rIns="38100" tIns="25400" bIns="25400">
            <a:spAutoFit/>
          </a:bodyPr>
          <a:lstStyle/>
          <a:p>
            <a:pPr algn="l"/>
            <a:r>
              <a:rPr sz="1300" b="1">
                <a:solidFill>
                  <a:srgbClr val="C98FB0"/>
                </a:solidFill>
                <a:latin typeface="Segoe UI"/>
              </a:rPr>
              <a:t>W06 · M06 · 25 MINIT / MINUTES · Hari 2, 12:00 hingga 12:25</a:t>
            </a:r>
          </a:p>
        </p:txBody>
      </p:sp>
      <p:sp>
        <p:nvSpPr>
          <p:cNvPr id="4" name="TextBox 3"/>
          <p:cNvSpPr txBox="1"/>
          <p:nvPr/>
        </p:nvSpPr>
        <p:spPr>
          <a:xfrm>
            <a:off x="762000" y="1143000"/>
            <a:ext cx="10668000" cy="635000"/>
          </a:xfrm>
          <a:prstGeom prst="rect">
            <a:avLst/>
          </a:prstGeom>
          <a:noFill/>
        </p:spPr>
        <p:txBody>
          <a:bodyPr wrap="square" anchor="t" lIns="38100" rIns="38100" tIns="25400" bIns="25400">
            <a:spAutoFit/>
          </a:bodyPr>
          <a:lstStyle/>
          <a:p>
            <a:pPr algn="l"/>
            <a:r>
              <a:rPr sz="3800" b="1">
                <a:solidFill>
                  <a:srgbClr val="FFFFFF"/>
                </a:solidFill>
                <a:latin typeface="Segoe UI"/>
              </a:rPr>
              <a:t>Hands-On SQA-AI Assistant Workshop</a:t>
            </a:r>
          </a:p>
        </p:txBody>
      </p:sp>
      <p:sp>
        <p:nvSpPr>
          <p:cNvPr id="5" name="TextBox 4"/>
          <p:cNvSpPr txBox="1"/>
          <p:nvPr/>
        </p:nvSpPr>
        <p:spPr>
          <a:xfrm>
            <a:off x="762000" y="1905000"/>
            <a:ext cx="10668000" cy="508000"/>
          </a:xfrm>
          <a:prstGeom prst="rect">
            <a:avLst/>
          </a:prstGeom>
          <a:noFill/>
        </p:spPr>
        <p:txBody>
          <a:bodyPr wrap="square" anchor="t" lIns="38100" rIns="38100" tIns="25400" bIns="25400">
            <a:spAutoFit/>
          </a:bodyPr>
          <a:lstStyle/>
          <a:p>
            <a:pPr algn="l"/>
            <a:r>
              <a:rPr sz="2600" b="0">
                <a:solidFill>
                  <a:srgbClr val="E9F0FA"/>
                </a:solidFill>
                <a:latin typeface="Segoe UI"/>
              </a:rPr>
              <a:t>AI bug reports and quality metrics</a:t>
            </a:r>
          </a:p>
        </p:txBody>
      </p:sp>
      <p:sp>
        <p:nvSpPr>
          <p:cNvPr id="6" name="TextBox 5"/>
          <p:cNvSpPr txBox="1"/>
          <p:nvPr/>
        </p:nvSpPr>
        <p:spPr>
          <a:xfrm>
            <a:off x="762000" y="2413000"/>
            <a:ext cx="10668000" cy="381000"/>
          </a:xfrm>
          <a:prstGeom prst="rect">
            <a:avLst/>
          </a:prstGeom>
          <a:noFill/>
        </p:spPr>
        <p:txBody>
          <a:bodyPr wrap="square" anchor="t" lIns="38100" rIns="38100" tIns="25400" bIns="25400">
            <a:spAutoFit/>
          </a:bodyPr>
          <a:lstStyle/>
          <a:p>
            <a:pPr algn="l"/>
            <a:r>
              <a:rPr sz="1800" b="0">
                <a:solidFill>
                  <a:srgbClr val="C3CEDC"/>
                </a:solidFill>
                <a:latin typeface="Segoe UI"/>
              </a:rPr>
              <a:t>Laporan pepijat dan metrik kualiti dibantu AI</a:t>
            </a:r>
          </a:p>
        </p:txBody>
      </p:sp>
      <p:sp>
        <p:nvSpPr>
          <p:cNvPr id="7" name="TextBox 6"/>
          <p:cNvSpPr txBox="1"/>
          <p:nvPr/>
        </p:nvSpPr>
        <p:spPr>
          <a:xfrm>
            <a:off x="762000" y="3048000"/>
            <a:ext cx="10160000" cy="889000"/>
          </a:xfrm>
          <a:prstGeom prst="rect">
            <a:avLst/>
          </a:prstGeom>
          <a:noFill/>
        </p:spPr>
        <p:txBody>
          <a:bodyPr wrap="square" anchor="t" lIns="38100" rIns="38100" tIns="25400" bIns="25400">
            <a:spAutoFit/>
          </a:bodyPr>
          <a:lstStyle/>
          <a:p>
            <a:pPr algn="l"/>
            <a:r>
              <a:rPr sz="1500" b="0">
                <a:solidFill>
                  <a:srgbClr val="C3CEDC"/>
                </a:solidFill>
                <a:latin typeface="Segoe UI"/>
              </a:rPr>
              <a:t>Turn the failure you reproduced into a complete bug report with KRISAv2 severity, compute metrics from your test run, and prepare a triage summary.</a:t>
            </a:r>
          </a:p>
        </p:txBody>
      </p:sp>
      <p:sp>
        <p:nvSpPr>
          <p:cNvPr id="8" name="TextBox 7"/>
          <p:cNvSpPr txBox="1"/>
          <p:nvPr/>
        </p:nvSpPr>
        <p:spPr>
          <a:xfrm>
            <a:off x="762000" y="4191000"/>
            <a:ext cx="10668000" cy="279400"/>
          </a:xfrm>
          <a:prstGeom prst="rect">
            <a:avLst/>
          </a:prstGeom>
          <a:noFill/>
        </p:spPr>
        <p:txBody>
          <a:bodyPr wrap="square" anchor="t" lIns="38100" rIns="38100" tIns="25400" bIns="25400">
            <a:spAutoFit/>
          </a:bodyPr>
          <a:lstStyle/>
          <a:p>
            <a:pPr algn="l"/>
            <a:r>
              <a:rPr sz="1300" b="0">
                <a:solidFill>
                  <a:srgbClr val="FFFFFF"/>
                </a:solidFill>
                <a:latin typeface="Segoe UI"/>
              </a:rPr>
              <a:t>opencode 1.18 · model Big Pickle (OpenCode Zen, free, no API key) · synthetic ShopFast data only</a:t>
            </a:r>
          </a:p>
        </p:txBody>
      </p:sp>
      <p:sp>
        <p:nvSpPr>
          <p:cNvPr id="9" name="TextBox 8"/>
          <p:cNvSpPr txBox="1"/>
          <p:nvPr/>
        </p:nvSpPr>
        <p:spPr>
          <a:xfrm>
            <a:off x="762000" y="4521200"/>
            <a:ext cx="10668000" cy="279400"/>
          </a:xfrm>
          <a:prstGeom prst="rect">
            <a:avLst/>
          </a:prstGeom>
          <a:noFill/>
        </p:spPr>
        <p:txBody>
          <a:bodyPr wrap="square" anchor="t" lIns="38100" rIns="38100" tIns="25400" bIns="25400">
            <a:spAutoFit/>
          </a:bodyPr>
          <a:lstStyle/>
          <a:p>
            <a:pPr algn="l"/>
            <a:r>
              <a:rPr sz="1200" b="0">
                <a:solidFill>
                  <a:srgbClr val="8A97A8"/>
                </a:solidFill>
                <a:latin typeface="Segoe UI"/>
              </a:rPr>
              <a:t>Bengkel SQA KRISAv2 dan PPrISA 2.0 · 14 hingga 15 September 2026 · Makmal Komputer Aras 11, Menara MyIPO</a:t>
            </a:r>
          </a:p>
        </p:txBody>
      </p:sp>
      <p:sp>
        <p:nvSpPr>
          <p:cNvPr id="10" name="Rounded Rectangle 9">
            <a:hlinkClick r:id="rId2"/>
          </p:cNvPr>
          <p:cNvSpPr/>
          <p:nvPr/>
        </p:nvSpPr>
        <p:spPr>
          <a:xfrm>
            <a:off x="762000" y="5207000"/>
            <a:ext cx="2794000" cy="381000"/>
          </a:xfrm>
          <a:prstGeom prst="roundRect">
            <a:avLst>
              <a:gd name="adj" fmla="val 8000"/>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Web guide (copy prompts)</a:t>
            </a:r>
          </a:p>
        </p:txBody>
      </p:sp>
      <p:sp>
        <p:nvSpPr>
          <p:cNvPr id="11" name="Rounded Rectangle 10">
            <a:hlinkClick r:id="rId3"/>
          </p:cNvPr>
          <p:cNvSpPr/>
          <p:nvPr/>
        </p:nvSpPr>
        <p:spPr>
          <a:xfrm>
            <a:off x="3683000" y="5207000"/>
            <a:ext cx="2032000" cy="381000"/>
          </a:xfrm>
          <a:prstGeom prst="roundRect">
            <a:avLst>
              <a:gd name="adj" fmla="val 8000"/>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Module hub</a:t>
            </a:r>
          </a:p>
        </p:txBody>
      </p:sp>
      <p:sp>
        <p:nvSpPr>
          <p:cNvPr id="12" name="Rounded Rectangle 11">
            <a:hlinkClick r:id="rId4"/>
          </p:cNvPr>
          <p:cNvSpPr/>
          <p:nvPr/>
        </p:nvSpPr>
        <p:spPr>
          <a:xfrm>
            <a:off x="5842000" y="5207000"/>
            <a:ext cx="2540000" cy="381000"/>
          </a:xfrm>
          <a:prstGeom prst="roundRect">
            <a:avLst>
              <a:gd name="adj" fmla="val 8000"/>
            </a:avLst>
          </a:prstGeom>
          <a:solidFill>
            <a:srgbClr val="1F6F8B"/>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Example outputs (GitHub)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Links / Pautan</a:t>
            </a:r>
          </a:p>
        </p:txBody>
      </p:sp>
      <p:sp>
        <p:nvSpPr>
          <p:cNvPr id="4" name="TextBox 3"/>
          <p:cNvSpPr txBox="1"/>
          <p:nvPr/>
        </p:nvSpPr>
        <p:spPr>
          <a:xfrm>
            <a:off x="457200" y="88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2"/>
              </a:rPr>
              <a:t>Web guide with copyable prompts</a:t>
            </a:r>
          </a:p>
        </p:txBody>
      </p:sp>
      <p:sp>
        <p:nvSpPr>
          <p:cNvPr id="5" name="TextBox 4"/>
          <p:cNvSpPr txBox="1"/>
          <p:nvPr/>
        </p:nvSpPr>
        <p:spPr>
          <a:xfrm>
            <a:off x="457200" y="1270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3"/>
              </a:rPr>
              <a:t>Module hub (slides, references, templates)</a:t>
            </a:r>
          </a:p>
        </p:txBody>
      </p:sp>
      <p:sp>
        <p:nvSpPr>
          <p:cNvPr id="6" name="TextBox 5"/>
          <p:cNvSpPr txBox="1"/>
          <p:nvPr/>
        </p:nvSpPr>
        <p:spPr>
          <a:xfrm>
            <a:off x="457200" y="1651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4"/>
              </a:rPr>
              <a:t>Example outputs from the real run</a:t>
            </a:r>
          </a:p>
        </p:txBody>
      </p:sp>
      <p:sp>
        <p:nvSpPr>
          <p:cNvPr id="7" name="TextBox 6"/>
          <p:cNvSpPr txBox="1"/>
          <p:nvPr/>
        </p:nvSpPr>
        <p:spPr>
          <a:xfrm>
            <a:off x="457200" y="2032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5"/>
              </a:rPr>
              <a:t>Lab README and command list</a:t>
            </a:r>
          </a:p>
        </p:txBody>
      </p:sp>
      <p:sp>
        <p:nvSpPr>
          <p:cNvPr id="8" name="TextBox 7"/>
          <p:cNvSpPr txBox="1"/>
          <p:nvPr/>
        </p:nvSpPr>
        <p:spPr>
          <a:xfrm>
            <a:off x="457200" y="2413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6"/>
              </a:rPr>
              <a:t>AGENTS.md rules used by the assistant</a:t>
            </a:r>
          </a:p>
        </p:txBody>
      </p:sp>
      <p:sp>
        <p:nvSpPr>
          <p:cNvPr id="9" name="TextBox 8"/>
          <p:cNvSpPr txBox="1"/>
          <p:nvPr/>
        </p:nvSpPr>
        <p:spPr>
          <a:xfrm>
            <a:off x="457200" y="2794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7"/>
              </a:rPr>
              <a:t>opencode documentation</a:t>
            </a:r>
          </a:p>
        </p:txBody>
      </p:sp>
      <p:sp>
        <p:nvSpPr>
          <p:cNvPr id="10" name="TextBox 9"/>
          <p:cNvSpPr txBox="1"/>
          <p:nvPr/>
        </p:nvSpPr>
        <p:spPr>
          <a:xfrm>
            <a:off x="457200" y="3175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8"/>
              </a:rPr>
              <a:t>opencode TUI commands and keys</a:t>
            </a:r>
          </a:p>
        </p:txBody>
      </p:sp>
      <p:sp>
        <p:nvSpPr>
          <p:cNvPr id="11" name="TextBox 10"/>
          <p:cNvSpPr txBox="1"/>
          <p:nvPr/>
        </p:nvSpPr>
        <p:spPr>
          <a:xfrm>
            <a:off x="457200" y="3556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9"/>
              </a:rPr>
              <a:t>OpenCode Zen free models and data policy</a:t>
            </a:r>
          </a:p>
        </p:txBody>
      </p:sp>
      <p:sp>
        <p:nvSpPr>
          <p:cNvPr id="12" name="TextBox 11"/>
          <p:cNvSpPr txBox="1"/>
          <p:nvPr/>
        </p:nvSpPr>
        <p:spPr>
          <a:xfrm>
            <a:off x="457200" y="3937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0"/>
              </a:rPr>
              <a:t>Bab 6, 6.3 Pengurusan Ralat (Rajah 6.2) (p.2)</a:t>
            </a:r>
          </a:p>
        </p:txBody>
      </p:sp>
      <p:sp>
        <p:nvSpPr>
          <p:cNvPr id="13" name="TextBox 12"/>
          <p:cNvSpPr txBox="1"/>
          <p:nvPr/>
        </p:nvSpPr>
        <p:spPr>
          <a:xfrm>
            <a:off x="457200" y="4318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1"/>
              </a:rPr>
              <a:t>Bab 6, Jadual 6.3 Tahap Severity (p.7)</a:t>
            </a:r>
          </a:p>
        </p:txBody>
      </p:sp>
      <p:sp>
        <p:nvSpPr>
          <p:cNvPr id="14" name="TextBox 13"/>
          <p:cNvSpPr txBox="1"/>
          <p:nvPr/>
        </p:nvSpPr>
        <p:spPr>
          <a:xfrm>
            <a:off x="457200" y="469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2"/>
              </a:rPr>
              <a:t>Bab 6, 6.8 Defect Triage dan kriteria keluar UAT (p.21)</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600" b="1">
                <a:solidFill>
                  <a:srgbClr val="0F1620"/>
                </a:solidFill>
                <a:latin typeface="Segoe UI"/>
              </a:rPr>
              <a:t>Before you start / Sebelum mula</a:t>
            </a:r>
          </a:p>
        </p:txBody>
      </p:sp>
      <p:sp>
        <p:nvSpPr>
          <p:cNvPr id="4" name="TextBox 3"/>
          <p:cNvSpPr txBox="1"/>
          <p:nvPr/>
        </p:nvSpPr>
        <p:spPr>
          <a:xfrm>
            <a:off x="457200" y="889000"/>
            <a:ext cx="5461000" cy="254000"/>
          </a:xfrm>
          <a:prstGeom prst="rect">
            <a:avLst/>
          </a:prstGeom>
          <a:noFill/>
        </p:spPr>
        <p:txBody>
          <a:bodyPr wrap="square" anchor="t" lIns="38100" rIns="38100" tIns="25400" bIns="25400">
            <a:spAutoFit/>
          </a:bodyPr>
          <a:lstStyle/>
          <a:p>
            <a:pPr algn="l"/>
            <a:r>
              <a:rPr sz="1100" b="1">
                <a:solidFill>
                  <a:srgbClr val="5A6879"/>
                </a:solidFill>
                <a:latin typeface="Segoe UI"/>
              </a:rPr>
              <a:t>YOU WILL / ANDA AKAN</a:t>
            </a:r>
          </a:p>
        </p:txBody>
      </p:sp>
      <p:sp>
        <p:nvSpPr>
          <p:cNvPr id="5" name="TextBox 4"/>
          <p:cNvSpPr txBox="1"/>
          <p:nvPr/>
        </p:nvSpPr>
        <p:spPr>
          <a:xfrm>
            <a:off x="457200" y="1143000"/>
            <a:ext cx="5461000" cy="2540000"/>
          </a:xfrm>
          <a:prstGeom prst="rect">
            <a:avLst/>
          </a:prstGeom>
          <a:noFill/>
        </p:spPr>
        <p:txBody>
          <a:bodyPr wrap="square" anchor="t" lIns="38100" rIns="38100" tIns="25400" bIns="25400">
            <a:spAutoFit/>
          </a:bodyPr>
          <a:lstStyle/>
          <a:p>
            <a:pPr algn="l"/>
            <a:r>
              <a:rPr sz="1500" b="0">
                <a:solidFill>
                  <a:srgbClr val="0F1620"/>
                </a:solidFill>
                <a:latin typeface="Segoe UI"/>
              </a:rPr>
              <a:t>1. Run /bug-report with steps, expected and actual result</a:t>
            </a:r>
          </a:p>
          <a:p>
            <a:pPr algn="l"/>
            <a:r>
              <a:rPr sz="1500" b="0">
                <a:solidFill>
                  <a:srgbClr val="0F1620"/>
                </a:solidFill>
                <a:latin typeface="Segoe UI"/>
              </a:rPr>
              <a:t>2. Check severity against KRISAv2 Bab 6 Jadual 6.3</a:t>
            </a:r>
          </a:p>
          <a:p>
            <a:pPr algn="l"/>
            <a:r>
              <a:rPr sz="1500" b="0">
                <a:solidFill>
                  <a:srgbClr val="0F1620"/>
                </a:solidFill>
                <a:latin typeface="Segoe UI"/>
              </a:rPr>
              <a:t>3. Run /metrics with your run numbers</a:t>
            </a:r>
          </a:p>
          <a:p>
            <a:pPr algn="l"/>
            <a:r>
              <a:rPr sz="1500" b="0">
                <a:solidFill>
                  <a:srgbClr val="0F1620"/>
                </a:solidFill>
                <a:latin typeface="Segoe UI"/>
              </a:rPr>
              <a:t>4. Ask for a three-line triage summary</a:t>
            </a:r>
          </a:p>
        </p:txBody>
      </p:sp>
      <p:sp>
        <p:nvSpPr>
          <p:cNvPr id="6" name="TextBox 5"/>
          <p:cNvSpPr txBox="1"/>
          <p:nvPr/>
        </p:nvSpPr>
        <p:spPr>
          <a:xfrm>
            <a:off x="457200" y="3683000"/>
            <a:ext cx="5461000" cy="2540000"/>
          </a:xfrm>
          <a:prstGeom prst="rect">
            <a:avLst/>
          </a:prstGeom>
          <a:noFill/>
        </p:spPr>
        <p:txBody>
          <a:bodyPr wrap="square" anchor="t" lIns="38100" rIns="38100" tIns="25400" bIns="25400">
            <a:spAutoFit/>
          </a:bodyPr>
          <a:lstStyle/>
          <a:p>
            <a:pPr algn="l"/>
            <a:r>
              <a:rPr sz="1300" b="0">
                <a:solidFill>
                  <a:srgbClr val="5A6879"/>
                </a:solidFill>
                <a:latin typeface="Segoe UI"/>
              </a:rPr>
              <a:t>1. Jalankan /bug-report dengan langkah, hasil dijangka dan hasil sebenar</a:t>
            </a:r>
          </a:p>
          <a:p>
            <a:pPr algn="l"/>
            <a:r>
              <a:rPr sz="1300" b="0">
                <a:solidFill>
                  <a:srgbClr val="5A6879"/>
                </a:solidFill>
                <a:latin typeface="Segoe UI"/>
              </a:rPr>
              <a:t>2. Semak severity dengan KRISAv2 Bab 6 Jadual 6.3</a:t>
            </a:r>
          </a:p>
          <a:p>
            <a:pPr algn="l"/>
            <a:r>
              <a:rPr sz="1300" b="0">
                <a:solidFill>
                  <a:srgbClr val="5A6879"/>
                </a:solidFill>
                <a:latin typeface="Segoe UI"/>
              </a:rPr>
              <a:t>3. Jalankan /metrics dengan angka larian anda</a:t>
            </a:r>
          </a:p>
          <a:p>
            <a:pPr algn="l"/>
            <a:r>
              <a:rPr sz="1300" b="0">
                <a:solidFill>
                  <a:srgbClr val="5A6879"/>
                </a:solidFill>
                <a:latin typeface="Segoe UI"/>
              </a:rPr>
              <a:t>4. Minta ringkasan triage tiga baris</a:t>
            </a:r>
          </a:p>
        </p:txBody>
      </p:sp>
      <p:sp>
        <p:nvSpPr>
          <p:cNvPr id="7" name="TextBox 6"/>
          <p:cNvSpPr txBox="1"/>
          <p:nvPr/>
        </p:nvSpPr>
        <p:spPr>
          <a:xfrm>
            <a:off x="6350000" y="889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CHECK FIRST / SEMAK DAHULU</a:t>
            </a:r>
          </a:p>
        </p:txBody>
      </p:sp>
      <p:sp>
        <p:nvSpPr>
          <p:cNvPr id="8" name="TextBox 7"/>
          <p:cNvSpPr txBox="1"/>
          <p:nvPr/>
        </p:nvSpPr>
        <p:spPr>
          <a:xfrm>
            <a:off x="6350000" y="1143000"/>
            <a:ext cx="5334000" cy="1905000"/>
          </a:xfrm>
          <a:prstGeom prst="rect">
            <a:avLst/>
          </a:prstGeom>
          <a:noFill/>
        </p:spPr>
        <p:txBody>
          <a:bodyPr wrap="square" anchor="t" lIns="38100" rIns="38100" tIns="25400" bIns="25400">
            <a:spAutoFit/>
          </a:bodyPr>
          <a:lstStyle/>
          <a:p>
            <a:pPr algn="l"/>
            <a:r>
              <a:rPr sz="1400" b="0">
                <a:solidFill>
                  <a:srgbClr val="0F1620"/>
                </a:solidFill>
                <a:latin typeface="Segoe UI"/>
              </a:rPr>
              <a:t>- PowerShell is in C:\Users\&lt;you&gt;\sqa-krisa-bengkel\lab</a:t>
            </a:r>
          </a:p>
          <a:p>
            <a:pPr algn="l"/>
            <a:r>
              <a:rPr sz="1400" b="0">
                <a:solidFill>
                  <a:srgbClr val="0F1620"/>
                </a:solidFill>
                <a:latin typeface="Segoe UI"/>
              </a:rPr>
              <a:t>- opencode starts and shows Big Pickle, OpenCode Zen (W00)</a:t>
            </a:r>
          </a:p>
          <a:p>
            <a:pPr algn="l"/>
            <a:r>
              <a:rPr sz="1400" b="0">
                <a:solidFill>
                  <a:srgbClr val="0F1620"/>
                </a:solidFill>
                <a:latin typeface="Segoe UI"/>
              </a:rPr>
              <a:t>- Outputs from earlier workshops exist in outputs\ (or copy them from example-output)</a:t>
            </a:r>
          </a:p>
        </p:txBody>
      </p:sp>
      <p:sp>
        <p:nvSpPr>
          <p:cNvPr id="9" name="Rounded Rectangle 8"/>
          <p:cNvSpPr/>
          <p:nvPr/>
        </p:nvSpPr>
        <p:spPr>
          <a:xfrm>
            <a:off x="6350000" y="3175000"/>
            <a:ext cx="5384800" cy="1778000"/>
          </a:xfrm>
          <a:prstGeom prst="roundRect">
            <a:avLst>
              <a:gd name="adj" fmla="val 8000"/>
            </a:avLst>
          </a:prstGeom>
          <a:solidFill>
            <a:srgbClr val="FBEFF5"/>
          </a:solidFill>
          <a:ln w="12700">
            <a:solidFill>
              <a:srgbClr val="C98FB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02400" y="3276600"/>
            <a:ext cx="5080000" cy="1651000"/>
          </a:xfrm>
          <a:prstGeom prst="rect">
            <a:avLst/>
          </a:prstGeom>
          <a:noFill/>
        </p:spPr>
        <p:txBody>
          <a:bodyPr wrap="square" anchor="t" lIns="38100" rIns="38100" tIns="25400" bIns="25400">
            <a:spAutoFit/>
          </a:bodyPr>
          <a:lstStyle/>
          <a:p>
            <a:pPr algn="l"/>
            <a:r>
              <a:rPr sz="1300" b="0">
                <a:solidFill>
                  <a:srgbClr val="0F1620"/>
                </a:solidFill>
                <a:latin typeface="Segoe UI"/>
              </a:rPr>
              <a:t>Data rules / Peraturan data</a:t>
            </a:r>
          </a:p>
          <a:p>
            <a:pPr algn="l"/>
            <a:r>
              <a:rPr sz="1300" b="0">
                <a:solidFill>
                  <a:srgbClr val="0F1620"/>
                </a:solidFill>
                <a:latin typeface="Segoe UI"/>
              </a:rPr>
              <a:t>- Synthetic ShopFast data only. Never paste real agency documents or personal data.</a:t>
            </a:r>
          </a:p>
          <a:p>
            <a:pPr algn="l"/>
            <a:r>
              <a:rPr sz="1300" b="0">
                <a:solidFill>
                  <a:srgbClr val="0F1620"/>
                </a:solidFill>
                <a:latin typeface="Segoe UI"/>
              </a:rPr>
              <a:t>- Free models run outside Malaysia and may learn from prompts.</a:t>
            </a:r>
          </a:p>
          <a:p>
            <a:pPr algn="l"/>
            <a:r>
              <a:rPr sz="1300" b="0">
                <a:solidFill>
                  <a:srgbClr val="0F1620"/>
                </a:solidFill>
                <a:latin typeface="Segoe UI"/>
              </a:rPr>
              <a:t>- AI output is a draft. A person checks and signs off.</a:t>
            </a:r>
          </a:p>
        </p:txBody>
      </p:sp>
      <p:sp>
        <p:nvSpPr>
          <p:cNvPr id="11" name="TextBox 10"/>
          <p:cNvSpPr txBox="1"/>
          <p:nvPr/>
        </p:nvSpPr>
        <p:spPr>
          <a:xfrm>
            <a:off x="6350000" y="5207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OUTPUT</a:t>
            </a:r>
          </a:p>
        </p:txBody>
      </p:sp>
      <p:sp>
        <p:nvSpPr>
          <p:cNvPr id="12" name="TextBox 11"/>
          <p:cNvSpPr txBox="1"/>
          <p:nvPr/>
        </p:nvSpPr>
        <p:spPr>
          <a:xfrm>
            <a:off x="6350000" y="5435600"/>
            <a:ext cx="5334000" cy="508000"/>
          </a:xfrm>
          <a:prstGeom prst="rect">
            <a:avLst/>
          </a:prstGeom>
          <a:noFill/>
        </p:spPr>
        <p:txBody>
          <a:bodyPr wrap="square" anchor="t" lIns="38100" rIns="38100" tIns="25400" bIns="25400">
            <a:spAutoFit/>
          </a:bodyPr>
          <a:lstStyle/>
          <a:p>
            <a:pPr algn="l"/>
            <a:r>
              <a:rPr sz="1300" b="1">
                <a:solidFill>
                  <a:srgbClr val="0F1620"/>
                </a:solidFill>
                <a:latin typeface="Consolas"/>
              </a:rPr>
              <a:t>outputs/m06-bug-report-BUG-CHK-001.md, outputs/m06-metrics.csv</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E7A54"/>
                </a:solidFill>
                <a:latin typeface="Segoe UI"/>
              </a:rPr>
              <a:t>W06 · STEP 1 OF 5 · LANGKAH 1</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/bug-report with your reproduction evidence.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/bug-report dengan bukti penghasilan semula anda.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12954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1168400"/>
          </a:xfrm>
          <a:prstGeom prst="rect">
            <a:avLst/>
          </a:prstGeom>
          <a:noFill/>
        </p:spPr>
        <p:txBody>
          <a:bodyPr wrap="square" anchor="t" lIns="38100" rIns="38100" tIns="25400" bIns="25400">
            <a:spAutoFit/>
          </a:bodyPr>
          <a:lstStyle/>
          <a:p>
            <a:pPr algn="l"/>
            <a:r>
              <a:rPr sz="1050" b="0">
                <a:solidFill>
                  <a:srgbClr val="E9F0FA"/>
                </a:solidFill>
                <a:latin typeface="Consolas"/>
              </a:rPr>
              <a:t>/bug-report Langkah: tambah P002 kuantiti 10 melalui POST /api/cart/items. Dijangka: 201 dan kuantiti 10 diterima (REQ-CHK-01). Sebenar: 400 VALIDATION_ERROR. Bukti: ujian tests/ui/m05-senario.spec.js gagal, binaan 1.0.0.</a:t>
            </a:r>
          </a:p>
        </p:txBody>
      </p:sp>
      <p:pic>
        <p:nvPicPr>
          <p:cNvPr id="9" name="Picture 8" descr="01-bug-report-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E7A54"/>
                </a:solidFill>
                <a:latin typeface="Segoe UI"/>
              </a:rPr>
              <a:t>W06 · STEP 2 OF 5 · LANGKAH 2</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Check the severity against KRISAv2 Jadual 6.3.</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Semak severity dengan KRISAv2 Jadual 6.3.</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2-bug-report-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E7A54"/>
                </a:solidFill>
                <a:latin typeface="Segoe UI"/>
              </a:rPr>
              <a:t>W06 · STEP 3 OF 5 · LANGKAH 3</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/metrics with your test run numbers.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/metrics dengan angka larian ujian anda.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762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635000"/>
          </a:xfrm>
          <a:prstGeom prst="rect">
            <a:avLst/>
          </a:prstGeom>
          <a:noFill/>
        </p:spPr>
        <p:txBody>
          <a:bodyPr wrap="square" anchor="t" lIns="38100" rIns="38100" tIns="25400" bIns="25400">
            <a:spAutoFit/>
          </a:bodyPr>
          <a:lstStyle/>
          <a:p>
            <a:pPr algn="l"/>
            <a:r>
              <a:rPr sz="1050" b="0">
                <a:solidFill>
                  <a:srgbClr val="E9F0FA"/>
                </a:solidFill>
                <a:latin typeface="Consolas"/>
              </a:rPr>
              <a:t>/metrics kes dirancang 20, dilaksana 18, lulus 13, gagal 5, pepijat ditemui 5, pepijat bocor ke produksi 1, saiz kod 1.2 KLOC</a:t>
            </a:r>
          </a:p>
        </p:txBody>
      </p:sp>
      <p:pic>
        <p:nvPicPr>
          <p:cNvPr id="9" name="Picture 8" descr="03-metrics-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E7A54"/>
                </a:solidFill>
                <a:latin typeface="Segoe UI"/>
              </a:rPr>
              <a:t>W06 · STEP 4 OF 5 · LANGKAH 4</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The metrics CSV shows each formula.</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CSV metrik memaparkan setiap formula.</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4-metrics-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E7A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E7A54"/>
                </a:solidFill>
                <a:latin typeface="Segoe UI"/>
              </a:rPr>
              <a:t>W06 · STEP 5 OF 5 · LANGKAH 5</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Switch to Plan and ask for a three-line triage summary.</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Tukar ke Plan dan minta ringkasan triage tiga baris.</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(PLAN)</a:t>
            </a:r>
          </a:p>
        </p:txBody>
      </p:sp>
      <p:sp>
        <p:nvSpPr>
          <p:cNvPr id="7" name="Rounded Rectangle 6"/>
          <p:cNvSpPr/>
          <p:nvPr/>
        </p:nvSpPr>
        <p:spPr>
          <a:xfrm>
            <a:off x="304800" y="3225800"/>
            <a:ext cx="3708400" cy="762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635000"/>
          </a:xfrm>
          <a:prstGeom prst="rect">
            <a:avLst/>
          </a:prstGeom>
          <a:noFill/>
        </p:spPr>
        <p:txBody>
          <a:bodyPr wrap="square" anchor="t" lIns="38100" rIns="38100" tIns="25400" bIns="25400">
            <a:spAutoFit/>
          </a:bodyPr>
          <a:lstStyle/>
          <a:p>
            <a:pPr algn="l"/>
            <a:r>
              <a:rPr sz="1050" b="0">
                <a:solidFill>
                  <a:srgbClr val="E9F0FA"/>
                </a:solidFill>
                <a:latin typeface="Consolas"/>
              </a:rPr>
              <a:t>Ringkaskan pepijat terbuka mengikut severity dan keutamaan untuk mesyuarat triage dalam 3 baris. Jangan tulis fail.</a:t>
            </a:r>
          </a:p>
        </p:txBody>
      </p:sp>
      <p:pic>
        <p:nvPicPr>
          <p:cNvPr id="9" name="Picture 8" descr="05-triage-summary.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B326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Human check before you accept the output / Semakan manusia</a:t>
            </a:r>
          </a:p>
        </p:txBody>
      </p:sp>
      <p:sp>
        <p:nvSpPr>
          <p:cNvPr id="4" name="Rounded Rectangle 3"/>
          <p:cNvSpPr/>
          <p:nvPr/>
        </p:nvSpPr>
        <p:spPr>
          <a:xfrm>
            <a:off x="457200" y="10160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35000" y="11176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Steps can be reproduced by someone else</a:t>
            </a:r>
          </a:p>
        </p:txBody>
      </p:sp>
      <p:sp>
        <p:nvSpPr>
          <p:cNvPr id="6" name="TextBox 5"/>
          <p:cNvSpPr txBox="1"/>
          <p:nvPr/>
        </p:nvSpPr>
        <p:spPr>
          <a:xfrm>
            <a:off x="635000" y="14986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Langkah boleh dihasilkan semula oleh orang lain</a:t>
            </a:r>
          </a:p>
        </p:txBody>
      </p:sp>
      <p:sp>
        <p:nvSpPr>
          <p:cNvPr id="7" name="Rounded Rectangle 6"/>
          <p:cNvSpPr/>
          <p:nvPr/>
        </p:nvSpPr>
        <p:spPr>
          <a:xfrm>
            <a:off x="457200" y="20574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000" y="21590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Severity follows KRISAv2 Jadual 6.3; priority is a business decision</a:t>
            </a:r>
          </a:p>
        </p:txBody>
      </p:sp>
      <p:sp>
        <p:nvSpPr>
          <p:cNvPr id="9" name="TextBox 8"/>
          <p:cNvSpPr txBox="1"/>
          <p:nvPr/>
        </p:nvSpPr>
        <p:spPr>
          <a:xfrm>
            <a:off x="635000" y="25400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Severity mengikut KRISAv2 Jadual 6.3; keutamaan ialah keputusan bisnes</a:t>
            </a:r>
          </a:p>
        </p:txBody>
      </p:sp>
      <p:sp>
        <p:nvSpPr>
          <p:cNvPr id="10" name="Rounded Rectangle 9"/>
          <p:cNvSpPr/>
          <p:nvPr/>
        </p:nvSpPr>
        <p:spPr>
          <a:xfrm>
            <a:off x="457200" y="30988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5000" y="32004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Metric formulas are shown so the numbers can be rechecked</a:t>
            </a:r>
          </a:p>
        </p:txBody>
      </p:sp>
      <p:sp>
        <p:nvSpPr>
          <p:cNvPr id="12" name="TextBox 11"/>
          <p:cNvSpPr txBox="1"/>
          <p:nvPr/>
        </p:nvSpPr>
        <p:spPr>
          <a:xfrm>
            <a:off x="635000" y="35814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Formula metrik dipaparkan supaya angka boleh disemak semula</a:t>
            </a:r>
          </a:p>
        </p:txBody>
      </p:sp>
      <p:sp>
        <p:nvSpPr>
          <p:cNvPr id="13" name="TextBox 12"/>
          <p:cNvSpPr txBox="1"/>
          <p:nvPr/>
        </p:nvSpPr>
        <p:spPr>
          <a:xfrm>
            <a:off x="457200" y="4216400"/>
            <a:ext cx="11176000" cy="508000"/>
          </a:xfrm>
          <a:prstGeom prst="rect">
            <a:avLst/>
          </a:prstGeom>
          <a:noFill/>
        </p:spPr>
        <p:txBody>
          <a:bodyPr wrap="square" anchor="t" lIns="38100" rIns="38100" tIns="25400" bIns="25400">
            <a:spAutoFit/>
          </a:bodyPr>
          <a:lstStyle/>
          <a:p>
            <a:pPr algn="l"/>
            <a:r>
              <a:rPr sz="1400" b="0">
                <a:solidFill>
                  <a:srgbClr val="0F1620"/>
                </a:solidFill>
                <a:latin typeface="Segoe UI"/>
              </a:rPr>
              <a:t>The AI draft becomes evidence only after this check. Record who checked it and when (Module 7 audit trail).</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A68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If something goes wrong / Jika ada masalah</a:t>
            </a:r>
          </a:p>
        </p:txBody>
      </p:sp>
      <p:sp>
        <p:nvSpPr>
          <p:cNvPr id="4" name="Rounded Rectangle 3"/>
          <p:cNvSpPr/>
          <p:nvPr/>
        </p:nvSpPr>
        <p:spPr>
          <a:xfrm>
            <a:off x="457200" y="889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84200" y="965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opencode is not recognised</a:t>
            </a:r>
          </a:p>
        </p:txBody>
      </p:sp>
      <p:sp>
        <p:nvSpPr>
          <p:cNvPr id="6" name="TextBox 5"/>
          <p:cNvSpPr txBox="1"/>
          <p:nvPr/>
        </p:nvSpPr>
        <p:spPr>
          <a:xfrm>
            <a:off x="3810000" y="965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Close and reopen PowerShell so PATH refreshes. Still failing: powershell -ExecutionPolicy Bypass -File .\setup\install-opencode.ps1 -Portable</a:t>
            </a:r>
          </a:p>
        </p:txBody>
      </p:sp>
      <p:sp>
        <p:nvSpPr>
          <p:cNvPr id="7" name="Rounded Rectangle 6"/>
          <p:cNvSpPr/>
          <p:nvPr/>
        </p:nvSpPr>
        <p:spPr>
          <a:xfrm>
            <a:off x="457200" y="1600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84200" y="1676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Scripts are disabled on this system</a:t>
            </a:r>
          </a:p>
        </p:txBody>
      </p:sp>
      <p:sp>
        <p:nvSpPr>
          <p:cNvPr id="9" name="TextBox 8"/>
          <p:cNvSpPr txBox="1"/>
          <p:nvPr/>
        </p:nvSpPr>
        <p:spPr>
          <a:xfrm>
            <a:off x="3810000" y="1676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Set-ExecutionPolicy -Scope CurrentUser RemoteSigned, or run opencode.cmd instead of opencode</a:t>
            </a:r>
          </a:p>
        </p:txBody>
      </p:sp>
      <p:sp>
        <p:nvSpPr>
          <p:cNvPr id="10" name="Rounded Rectangle 9"/>
          <p:cNvSpPr/>
          <p:nvPr/>
        </p:nvSpPr>
        <p:spPr>
          <a:xfrm>
            <a:off x="457200" y="2311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84200" y="2387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The model is slow or stops</a:t>
            </a:r>
          </a:p>
        </p:txBody>
      </p:sp>
      <p:sp>
        <p:nvSpPr>
          <p:cNvPr id="12" name="TextBox 11"/>
          <p:cNvSpPr txBox="1"/>
          <p:nvPr/>
        </p:nvSpPr>
        <p:spPr>
          <a:xfrm>
            <a:off x="3810000" y="2387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Wait up to 2 minutes. Press Esc to interrupt, then send the prompt again. Try another free model with /models</a:t>
            </a:r>
          </a:p>
        </p:txBody>
      </p:sp>
      <p:sp>
        <p:nvSpPr>
          <p:cNvPr id="13" name="Rounded Rectangle 12"/>
          <p:cNvSpPr/>
          <p:nvPr/>
        </p:nvSpPr>
        <p:spPr>
          <a:xfrm>
            <a:off x="457200" y="30226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84200" y="30988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Permission required dialog</a:t>
            </a:r>
          </a:p>
        </p:txBody>
      </p:sp>
      <p:sp>
        <p:nvSpPr>
          <p:cNvPr id="15" name="TextBox 14"/>
          <p:cNvSpPr txBox="1"/>
          <p:nvPr/>
        </p:nvSpPr>
        <p:spPr>
          <a:xfrm>
            <a:off x="3810000" y="30988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Read the preview. Choose Allow once for files in outputs/. Reject anything outside the lab folder</a:t>
            </a:r>
          </a:p>
        </p:txBody>
      </p:sp>
      <p:sp>
        <p:nvSpPr>
          <p:cNvPr id="16" name="Rounded Rectangle 15"/>
          <p:cNvSpPr/>
          <p:nvPr/>
        </p:nvSpPr>
        <p:spPr>
          <a:xfrm>
            <a:off x="457200" y="37338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84200" y="38100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File or command not found</a:t>
            </a:r>
          </a:p>
        </p:txBody>
      </p:sp>
      <p:sp>
        <p:nvSpPr>
          <p:cNvPr id="18" name="TextBox 17"/>
          <p:cNvSpPr txBox="1"/>
          <p:nvPr/>
        </p:nvSpPr>
        <p:spPr>
          <a:xfrm>
            <a:off x="3810000" y="38100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Check the status bar path ends with \lab. Commands and @files are relative to the lab folder</a:t>
            </a:r>
          </a:p>
        </p:txBody>
      </p:sp>
      <p:sp>
        <p:nvSpPr>
          <p:cNvPr id="19" name="Rounded Rectangle 18"/>
          <p:cNvSpPr/>
          <p:nvPr/>
        </p:nvSpPr>
        <p:spPr>
          <a:xfrm>
            <a:off x="457200" y="4445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84200" y="4521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Answer uses Indonesian words or dashes</a:t>
            </a:r>
          </a:p>
        </p:txBody>
      </p:sp>
      <p:sp>
        <p:nvSpPr>
          <p:cNvPr id="21" name="TextBox 20"/>
          <p:cNvSpPr txBox="1"/>
          <p:nvPr/>
        </p:nvSpPr>
        <p:spPr>
          <a:xfrm>
            <a:off x="3810000" y="4521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Reply: Ikut AGENTS.md peraturan 1 dan 14, tulis semula dalam Bahasa Melayu Malaysia</a:t>
            </a:r>
          </a:p>
        </p:txBody>
      </p:sp>
      <p:sp>
        <p:nvSpPr>
          <p:cNvPr id="22" name="Rounded Rectangle 21"/>
          <p:cNvSpPr/>
          <p:nvPr/>
        </p:nvSpPr>
        <p:spPr>
          <a:xfrm>
            <a:off x="457200" y="5156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84200" y="5232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Network or proxy error</a:t>
            </a:r>
          </a:p>
        </p:txBody>
      </p:sp>
      <p:sp>
        <p:nvSpPr>
          <p:cNvPr id="24" name="TextBox 23"/>
          <p:cNvSpPr txBox="1"/>
          <p:nvPr/>
        </p:nvSpPr>
        <p:spPr>
          <a:xfrm>
            <a:off x="3810000" y="5232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$env:HTTPS_PROXY = "http://proxy:port" and $env:NO_PROXY = "localhost,127.0.0.1" before starting opencode</a:t>
            </a:r>
          </a:p>
        </p:txBody>
      </p:sp>
      <p:sp>
        <p:nvSpPr>
          <p:cNvPr id="25" name="Rounded Rectangle 24"/>
          <p:cNvSpPr/>
          <p:nvPr/>
        </p:nvSpPr>
        <p:spPr>
          <a:xfrm>
            <a:off x="457200" y="5867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84200" y="5943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Port 3000 already in use</a:t>
            </a:r>
          </a:p>
        </p:txBody>
      </p:sp>
      <p:sp>
        <p:nvSpPr>
          <p:cNvPr id="27" name="TextBox 26"/>
          <p:cNvSpPr txBox="1"/>
          <p:nvPr/>
        </p:nvSpPr>
        <p:spPr>
          <a:xfrm>
            <a:off x="3810000" y="5943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$env:PORT = 3001 before npm start, and use http://localhost:3001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W06 Hands-On SQA-AI Assistant Workshop: AI bug reports and quality metrics</dc:title>
  <dc:subject/>
  <dc:creator>Al-Abrar bin Abdul Wahid</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