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W07: 20 minutes. Real screenshots captured on 13 Sep 2026 from a fresh clone of the course repository on Windows 11 with opencode 1.18.30 and the free Big Pickle model. AI answers vary between runs; the steps and checks do not.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1: Run /audit in Plan mode on the RTM and test cases. It prints conformities, non-conformities (NC Major and Minor) and evidence.</a:t>
            </a:r>
          </a:p>
          <a:p>
            <a:r>
              <a:t>Command or prompt:</a:t>
            </a:r>
          </a:p>
          <a:p>
            <a:r>
              <a:t>/audit outputs/m02-rtm.csv dan outputs/m04-testcases.csv</a:t>
            </a:r>
          </a:p>
          <a:p>
            <a:r>
              <a:t>Screenshot: workshop-ai/W07-audit-dokumentasi/screenshots/01-audit.png</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2: Press Tab to switch to Build and ask the assistant to save the audit. The AI reads the documents first and may pause at Preparing write. When the Permission required dialog appears, read the preview and choose Allow once.</a:t>
            </a:r>
          </a:p>
          <a:p>
            <a:r>
              <a:t>Command or prompt:</a:t>
            </a:r>
          </a:p>
          <a:p>
            <a:r>
              <a:t>Simpan hasil audit di atas ke outputs/m07-audit.md dengan pautan ../../references/.</a:t>
            </a:r>
          </a:p>
          <a:p>
            <a:r>
              <a:t>Screenshot: workshop-ai/W07-audit-dokumentasi/screenshots/02-save-audit-permission.png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3: Allow once. The audit is saved as evidence in outputs/m07-audit.md.</a:t>
            </a:r>
          </a:p>
          <a:p>
            <a:r>
              <a:t>Command or prompt:</a:t>
            </a:r>
          </a:p>
          <a:p>
            <a:r>
              <a:t>Allow once (Enter)</a:t>
            </a:r>
          </a:p>
          <a:p>
            <a:r>
              <a:t>Screenshot: workshop-ai/W07-audit-dokumentasi/screenshots/03-audit-saved.png</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4: Run /capa on the saved audit file. The AI reads the documents first and may pause at Preparing write. When the Permission required dialog appears, read the preview and choose Allow once.</a:t>
            </a:r>
          </a:p>
          <a:p>
            <a:r>
              <a:t>Command or prompt:</a:t>
            </a:r>
          </a:p>
          <a:p>
            <a:r>
              <a:t>/capa semua NC dalam outputs/m07-audit.md</a:t>
            </a:r>
          </a:p>
          <a:p>
            <a:r>
              <a:t>Screenshot: workshop-ai/W07-audit-dokumentasi/screenshots/04-capa-permission.png</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5: Allow once. Each NC gets root cause (5 Whys), correction, prevention, owner and date.</a:t>
            </a:r>
          </a:p>
          <a:p>
            <a:r>
              <a:t>Command or prompt:</a:t>
            </a:r>
          </a:p>
          <a:p>
            <a:r>
              <a:t>Allow once (Enter)</a:t>
            </a:r>
          </a:p>
          <a:p>
            <a:r>
              <a:t>Screenshot: workshop-ai/W07-audit-dokumentasi/screenshots/05-capa-saved.png</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6: Run /test-summary with the test period and build. The AI reads the documents first and may pause at Preparing write. When the Permission required dialog appears, read the preview and choose Allow once.</a:t>
            </a:r>
          </a:p>
          <a:p>
            <a:r>
              <a:t>Command or prompt:</a:t>
            </a:r>
          </a:p>
          <a:p>
            <a:r>
              <a:t>/test-summary Ujian sistem 14 hingga 15 September 2026, binaan 1.0.0, penguji 4 orang</a:t>
            </a:r>
          </a:p>
          <a:p>
            <a:r>
              <a:t>Screenshot: workshop-ai/W07-audit-dokumentasi/screenshots/06-test-summary-permission.png</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7: Allow once. Read the recommendation, then decide as a team.</a:t>
            </a:r>
          </a:p>
          <a:p>
            <a:r>
              <a:t>Command or prompt:</a:t>
            </a:r>
          </a:p>
          <a:p>
            <a:r>
              <a:t>Allow once (Enter)</a:t>
            </a:r>
          </a:p>
          <a:p>
            <a:r>
              <a:t>Screenshot: workshop-ai/W07-audit-dokumentasi/screenshots/07-test-summary-saved.png</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fth-abr.github.io/sqa-krisa-bengkel/workshop-ai/W07-audit-dokumentasi/index.html" TargetMode="External"/><Relationship Id="rId3" Type="http://schemas.openxmlformats.org/officeDocument/2006/relationships/hyperlink" Target="https://fth-abr.github.io/sqa-krisa-bengkel/slides/M07/index.html" TargetMode="External"/><Relationship Id="rId4" Type="http://schemas.openxmlformats.org/officeDocument/2006/relationships/hyperlink" Target="https://github.com/FTH-ABR/sqa-krisa-bengkel/tree/main/workshop-ai/W07-audit-dokumentasi/example-output" TargetMode="Externa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fth-abr.github.io/sqa-krisa-bengkel/workshop-ai/W07-audit-dokumentasi/index.html" TargetMode="External"/><Relationship Id="rId3" Type="http://schemas.openxmlformats.org/officeDocument/2006/relationships/hyperlink" Target="https://fth-abr.github.io/sqa-krisa-bengkel/slides/M07/index.html" TargetMode="External"/><Relationship Id="rId4" Type="http://schemas.openxmlformats.org/officeDocument/2006/relationships/hyperlink" Target="https://github.com/FTH-ABR/sqa-krisa-bengkel/tree/main/workshop-ai/W07-audit-dokumentasi/example-output" TargetMode="External"/><Relationship Id="rId5" Type="http://schemas.openxmlformats.org/officeDocument/2006/relationships/hyperlink" Target="https://github.com/FTH-ABR/sqa-krisa-bengkel/blob/main/lab/README.md" TargetMode="External"/><Relationship Id="rId6" Type="http://schemas.openxmlformats.org/officeDocument/2006/relationships/hyperlink" Target="https://github.com/FTH-ABR/sqa-krisa-bengkel/blob/main/lab/AGENTS.md" TargetMode="External"/><Relationship Id="rId7" Type="http://schemas.openxmlformats.org/officeDocument/2006/relationships/hyperlink" Target="https://opencode.ai/docs/" TargetMode="External"/><Relationship Id="rId8" Type="http://schemas.openxmlformats.org/officeDocument/2006/relationships/hyperlink" Target="https://opencode.ai/docs/tui/" TargetMode="External"/><Relationship Id="rId9" Type="http://schemas.openxmlformats.org/officeDocument/2006/relationships/hyperlink" Target="https://opencode.ai/docs/zen/" TargetMode="External"/><Relationship Id="rId10" Type="http://schemas.openxmlformats.org/officeDocument/2006/relationships/hyperlink" Target="https://fth-abr.github.io/sqa-krisa-bengkel/references/krisa-v2-beta-2026/BAB6-FASA-PENGUJIAN-PENERIMAAN.pdf#page=26" TargetMode="External"/><Relationship Id="rId11" Type="http://schemas.openxmlformats.org/officeDocument/2006/relationships/hyperlink" Target="https://fth-abr.github.io/sqa-krisa-bengkel/references/krisa-v2-beta-2026/BAB7-FASA-PELAKSANAAN.pdf#page=7" TargetMode="External"/><Relationship Id="rId12" Type="http://schemas.openxmlformats.org/officeDocument/2006/relationships/hyperlink" Target="https://fth-abr.github.io/sqa-krisa-bengkel/references/krisa-v2-beta-2026/BAB7-FASA-PELAKSANAAN.pdf#page=9"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F1620"/>
        </a:solidFill>
        <a:effectLst/>
      </p:bgPr>
    </p:bg>
    <p:spTree>
      <p:nvGrpSpPr>
        <p:cNvPr id="1" name=""/>
        <p:cNvGrpSpPr/>
        <p:nvPr/>
      </p:nvGrpSpPr>
      <p:grpSpPr/>
      <p:sp>
        <p:nvSpPr>
          <p:cNvPr id="2" name="Rectangle 1"/>
          <p:cNvSpPr/>
          <p:nvPr/>
        </p:nvSpPr>
        <p:spPr>
          <a:xfrm>
            <a:off x="0" y="0"/>
            <a:ext cx="152400" cy="6858000"/>
          </a:xfrm>
          <a:prstGeom prst="rect">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62000" y="762000"/>
            <a:ext cx="10668000" cy="254000"/>
          </a:xfrm>
          <a:prstGeom prst="rect">
            <a:avLst/>
          </a:prstGeom>
          <a:noFill/>
        </p:spPr>
        <p:txBody>
          <a:bodyPr wrap="square" anchor="t" lIns="38100" rIns="38100" tIns="25400" bIns="25400">
            <a:spAutoFit/>
          </a:bodyPr>
          <a:lstStyle/>
          <a:p>
            <a:pPr algn="l"/>
            <a:r>
              <a:rPr sz="1300" b="1">
                <a:solidFill>
                  <a:srgbClr val="C98FB0"/>
                </a:solidFill>
                <a:latin typeface="Segoe UI"/>
              </a:rPr>
              <a:t>W07 · M07 · 20 MINIT / MINUTES · Hari 2, 14:35 hingga 14:55</a:t>
            </a:r>
          </a:p>
        </p:txBody>
      </p:sp>
      <p:sp>
        <p:nvSpPr>
          <p:cNvPr id="4" name="TextBox 3"/>
          <p:cNvSpPr txBox="1"/>
          <p:nvPr/>
        </p:nvSpPr>
        <p:spPr>
          <a:xfrm>
            <a:off x="762000" y="1143000"/>
            <a:ext cx="10668000" cy="635000"/>
          </a:xfrm>
          <a:prstGeom prst="rect">
            <a:avLst/>
          </a:prstGeom>
          <a:noFill/>
        </p:spPr>
        <p:txBody>
          <a:bodyPr wrap="square" anchor="t" lIns="38100" rIns="38100" tIns="25400" bIns="25400">
            <a:spAutoFit/>
          </a:bodyPr>
          <a:lstStyle/>
          <a:p>
            <a:pPr algn="l"/>
            <a:r>
              <a:rPr sz="3800" b="1">
                <a:solidFill>
                  <a:srgbClr val="FFFFFF"/>
                </a:solidFill>
                <a:latin typeface="Segoe UI"/>
              </a:rPr>
              <a:t>Hands-On SQA-AI Assistant Workshop</a:t>
            </a:r>
          </a:p>
        </p:txBody>
      </p:sp>
      <p:sp>
        <p:nvSpPr>
          <p:cNvPr id="5" name="TextBox 4"/>
          <p:cNvSpPr txBox="1"/>
          <p:nvPr/>
        </p:nvSpPr>
        <p:spPr>
          <a:xfrm>
            <a:off x="762000" y="1905000"/>
            <a:ext cx="10668000" cy="508000"/>
          </a:xfrm>
          <a:prstGeom prst="rect">
            <a:avLst/>
          </a:prstGeom>
          <a:noFill/>
        </p:spPr>
        <p:txBody>
          <a:bodyPr wrap="square" anchor="t" lIns="38100" rIns="38100" tIns="25400" bIns="25400">
            <a:spAutoFit/>
          </a:bodyPr>
          <a:lstStyle/>
          <a:p>
            <a:pPr algn="l"/>
            <a:r>
              <a:rPr sz="2600" b="0">
                <a:solidFill>
                  <a:srgbClr val="E9F0FA"/>
                </a:solidFill>
                <a:latin typeface="Segoe UI"/>
              </a:rPr>
              <a:t>AI audit, CAPA and Test Summary Report</a:t>
            </a:r>
          </a:p>
        </p:txBody>
      </p:sp>
      <p:sp>
        <p:nvSpPr>
          <p:cNvPr id="6" name="TextBox 5"/>
          <p:cNvSpPr txBox="1"/>
          <p:nvPr/>
        </p:nvSpPr>
        <p:spPr>
          <a:xfrm>
            <a:off x="762000" y="2413000"/>
            <a:ext cx="10668000" cy="381000"/>
          </a:xfrm>
          <a:prstGeom prst="rect">
            <a:avLst/>
          </a:prstGeom>
          <a:noFill/>
        </p:spPr>
        <p:txBody>
          <a:bodyPr wrap="square" anchor="t" lIns="38100" rIns="38100" tIns="25400" bIns="25400">
            <a:spAutoFit/>
          </a:bodyPr>
          <a:lstStyle/>
          <a:p>
            <a:pPr algn="l"/>
            <a:r>
              <a:rPr sz="1800" b="0">
                <a:solidFill>
                  <a:srgbClr val="C3CEDC"/>
                </a:solidFill>
                <a:latin typeface="Segoe UI"/>
              </a:rPr>
              <a:t>Audit, CAPA dan Laporan Ringkasan Ujian dibantu AI</a:t>
            </a:r>
          </a:p>
        </p:txBody>
      </p:sp>
      <p:sp>
        <p:nvSpPr>
          <p:cNvPr id="7" name="TextBox 6"/>
          <p:cNvSpPr txBox="1"/>
          <p:nvPr/>
        </p:nvSpPr>
        <p:spPr>
          <a:xfrm>
            <a:off x="762000" y="3048000"/>
            <a:ext cx="10160000" cy="889000"/>
          </a:xfrm>
          <a:prstGeom prst="rect">
            <a:avLst/>
          </a:prstGeom>
          <a:noFill/>
        </p:spPr>
        <p:txBody>
          <a:bodyPr wrap="square" anchor="t" lIns="38100" rIns="38100" tIns="25400" bIns="25400">
            <a:spAutoFit/>
          </a:bodyPr>
          <a:lstStyle/>
          <a:p>
            <a:pPr algn="l"/>
            <a:r>
              <a:rPr sz="1500" b="0">
                <a:solidFill>
                  <a:srgbClr val="C3CEDC"/>
                </a:solidFill>
                <a:latin typeface="Segoe UI"/>
              </a:rPr>
              <a:t>Audit your outputs folder against the ISO/CMMI-lite checklist, raise CAPA for non-conformities and draft the D14/D16 Test Summary with a release recommendation.</a:t>
            </a:r>
          </a:p>
        </p:txBody>
      </p:sp>
      <p:sp>
        <p:nvSpPr>
          <p:cNvPr id="8" name="TextBox 7"/>
          <p:cNvSpPr txBox="1"/>
          <p:nvPr/>
        </p:nvSpPr>
        <p:spPr>
          <a:xfrm>
            <a:off x="762000" y="4191000"/>
            <a:ext cx="10668000" cy="279400"/>
          </a:xfrm>
          <a:prstGeom prst="rect">
            <a:avLst/>
          </a:prstGeom>
          <a:noFill/>
        </p:spPr>
        <p:txBody>
          <a:bodyPr wrap="square" anchor="t" lIns="38100" rIns="38100" tIns="25400" bIns="25400">
            <a:spAutoFit/>
          </a:bodyPr>
          <a:lstStyle/>
          <a:p>
            <a:pPr algn="l"/>
            <a:r>
              <a:rPr sz="1300" b="0">
                <a:solidFill>
                  <a:srgbClr val="FFFFFF"/>
                </a:solidFill>
                <a:latin typeface="Segoe UI"/>
              </a:rPr>
              <a:t>opencode 1.18 · model Big Pickle (OpenCode Zen, free, no API key) · synthetic ShopFast data only</a:t>
            </a:r>
          </a:p>
        </p:txBody>
      </p:sp>
      <p:sp>
        <p:nvSpPr>
          <p:cNvPr id="9" name="TextBox 8"/>
          <p:cNvSpPr txBox="1"/>
          <p:nvPr/>
        </p:nvSpPr>
        <p:spPr>
          <a:xfrm>
            <a:off x="762000" y="4521200"/>
            <a:ext cx="10668000" cy="279400"/>
          </a:xfrm>
          <a:prstGeom prst="rect">
            <a:avLst/>
          </a:prstGeom>
          <a:noFill/>
        </p:spPr>
        <p:txBody>
          <a:bodyPr wrap="square" anchor="t" lIns="38100" rIns="38100" tIns="25400" bIns="25400">
            <a:spAutoFit/>
          </a:bodyPr>
          <a:lstStyle/>
          <a:p>
            <a:pPr algn="l"/>
            <a:r>
              <a:rPr sz="1200" b="0">
                <a:solidFill>
                  <a:srgbClr val="8A97A8"/>
                </a:solidFill>
                <a:latin typeface="Segoe UI"/>
              </a:rPr>
              <a:t>Bengkel SQA KRISAv2 dan PPrISA 2.0 · 14 hingga 15 September 2026 · Makmal Komputer Aras 11, Menara MyIPO</a:t>
            </a:r>
          </a:p>
        </p:txBody>
      </p:sp>
      <p:sp>
        <p:nvSpPr>
          <p:cNvPr id="10" name="Rounded Rectangle 9">
            <a:hlinkClick r:id="rId2"/>
          </p:cNvPr>
          <p:cNvSpPr/>
          <p:nvPr/>
        </p:nvSpPr>
        <p:spPr>
          <a:xfrm>
            <a:off x="762000" y="5207000"/>
            <a:ext cx="2794000" cy="381000"/>
          </a:xfrm>
          <a:prstGeom prst="roundRect">
            <a:avLst>
              <a:gd name="adj" fmla="val 8000"/>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Web guide (copy prompts)</a:t>
            </a:r>
          </a:p>
        </p:txBody>
      </p:sp>
      <p:sp>
        <p:nvSpPr>
          <p:cNvPr id="11" name="Rounded Rectangle 10">
            <a:hlinkClick r:id="rId3"/>
          </p:cNvPr>
          <p:cNvSpPr/>
          <p:nvPr/>
        </p:nvSpPr>
        <p:spPr>
          <a:xfrm>
            <a:off x="3683000" y="5207000"/>
            <a:ext cx="2032000" cy="381000"/>
          </a:xfrm>
          <a:prstGeom prst="roundRect">
            <a:avLst>
              <a:gd name="adj" fmla="val 8000"/>
            </a:avLst>
          </a:prstGeom>
          <a:solidFill>
            <a:srgbClr val="A8721E"/>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Module hub</a:t>
            </a:r>
          </a:p>
        </p:txBody>
      </p:sp>
      <p:sp>
        <p:nvSpPr>
          <p:cNvPr id="12" name="Rounded Rectangle 11">
            <a:hlinkClick r:id="rId4"/>
          </p:cNvPr>
          <p:cNvSpPr/>
          <p:nvPr/>
        </p:nvSpPr>
        <p:spPr>
          <a:xfrm>
            <a:off x="5842000" y="5207000"/>
            <a:ext cx="2540000" cy="381000"/>
          </a:xfrm>
          <a:prstGeom prst="roundRect">
            <a:avLst>
              <a:gd name="adj" fmla="val 8000"/>
            </a:avLst>
          </a:prstGeom>
          <a:solidFill>
            <a:srgbClr val="1F6F8B"/>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Example outputs (GitHub)</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B326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Human check before you accept the output / Semakan manusia</a:t>
            </a:r>
          </a:p>
        </p:txBody>
      </p:sp>
      <p:sp>
        <p:nvSpPr>
          <p:cNvPr id="4" name="Rounded Rectangle 3"/>
          <p:cNvSpPr/>
          <p:nvPr/>
        </p:nvSpPr>
        <p:spPr>
          <a:xfrm>
            <a:off x="457200" y="10160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35000" y="11176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Each non-conformity cites evidence (file and line)</a:t>
            </a:r>
          </a:p>
        </p:txBody>
      </p:sp>
      <p:sp>
        <p:nvSpPr>
          <p:cNvPr id="6" name="TextBox 5"/>
          <p:cNvSpPr txBox="1"/>
          <p:nvPr/>
        </p:nvSpPr>
        <p:spPr>
          <a:xfrm>
            <a:off x="635000" y="14986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Setiap ketidakpatuhan memetik bukti (fail dan baris)</a:t>
            </a:r>
          </a:p>
        </p:txBody>
      </p:sp>
      <p:sp>
        <p:nvSpPr>
          <p:cNvPr id="7" name="Rounded Rectangle 6"/>
          <p:cNvSpPr/>
          <p:nvPr/>
        </p:nvSpPr>
        <p:spPr>
          <a:xfrm>
            <a:off x="457200" y="20574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35000" y="21590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Exit criteria use KRISAv2 Bab 6 6.8 numbers (95% pass, severity 1 and 2 closed)</a:t>
            </a:r>
          </a:p>
        </p:txBody>
      </p:sp>
      <p:sp>
        <p:nvSpPr>
          <p:cNvPr id="9" name="TextBox 8"/>
          <p:cNvSpPr txBox="1"/>
          <p:nvPr/>
        </p:nvSpPr>
        <p:spPr>
          <a:xfrm>
            <a:off x="635000" y="25400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Kriteria keluar menggunakan angka KRISAv2 Bab 6 6.8 (95% lulus, severity 1 dan 2 ditutup)</a:t>
            </a:r>
          </a:p>
        </p:txBody>
      </p:sp>
      <p:sp>
        <p:nvSpPr>
          <p:cNvPr id="10" name="Rounded Rectangle 9"/>
          <p:cNvSpPr/>
          <p:nvPr/>
        </p:nvSpPr>
        <p:spPr>
          <a:xfrm>
            <a:off x="457200" y="30988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5000" y="32004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The release decision is made and signed by a person</a:t>
            </a:r>
          </a:p>
        </p:txBody>
      </p:sp>
      <p:sp>
        <p:nvSpPr>
          <p:cNvPr id="12" name="TextBox 11"/>
          <p:cNvSpPr txBox="1"/>
          <p:nvPr/>
        </p:nvSpPr>
        <p:spPr>
          <a:xfrm>
            <a:off x="635000" y="35814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Keputusan keluaran dibuat dan ditandatangani oleh manusia</a:t>
            </a:r>
          </a:p>
        </p:txBody>
      </p:sp>
      <p:sp>
        <p:nvSpPr>
          <p:cNvPr id="13" name="TextBox 12"/>
          <p:cNvSpPr txBox="1"/>
          <p:nvPr/>
        </p:nvSpPr>
        <p:spPr>
          <a:xfrm>
            <a:off x="457200" y="4216400"/>
            <a:ext cx="11176000" cy="508000"/>
          </a:xfrm>
          <a:prstGeom prst="rect">
            <a:avLst/>
          </a:prstGeom>
          <a:noFill/>
        </p:spPr>
        <p:txBody>
          <a:bodyPr wrap="square" anchor="t" lIns="38100" rIns="38100" tIns="25400" bIns="25400">
            <a:spAutoFit/>
          </a:bodyPr>
          <a:lstStyle/>
          <a:p>
            <a:pPr algn="l"/>
            <a:r>
              <a:rPr sz="1400" b="0">
                <a:solidFill>
                  <a:srgbClr val="0F1620"/>
                </a:solidFill>
                <a:latin typeface="Segoe UI"/>
              </a:rPr>
              <a:t>The AI draft becomes evidence only after this check. Record who checked it and when (Module 7 audit trail).</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5A68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If something goes wrong / Jika ada masalah</a:t>
            </a:r>
          </a:p>
        </p:txBody>
      </p:sp>
      <p:sp>
        <p:nvSpPr>
          <p:cNvPr id="4" name="Rounded Rectangle 3"/>
          <p:cNvSpPr/>
          <p:nvPr/>
        </p:nvSpPr>
        <p:spPr>
          <a:xfrm>
            <a:off x="457200" y="8890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84200" y="9652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opencode is not recognised</a:t>
            </a:r>
          </a:p>
        </p:txBody>
      </p:sp>
      <p:sp>
        <p:nvSpPr>
          <p:cNvPr id="6" name="TextBox 5"/>
          <p:cNvSpPr txBox="1"/>
          <p:nvPr/>
        </p:nvSpPr>
        <p:spPr>
          <a:xfrm>
            <a:off x="3810000" y="9652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Close and reopen PowerShell so PATH refreshes. Still failing: powershell -ExecutionPolicy Bypass -File .\setup\install-opencode.ps1 -Portable</a:t>
            </a:r>
          </a:p>
        </p:txBody>
      </p:sp>
      <p:sp>
        <p:nvSpPr>
          <p:cNvPr id="7" name="Rounded Rectangle 6"/>
          <p:cNvSpPr/>
          <p:nvPr/>
        </p:nvSpPr>
        <p:spPr>
          <a:xfrm>
            <a:off x="457200" y="16002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84200" y="16764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Scripts are disabled on this system</a:t>
            </a:r>
          </a:p>
        </p:txBody>
      </p:sp>
      <p:sp>
        <p:nvSpPr>
          <p:cNvPr id="9" name="TextBox 8"/>
          <p:cNvSpPr txBox="1"/>
          <p:nvPr/>
        </p:nvSpPr>
        <p:spPr>
          <a:xfrm>
            <a:off x="3810000" y="16764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Set-ExecutionPolicy -Scope CurrentUser RemoteSigned, or run opencode.cmd instead of opencode</a:t>
            </a:r>
          </a:p>
        </p:txBody>
      </p:sp>
      <p:sp>
        <p:nvSpPr>
          <p:cNvPr id="10" name="Rounded Rectangle 9"/>
          <p:cNvSpPr/>
          <p:nvPr/>
        </p:nvSpPr>
        <p:spPr>
          <a:xfrm>
            <a:off x="457200" y="23114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84200" y="23876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The model is slow or stops</a:t>
            </a:r>
          </a:p>
        </p:txBody>
      </p:sp>
      <p:sp>
        <p:nvSpPr>
          <p:cNvPr id="12" name="TextBox 11"/>
          <p:cNvSpPr txBox="1"/>
          <p:nvPr/>
        </p:nvSpPr>
        <p:spPr>
          <a:xfrm>
            <a:off x="3810000" y="23876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Wait up to 2 minutes. Press Esc to interrupt, then send the prompt again. Try another free model with /models</a:t>
            </a:r>
          </a:p>
        </p:txBody>
      </p:sp>
      <p:sp>
        <p:nvSpPr>
          <p:cNvPr id="13" name="Rounded Rectangle 12"/>
          <p:cNvSpPr/>
          <p:nvPr/>
        </p:nvSpPr>
        <p:spPr>
          <a:xfrm>
            <a:off x="457200" y="30226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84200" y="30988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Permission required dialog</a:t>
            </a:r>
          </a:p>
        </p:txBody>
      </p:sp>
      <p:sp>
        <p:nvSpPr>
          <p:cNvPr id="15" name="TextBox 14"/>
          <p:cNvSpPr txBox="1"/>
          <p:nvPr/>
        </p:nvSpPr>
        <p:spPr>
          <a:xfrm>
            <a:off x="3810000" y="30988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Read the preview. Choose Allow once for files in outputs/. Reject anything outside the lab folder</a:t>
            </a:r>
          </a:p>
        </p:txBody>
      </p:sp>
      <p:sp>
        <p:nvSpPr>
          <p:cNvPr id="16" name="Rounded Rectangle 15"/>
          <p:cNvSpPr/>
          <p:nvPr/>
        </p:nvSpPr>
        <p:spPr>
          <a:xfrm>
            <a:off x="457200" y="37338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84200" y="38100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File or command not found</a:t>
            </a:r>
          </a:p>
        </p:txBody>
      </p:sp>
      <p:sp>
        <p:nvSpPr>
          <p:cNvPr id="18" name="TextBox 17"/>
          <p:cNvSpPr txBox="1"/>
          <p:nvPr/>
        </p:nvSpPr>
        <p:spPr>
          <a:xfrm>
            <a:off x="3810000" y="38100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Check the status bar path ends with \lab. Commands and @files are relative to the lab folder</a:t>
            </a:r>
          </a:p>
        </p:txBody>
      </p:sp>
      <p:sp>
        <p:nvSpPr>
          <p:cNvPr id="19" name="Rounded Rectangle 18"/>
          <p:cNvSpPr/>
          <p:nvPr/>
        </p:nvSpPr>
        <p:spPr>
          <a:xfrm>
            <a:off x="457200" y="44450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84200" y="45212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Answer uses Indonesian words or dashes</a:t>
            </a:r>
          </a:p>
        </p:txBody>
      </p:sp>
      <p:sp>
        <p:nvSpPr>
          <p:cNvPr id="21" name="TextBox 20"/>
          <p:cNvSpPr txBox="1"/>
          <p:nvPr/>
        </p:nvSpPr>
        <p:spPr>
          <a:xfrm>
            <a:off x="3810000" y="45212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Reply: Ikut AGENTS.md peraturan 1 dan 14, tulis semula dalam Bahasa Melayu Malaysia</a:t>
            </a:r>
          </a:p>
        </p:txBody>
      </p:sp>
      <p:sp>
        <p:nvSpPr>
          <p:cNvPr id="22" name="Rounded Rectangle 21"/>
          <p:cNvSpPr/>
          <p:nvPr/>
        </p:nvSpPr>
        <p:spPr>
          <a:xfrm>
            <a:off x="457200" y="51562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84200" y="52324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Network or proxy error</a:t>
            </a:r>
          </a:p>
        </p:txBody>
      </p:sp>
      <p:sp>
        <p:nvSpPr>
          <p:cNvPr id="24" name="TextBox 23"/>
          <p:cNvSpPr txBox="1"/>
          <p:nvPr/>
        </p:nvSpPr>
        <p:spPr>
          <a:xfrm>
            <a:off x="3810000" y="52324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$env:HTTPS_PROXY = "http://proxy:port" and $env:NO_PROXY = "localhost,127.0.0.1" before starting opencode</a:t>
            </a:r>
          </a:p>
        </p:txBody>
      </p:sp>
      <p:sp>
        <p:nvSpPr>
          <p:cNvPr id="25" name="Rounded Rectangle 24"/>
          <p:cNvSpPr/>
          <p:nvPr/>
        </p:nvSpPr>
        <p:spPr>
          <a:xfrm>
            <a:off x="457200" y="58674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584200" y="59436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Port 3000 already in use</a:t>
            </a:r>
          </a:p>
        </p:txBody>
      </p:sp>
      <p:sp>
        <p:nvSpPr>
          <p:cNvPr id="27" name="TextBox 26"/>
          <p:cNvSpPr txBox="1"/>
          <p:nvPr/>
        </p:nvSpPr>
        <p:spPr>
          <a:xfrm>
            <a:off x="3810000" y="59436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$env:PORT = 3001 before npm start, and use http://localhost:3001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A872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Links / Pautan</a:t>
            </a:r>
          </a:p>
        </p:txBody>
      </p:sp>
      <p:sp>
        <p:nvSpPr>
          <p:cNvPr id="4" name="TextBox 3"/>
          <p:cNvSpPr txBox="1"/>
          <p:nvPr/>
        </p:nvSpPr>
        <p:spPr>
          <a:xfrm>
            <a:off x="457200" y="889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2"/>
              </a:rPr>
              <a:t>Web guide with copyable prompts</a:t>
            </a:r>
          </a:p>
        </p:txBody>
      </p:sp>
      <p:sp>
        <p:nvSpPr>
          <p:cNvPr id="5" name="TextBox 4"/>
          <p:cNvSpPr txBox="1"/>
          <p:nvPr/>
        </p:nvSpPr>
        <p:spPr>
          <a:xfrm>
            <a:off x="457200" y="1270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3"/>
              </a:rPr>
              <a:t>Module hub (slides, references, templates)</a:t>
            </a:r>
          </a:p>
        </p:txBody>
      </p:sp>
      <p:sp>
        <p:nvSpPr>
          <p:cNvPr id="6" name="TextBox 5"/>
          <p:cNvSpPr txBox="1"/>
          <p:nvPr/>
        </p:nvSpPr>
        <p:spPr>
          <a:xfrm>
            <a:off x="457200" y="1651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4"/>
              </a:rPr>
              <a:t>Example outputs from the real run</a:t>
            </a:r>
          </a:p>
        </p:txBody>
      </p:sp>
      <p:sp>
        <p:nvSpPr>
          <p:cNvPr id="7" name="TextBox 6"/>
          <p:cNvSpPr txBox="1"/>
          <p:nvPr/>
        </p:nvSpPr>
        <p:spPr>
          <a:xfrm>
            <a:off x="457200" y="2032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5"/>
              </a:rPr>
              <a:t>Lab README and command list</a:t>
            </a:r>
          </a:p>
        </p:txBody>
      </p:sp>
      <p:sp>
        <p:nvSpPr>
          <p:cNvPr id="8" name="TextBox 7"/>
          <p:cNvSpPr txBox="1"/>
          <p:nvPr/>
        </p:nvSpPr>
        <p:spPr>
          <a:xfrm>
            <a:off x="457200" y="2413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6"/>
              </a:rPr>
              <a:t>AGENTS.md rules used by the assistant</a:t>
            </a:r>
          </a:p>
        </p:txBody>
      </p:sp>
      <p:sp>
        <p:nvSpPr>
          <p:cNvPr id="9" name="TextBox 8"/>
          <p:cNvSpPr txBox="1"/>
          <p:nvPr/>
        </p:nvSpPr>
        <p:spPr>
          <a:xfrm>
            <a:off x="457200" y="2794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7"/>
              </a:rPr>
              <a:t>opencode documentation</a:t>
            </a:r>
          </a:p>
        </p:txBody>
      </p:sp>
      <p:sp>
        <p:nvSpPr>
          <p:cNvPr id="10" name="TextBox 9"/>
          <p:cNvSpPr txBox="1"/>
          <p:nvPr/>
        </p:nvSpPr>
        <p:spPr>
          <a:xfrm>
            <a:off x="457200" y="3175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8"/>
              </a:rPr>
              <a:t>opencode TUI commands and keys</a:t>
            </a:r>
          </a:p>
        </p:txBody>
      </p:sp>
      <p:sp>
        <p:nvSpPr>
          <p:cNvPr id="11" name="TextBox 10"/>
          <p:cNvSpPr txBox="1"/>
          <p:nvPr/>
        </p:nvSpPr>
        <p:spPr>
          <a:xfrm>
            <a:off x="457200" y="3556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9"/>
              </a:rPr>
              <a:t>OpenCode Zen free models and data policy</a:t>
            </a:r>
          </a:p>
        </p:txBody>
      </p:sp>
      <p:sp>
        <p:nvSpPr>
          <p:cNvPr id="12" name="TextBox 11"/>
          <p:cNvSpPr txBox="1"/>
          <p:nvPr/>
        </p:nvSpPr>
        <p:spPr>
          <a:xfrm>
            <a:off x="457200" y="3937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0"/>
              </a:rPr>
              <a:t>Bab 6, 6.10 Laporan Ujian Penerimaan (UAT dan PAT) (p.26)</a:t>
            </a:r>
          </a:p>
        </p:txBody>
      </p:sp>
      <p:sp>
        <p:nvSpPr>
          <p:cNvPr id="13" name="TextBox 12"/>
          <p:cNvSpPr txBox="1"/>
          <p:nvPr/>
        </p:nvSpPr>
        <p:spPr>
          <a:xfrm>
            <a:off x="457200" y="4318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1"/>
              </a:rPr>
              <a:t>Bab 7, 7.6 Ujian Penerimaan Akhir (FAT) (p.7)</a:t>
            </a:r>
          </a:p>
        </p:txBody>
      </p:sp>
      <p:sp>
        <p:nvSpPr>
          <p:cNvPr id="14" name="TextBox 13"/>
          <p:cNvSpPr txBox="1"/>
          <p:nvPr/>
        </p:nvSpPr>
        <p:spPr>
          <a:xfrm>
            <a:off x="457200" y="4699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2"/>
              </a:rPr>
              <a:t>Bab 7, Laporan Penamatan Ujian (Jadual 7.5, ISO/IEC/IEEE 29119) (p.9)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600" b="1">
                <a:solidFill>
                  <a:srgbClr val="0F1620"/>
                </a:solidFill>
                <a:latin typeface="Segoe UI"/>
              </a:rPr>
              <a:t>Before you start / Sebelum mula</a:t>
            </a:r>
          </a:p>
        </p:txBody>
      </p:sp>
      <p:sp>
        <p:nvSpPr>
          <p:cNvPr id="4" name="TextBox 3"/>
          <p:cNvSpPr txBox="1"/>
          <p:nvPr/>
        </p:nvSpPr>
        <p:spPr>
          <a:xfrm>
            <a:off x="457200" y="889000"/>
            <a:ext cx="5461000" cy="254000"/>
          </a:xfrm>
          <a:prstGeom prst="rect">
            <a:avLst/>
          </a:prstGeom>
          <a:noFill/>
        </p:spPr>
        <p:txBody>
          <a:bodyPr wrap="square" anchor="t" lIns="38100" rIns="38100" tIns="25400" bIns="25400">
            <a:spAutoFit/>
          </a:bodyPr>
          <a:lstStyle/>
          <a:p>
            <a:pPr algn="l"/>
            <a:r>
              <a:rPr sz="1100" b="1">
                <a:solidFill>
                  <a:srgbClr val="5A6879"/>
                </a:solidFill>
                <a:latin typeface="Segoe UI"/>
              </a:rPr>
              <a:t>YOU WILL / ANDA AKAN</a:t>
            </a:r>
          </a:p>
        </p:txBody>
      </p:sp>
      <p:sp>
        <p:nvSpPr>
          <p:cNvPr id="5" name="TextBox 4"/>
          <p:cNvSpPr txBox="1"/>
          <p:nvPr/>
        </p:nvSpPr>
        <p:spPr>
          <a:xfrm>
            <a:off x="457200" y="1143000"/>
            <a:ext cx="5461000" cy="2540000"/>
          </a:xfrm>
          <a:prstGeom prst="rect">
            <a:avLst/>
          </a:prstGeom>
          <a:noFill/>
        </p:spPr>
        <p:txBody>
          <a:bodyPr wrap="square" anchor="t" lIns="38100" rIns="38100" tIns="25400" bIns="25400">
            <a:spAutoFit/>
          </a:bodyPr>
          <a:lstStyle/>
          <a:p>
            <a:pPr algn="l"/>
            <a:r>
              <a:rPr sz="1500" b="0">
                <a:solidFill>
                  <a:srgbClr val="0F1620"/>
                </a:solidFill>
                <a:latin typeface="Segoe UI"/>
              </a:rPr>
              <a:t>1. Run /audit on the RTM and test cases (Plan agent)</a:t>
            </a:r>
          </a:p>
          <a:p>
            <a:pPr algn="l"/>
            <a:r>
              <a:rPr sz="1500" b="0">
                <a:solidFill>
                  <a:srgbClr val="0F1620"/>
                </a:solidFill>
                <a:latin typeface="Segoe UI"/>
              </a:rPr>
              <a:t>2. Switch to Build and save the audit to outputs/</a:t>
            </a:r>
          </a:p>
          <a:p>
            <a:pPr algn="l"/>
            <a:r>
              <a:rPr sz="1500" b="0">
                <a:solidFill>
                  <a:srgbClr val="0F1620"/>
                </a:solidFill>
                <a:latin typeface="Segoe UI"/>
              </a:rPr>
              <a:t>3. Run /capa on the saved audit, then /test-summary</a:t>
            </a:r>
          </a:p>
          <a:p>
            <a:pPr algn="l"/>
            <a:r>
              <a:rPr sz="1500" b="0">
                <a:solidFill>
                  <a:srgbClr val="0F1620"/>
                </a:solidFill>
                <a:latin typeface="Segoe UI"/>
              </a:rPr>
              <a:t>4. Decide GO, NO-GO or CONDITIONAL as a team</a:t>
            </a:r>
          </a:p>
        </p:txBody>
      </p:sp>
      <p:sp>
        <p:nvSpPr>
          <p:cNvPr id="6" name="TextBox 5"/>
          <p:cNvSpPr txBox="1"/>
          <p:nvPr/>
        </p:nvSpPr>
        <p:spPr>
          <a:xfrm>
            <a:off x="457200" y="3683000"/>
            <a:ext cx="5461000" cy="2540000"/>
          </a:xfrm>
          <a:prstGeom prst="rect">
            <a:avLst/>
          </a:prstGeom>
          <a:noFill/>
        </p:spPr>
        <p:txBody>
          <a:bodyPr wrap="square" anchor="t" lIns="38100" rIns="38100" tIns="25400" bIns="25400">
            <a:spAutoFit/>
          </a:bodyPr>
          <a:lstStyle/>
          <a:p>
            <a:pPr algn="l"/>
            <a:r>
              <a:rPr sz="1300" b="0">
                <a:solidFill>
                  <a:srgbClr val="5A6879"/>
                </a:solidFill>
                <a:latin typeface="Segoe UI"/>
              </a:rPr>
              <a:t>1. Jalankan /audit pada RTM dan kes ujian (ejen Plan)</a:t>
            </a:r>
          </a:p>
          <a:p>
            <a:pPr algn="l"/>
            <a:r>
              <a:rPr sz="1300" b="0">
                <a:solidFill>
                  <a:srgbClr val="5A6879"/>
                </a:solidFill>
                <a:latin typeface="Segoe UI"/>
              </a:rPr>
              <a:t>2. Tukar ke Build dan simpan audit ke outputs/</a:t>
            </a:r>
          </a:p>
          <a:p>
            <a:pPr algn="l"/>
            <a:r>
              <a:rPr sz="1300" b="0">
                <a:solidFill>
                  <a:srgbClr val="5A6879"/>
                </a:solidFill>
                <a:latin typeface="Segoe UI"/>
              </a:rPr>
              <a:t>3. Jalankan /capa pada audit yang disimpan, kemudian /test-summary</a:t>
            </a:r>
          </a:p>
          <a:p>
            <a:pPr algn="l"/>
            <a:r>
              <a:rPr sz="1300" b="0">
                <a:solidFill>
                  <a:srgbClr val="5A6879"/>
                </a:solidFill>
                <a:latin typeface="Segoe UI"/>
              </a:rPr>
              <a:t>4. Putuskan GO, NO-GO atau CONDITIONAL sebagai pasukan</a:t>
            </a:r>
          </a:p>
        </p:txBody>
      </p:sp>
      <p:sp>
        <p:nvSpPr>
          <p:cNvPr id="7" name="TextBox 6"/>
          <p:cNvSpPr txBox="1"/>
          <p:nvPr/>
        </p:nvSpPr>
        <p:spPr>
          <a:xfrm>
            <a:off x="6350000" y="889000"/>
            <a:ext cx="5334000" cy="254000"/>
          </a:xfrm>
          <a:prstGeom prst="rect">
            <a:avLst/>
          </a:prstGeom>
          <a:noFill/>
        </p:spPr>
        <p:txBody>
          <a:bodyPr wrap="square" anchor="t" lIns="38100" rIns="38100" tIns="25400" bIns="25400">
            <a:spAutoFit/>
          </a:bodyPr>
          <a:lstStyle/>
          <a:p>
            <a:pPr algn="l"/>
            <a:r>
              <a:rPr sz="1100" b="1">
                <a:solidFill>
                  <a:srgbClr val="5A6879"/>
                </a:solidFill>
                <a:latin typeface="Segoe UI"/>
              </a:rPr>
              <a:t>CHECK FIRST / SEMAK DAHULU</a:t>
            </a:r>
          </a:p>
        </p:txBody>
      </p:sp>
      <p:sp>
        <p:nvSpPr>
          <p:cNvPr id="8" name="TextBox 7"/>
          <p:cNvSpPr txBox="1"/>
          <p:nvPr/>
        </p:nvSpPr>
        <p:spPr>
          <a:xfrm>
            <a:off x="6350000" y="1143000"/>
            <a:ext cx="5334000" cy="1905000"/>
          </a:xfrm>
          <a:prstGeom prst="rect">
            <a:avLst/>
          </a:prstGeom>
          <a:noFill/>
        </p:spPr>
        <p:txBody>
          <a:bodyPr wrap="square" anchor="t" lIns="38100" rIns="38100" tIns="25400" bIns="25400">
            <a:spAutoFit/>
          </a:bodyPr>
          <a:lstStyle/>
          <a:p>
            <a:pPr algn="l"/>
            <a:r>
              <a:rPr sz="1400" b="0">
                <a:solidFill>
                  <a:srgbClr val="0F1620"/>
                </a:solidFill>
                <a:latin typeface="Segoe UI"/>
              </a:rPr>
              <a:t>- PowerShell is in C:\Users\&lt;you&gt;\sqa-krisa-bengkel\lab</a:t>
            </a:r>
          </a:p>
          <a:p>
            <a:pPr algn="l"/>
            <a:r>
              <a:rPr sz="1400" b="0">
                <a:solidFill>
                  <a:srgbClr val="0F1620"/>
                </a:solidFill>
                <a:latin typeface="Segoe UI"/>
              </a:rPr>
              <a:t>- opencode starts and shows Big Pickle, OpenCode Zen (W00)</a:t>
            </a:r>
          </a:p>
          <a:p>
            <a:pPr algn="l"/>
            <a:r>
              <a:rPr sz="1400" b="0">
                <a:solidFill>
                  <a:srgbClr val="0F1620"/>
                </a:solidFill>
                <a:latin typeface="Segoe UI"/>
              </a:rPr>
              <a:t>- Outputs from earlier workshops exist in outputs\ (or copy them from example-output)</a:t>
            </a:r>
          </a:p>
        </p:txBody>
      </p:sp>
      <p:sp>
        <p:nvSpPr>
          <p:cNvPr id="9" name="Rounded Rectangle 8"/>
          <p:cNvSpPr/>
          <p:nvPr/>
        </p:nvSpPr>
        <p:spPr>
          <a:xfrm>
            <a:off x="6350000" y="3175000"/>
            <a:ext cx="5384800" cy="1778000"/>
          </a:xfrm>
          <a:prstGeom prst="roundRect">
            <a:avLst>
              <a:gd name="adj" fmla="val 8000"/>
            </a:avLst>
          </a:prstGeom>
          <a:solidFill>
            <a:srgbClr val="FBEFF5"/>
          </a:solidFill>
          <a:ln w="12700">
            <a:solidFill>
              <a:srgbClr val="C98FB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02400" y="3276600"/>
            <a:ext cx="5080000" cy="1651000"/>
          </a:xfrm>
          <a:prstGeom prst="rect">
            <a:avLst/>
          </a:prstGeom>
          <a:noFill/>
        </p:spPr>
        <p:txBody>
          <a:bodyPr wrap="square" anchor="t" lIns="38100" rIns="38100" tIns="25400" bIns="25400">
            <a:spAutoFit/>
          </a:bodyPr>
          <a:lstStyle/>
          <a:p>
            <a:pPr algn="l"/>
            <a:r>
              <a:rPr sz="1300" b="0">
                <a:solidFill>
                  <a:srgbClr val="0F1620"/>
                </a:solidFill>
                <a:latin typeface="Segoe UI"/>
              </a:rPr>
              <a:t>Data rules / Peraturan data</a:t>
            </a:r>
          </a:p>
          <a:p>
            <a:pPr algn="l"/>
            <a:r>
              <a:rPr sz="1300" b="0">
                <a:solidFill>
                  <a:srgbClr val="0F1620"/>
                </a:solidFill>
                <a:latin typeface="Segoe UI"/>
              </a:rPr>
              <a:t>- Synthetic ShopFast data only. Never paste real agency documents or personal data.</a:t>
            </a:r>
          </a:p>
          <a:p>
            <a:pPr algn="l"/>
            <a:r>
              <a:rPr sz="1300" b="0">
                <a:solidFill>
                  <a:srgbClr val="0F1620"/>
                </a:solidFill>
                <a:latin typeface="Segoe UI"/>
              </a:rPr>
              <a:t>- Free models run outside Malaysia and may learn from prompts.</a:t>
            </a:r>
          </a:p>
          <a:p>
            <a:pPr algn="l"/>
            <a:r>
              <a:rPr sz="1300" b="0">
                <a:solidFill>
                  <a:srgbClr val="0F1620"/>
                </a:solidFill>
                <a:latin typeface="Segoe UI"/>
              </a:rPr>
              <a:t>- AI output is a draft. A person checks and signs off.</a:t>
            </a:r>
          </a:p>
        </p:txBody>
      </p:sp>
      <p:sp>
        <p:nvSpPr>
          <p:cNvPr id="11" name="TextBox 10"/>
          <p:cNvSpPr txBox="1"/>
          <p:nvPr/>
        </p:nvSpPr>
        <p:spPr>
          <a:xfrm>
            <a:off x="6350000" y="5207000"/>
            <a:ext cx="5334000" cy="254000"/>
          </a:xfrm>
          <a:prstGeom prst="rect">
            <a:avLst/>
          </a:prstGeom>
          <a:noFill/>
        </p:spPr>
        <p:txBody>
          <a:bodyPr wrap="square" anchor="t" lIns="38100" rIns="38100" tIns="25400" bIns="25400">
            <a:spAutoFit/>
          </a:bodyPr>
          <a:lstStyle/>
          <a:p>
            <a:pPr algn="l"/>
            <a:r>
              <a:rPr sz="1100" b="1">
                <a:solidFill>
                  <a:srgbClr val="5A6879"/>
                </a:solidFill>
                <a:latin typeface="Segoe UI"/>
              </a:rPr>
              <a:t>OUTPUT</a:t>
            </a:r>
          </a:p>
        </p:txBody>
      </p:sp>
      <p:sp>
        <p:nvSpPr>
          <p:cNvPr id="12" name="TextBox 11"/>
          <p:cNvSpPr txBox="1"/>
          <p:nvPr/>
        </p:nvSpPr>
        <p:spPr>
          <a:xfrm>
            <a:off x="6350000" y="5435600"/>
            <a:ext cx="5334000" cy="508000"/>
          </a:xfrm>
          <a:prstGeom prst="rect">
            <a:avLst/>
          </a:prstGeom>
          <a:noFill/>
        </p:spPr>
        <p:txBody>
          <a:bodyPr wrap="square" anchor="t" lIns="38100" rIns="38100" tIns="25400" bIns="25400">
            <a:spAutoFit/>
          </a:bodyPr>
          <a:lstStyle/>
          <a:p>
            <a:pPr algn="l"/>
            <a:r>
              <a:rPr sz="1300" b="1">
                <a:solidFill>
                  <a:srgbClr val="0F1620"/>
                </a:solidFill>
                <a:latin typeface="Consolas"/>
              </a:rPr>
              <a:t>outputs/m07-audit.md, outputs/m07-capa.md, outputs/m07-test-summary.md</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A872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A8721E"/>
                </a:solidFill>
                <a:latin typeface="Segoe UI"/>
              </a:rPr>
              <a:t>W07 · STEP 1 OF 7 · LANGKAH 1</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400" b="1">
                <a:solidFill>
                  <a:srgbClr val="0F1620"/>
                </a:solidFill>
                <a:latin typeface="Segoe UI"/>
              </a:rPr>
              <a:t>Run /audit in Plan mode on the RTM and test cases. It prints conformities, non-conformities (NC Major and Minor) and evidence.</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Jalankan /audit dalam mod Plan pada RTM dan kes ujian. Ia memaparkan pematuhan, ketidakpatuhan (NC Major dan Minor) dan bukti.</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(PLAN)</a:t>
            </a:r>
          </a:p>
        </p:txBody>
      </p:sp>
      <p:sp>
        <p:nvSpPr>
          <p:cNvPr id="7" name="Rounded Rectangle 6"/>
          <p:cNvSpPr/>
          <p:nvPr/>
        </p:nvSpPr>
        <p:spPr>
          <a:xfrm>
            <a:off x="304800" y="3225800"/>
            <a:ext cx="3708400" cy="5842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457200"/>
          </a:xfrm>
          <a:prstGeom prst="rect">
            <a:avLst/>
          </a:prstGeom>
          <a:noFill/>
        </p:spPr>
        <p:txBody>
          <a:bodyPr wrap="square" anchor="t" lIns="38100" rIns="38100" tIns="25400" bIns="25400">
            <a:spAutoFit/>
          </a:bodyPr>
          <a:lstStyle/>
          <a:p>
            <a:pPr algn="l"/>
            <a:r>
              <a:rPr sz="1050" b="0">
                <a:solidFill>
                  <a:srgbClr val="E9F0FA"/>
                </a:solidFill>
                <a:latin typeface="Consolas"/>
              </a:rPr>
              <a:t>/audit outputs/m02-rtm.csv dan outputs/m04-testcases.csv</a:t>
            </a:r>
          </a:p>
        </p:txBody>
      </p:sp>
      <p:pic>
        <p:nvPicPr>
          <p:cNvPr id="9" name="Picture 8" descr="01-audit.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A872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A8721E"/>
                </a:solidFill>
                <a:latin typeface="Segoe UI"/>
              </a:rPr>
              <a:t>W07 · STEP 2 OF 7 · LANGKAH 2</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250" b="1">
                <a:solidFill>
                  <a:srgbClr val="0F1620"/>
                </a:solidFill>
                <a:latin typeface="Segoe UI"/>
              </a:rPr>
              <a:t>Press Tab to switch to Build and ask the assistant to save the audit. The AI reads the documents first and may pause at Preparing write. When the Permission required dialog appears, read the preview and choose Allow once.</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000" b="0">
                <a:solidFill>
                  <a:srgbClr val="5A6879"/>
                </a:solidFill>
                <a:latin typeface="Segoe UI"/>
              </a:rPr>
              <a:t>Tekan Tab untuk tukar ke Build dan minta pembantu menyimpan audit. AI membaca dokumen dahulu dan mungkin berhenti seketika pada Preparing write. Apabila dialog Permission required muncul, baca pratonton dan pilih Allow once.</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(BUILD)</a:t>
            </a:r>
          </a:p>
        </p:txBody>
      </p:sp>
      <p:sp>
        <p:nvSpPr>
          <p:cNvPr id="7" name="Rounded Rectangle 6"/>
          <p:cNvSpPr/>
          <p:nvPr/>
        </p:nvSpPr>
        <p:spPr>
          <a:xfrm>
            <a:off x="304800" y="3225800"/>
            <a:ext cx="3708400" cy="5842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457200"/>
          </a:xfrm>
          <a:prstGeom prst="rect">
            <a:avLst/>
          </a:prstGeom>
          <a:noFill/>
        </p:spPr>
        <p:txBody>
          <a:bodyPr wrap="square" anchor="t" lIns="38100" rIns="38100" tIns="25400" bIns="25400">
            <a:spAutoFit/>
          </a:bodyPr>
          <a:lstStyle/>
          <a:p>
            <a:pPr algn="l"/>
            <a:r>
              <a:rPr sz="1050" b="0">
                <a:solidFill>
                  <a:srgbClr val="E9F0FA"/>
                </a:solidFill>
                <a:latin typeface="Consolas"/>
              </a:rPr>
              <a:t>Simpan hasil audit di atas ke outputs/m07-audit.md dengan pautan ../../references/.</a:t>
            </a:r>
          </a:p>
        </p:txBody>
      </p:sp>
      <p:pic>
        <p:nvPicPr>
          <p:cNvPr id="9" name="Picture 8" descr="02-save-audit-permission.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A872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A8721E"/>
                </a:solidFill>
                <a:latin typeface="Segoe UI"/>
              </a:rPr>
              <a:t>W07 · STEP 3 OF 7 · LANGKAH 3</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Allow once. The audit is saved as evidence in outputs/m07-audit.md.</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Allow once. Audit disimpan sebagai bukti dalam outputs/m07-audit.md.</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Allow once (Enter)</a:t>
            </a:r>
          </a:p>
        </p:txBody>
      </p:sp>
      <p:pic>
        <p:nvPicPr>
          <p:cNvPr id="9" name="Picture 8" descr="03-audit-saved.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A872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A8721E"/>
                </a:solidFill>
                <a:latin typeface="Segoe UI"/>
              </a:rPr>
              <a:t>W07 · STEP 4 OF 7 · LANGKAH 4</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400" b="1">
                <a:solidFill>
                  <a:srgbClr val="0F1620"/>
                </a:solidFill>
                <a:latin typeface="Segoe UI"/>
              </a:rPr>
              <a:t>Run /capa on the saved audit file. The AI reads the documents first and may pause at Preparing write. When the Permission required dialog appears, read the preview and choose Allow once.</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000" b="0">
                <a:solidFill>
                  <a:srgbClr val="5A6879"/>
                </a:solidFill>
                <a:latin typeface="Segoe UI"/>
              </a:rPr>
              <a:t>Jalankan /capa pada fail audit yang disimpan. AI membaca dokumen dahulu dan mungkin berhenti seketika pada Preparing write. Apabila dialog Permission required muncul, baca pratonton dan pilih Allow once.</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(BUILD)</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/capa semua NC dalam outputs/m07-audit.md</a:t>
            </a:r>
          </a:p>
        </p:txBody>
      </p:sp>
      <p:pic>
        <p:nvPicPr>
          <p:cNvPr id="9" name="Picture 8" descr="04-capa-permission.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A872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A8721E"/>
                </a:solidFill>
                <a:latin typeface="Segoe UI"/>
              </a:rPr>
              <a:t>W07 · STEP 5 OF 7 · LANGKAH 5</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Allow once. Each NC gets root cause (5 Whys), correction, prevention, owner and date.</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Allow once. Setiap NC mendapat punca akar (5 Mengapa), pembetulan, pencegahan, pemilik dan tarikh.</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Allow once (Enter)</a:t>
            </a:r>
          </a:p>
        </p:txBody>
      </p:sp>
      <p:pic>
        <p:nvPicPr>
          <p:cNvPr id="9" name="Picture 8" descr="05-capa-saved.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A872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A8721E"/>
                </a:solidFill>
                <a:latin typeface="Segoe UI"/>
              </a:rPr>
              <a:t>W07 · STEP 6 OF 7 · LANGKAH 6</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250" b="1">
                <a:solidFill>
                  <a:srgbClr val="0F1620"/>
                </a:solidFill>
                <a:latin typeface="Segoe UI"/>
              </a:rPr>
              <a:t>Run /test-summary with the test period and build. The AI reads the documents first and may pause at Preparing write. When the Permission required dialog appears, read the preview and choose Allow once.</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000" b="0">
                <a:solidFill>
                  <a:srgbClr val="5A6879"/>
                </a:solidFill>
                <a:latin typeface="Segoe UI"/>
              </a:rPr>
              <a:t>Jalankan /test-summary dengan tempoh ujian dan binaan. AI membaca dokumen dahulu dan mungkin berhenti seketika pada Preparing write. Apabila dialog Permission required muncul, baca pratonton dan pilih Allow once.</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(BUILD)</a:t>
            </a:r>
          </a:p>
        </p:txBody>
      </p:sp>
      <p:sp>
        <p:nvSpPr>
          <p:cNvPr id="7" name="Rounded Rectangle 6"/>
          <p:cNvSpPr/>
          <p:nvPr/>
        </p:nvSpPr>
        <p:spPr>
          <a:xfrm>
            <a:off x="304800" y="3225800"/>
            <a:ext cx="3708400" cy="5842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457200"/>
          </a:xfrm>
          <a:prstGeom prst="rect">
            <a:avLst/>
          </a:prstGeom>
          <a:noFill/>
        </p:spPr>
        <p:txBody>
          <a:bodyPr wrap="square" anchor="t" lIns="38100" rIns="38100" tIns="25400" bIns="25400">
            <a:spAutoFit/>
          </a:bodyPr>
          <a:lstStyle/>
          <a:p>
            <a:pPr algn="l"/>
            <a:r>
              <a:rPr sz="1050" b="0">
                <a:solidFill>
                  <a:srgbClr val="E9F0FA"/>
                </a:solidFill>
                <a:latin typeface="Consolas"/>
              </a:rPr>
              <a:t>/test-summary Ujian sistem 14 hingga 15 September 2026, binaan 1.0.0, penguji 4 orang</a:t>
            </a:r>
          </a:p>
        </p:txBody>
      </p:sp>
      <p:pic>
        <p:nvPicPr>
          <p:cNvPr id="9" name="Picture 8" descr="06-test-summary-permission.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A872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A8721E"/>
                </a:solidFill>
                <a:latin typeface="Segoe UI"/>
              </a:rPr>
              <a:t>W07 · STEP 7 OF 7 · LANGKAH 7</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Allow once. Read the recommendation, then decide as a team.</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Allow once. Baca cadangan, kemudian putuskan sebagai pasukan.</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Allow once (Enter)</a:t>
            </a:r>
          </a:p>
        </p:txBody>
      </p:sp>
      <p:pic>
        <p:nvPicPr>
          <p:cNvPr id="9" name="Picture 8" descr="07-test-summary-saved.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W07 Hands-On SQA-AI Assistant Workshop: AI audit, CAPA and Test Summary Report</dc:title>
  <dc:subject/>
  <dc:creator>Al-Abrar bin Abdul Wahid</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