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W08: 15 minutes. Real screenshots captured on 13 Sep 2026 from a fresh clone of the course repository on Windows 11 with opencode 1.18.30 and the free Big Pickle model. AI answers vary between runs; the steps and checks do not.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1: Run /change-request for promo code RAYA26. The AI reads the documents first and may pause at Preparing write. When the Permission required dialog appears, read the preview and choose Allow once.</a:t>
            </a:r>
          </a:p>
          <a:p>
            <a:r>
              <a:t>Command or prompt:</a:t>
            </a:r>
          </a:p>
          <a:p>
            <a:r>
              <a:t>/change-request Tambah kod promo RAYA26 (diskaun 26 peratus, sah 1 hingga 31 Mac 2027) pada checkout ShopFast</a:t>
            </a:r>
          </a:p>
          <a:p>
            <a:r>
              <a:t>Screenshot: workshop-ai/W08-perubahan-pemantauan/screenshots/01-change-request-permission.png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2: Allow once. The PPrISA10-style change request is saved.</a:t>
            </a:r>
          </a:p>
          <a:p>
            <a:r>
              <a:t>Command or prompt:</a:t>
            </a:r>
          </a:p>
          <a:p>
            <a:r>
              <a:t>Allow once (Enter)</a:t>
            </a:r>
          </a:p>
          <a:p>
            <a:r>
              <a:t>Screenshot: workshop-ai/W08-perubahan-pemantauan/screenshots/02-change-request-saved.png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3: Run /impact-analysis in Plan mode.</a:t>
            </a:r>
          </a:p>
          <a:p>
            <a:r>
              <a:t>Command or prompt:</a:t>
            </a:r>
          </a:p>
          <a:p>
            <a:r>
              <a:t>/impact-analysis RAYA26</a:t>
            </a:r>
          </a:p>
          <a:p>
            <a:r>
              <a:t>Screenshot: workshop-ai/W08-perubahan-pemantauan/screenshots/03-impact-analysis.png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4: Ask the Plan agent to review the GitHub Actions quality gate.</a:t>
            </a:r>
          </a:p>
          <a:p>
            <a:r>
              <a:t>Command or prompt:</a:t>
            </a:r>
          </a:p>
          <a:p>
            <a:r>
              <a:t>Semak ../.github/workflows/shopfast-quality-gate.yml sebagai quality gate. Nyatakan apa yang disemak, apa yang tiada (contoh imbasan keselamatan atau ambang liputan) dan 3 cadangan. Jangan tulis fail.</a:t>
            </a:r>
          </a:p>
          <a:p>
            <a:r>
              <a:t>Screenshot: workshop-ai/W08-perubahan-pemantauan/screenshots/04-ci-workflow-review.png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fth-abr.github.io/sqa-krisa-bengkel/workshop-ai/W08-perubahan-pemantauan/index.html" TargetMode="External"/><Relationship Id="rId3" Type="http://schemas.openxmlformats.org/officeDocument/2006/relationships/hyperlink" Target="https://fth-abr.github.io/sqa-krisa-bengkel/slides/M08/index.html" TargetMode="External"/><Relationship Id="rId4" Type="http://schemas.openxmlformats.org/officeDocument/2006/relationships/hyperlink" Target="https://github.com/FTH-ABR/sqa-krisa-bengkel/tree/main/workshop-ai/W08-perubahan-pemantauan/example-output" TargetMode="External"/><Relationship Id="rId5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fth-abr.github.io/sqa-krisa-bengkel/workshop-ai/W08-perubahan-pemantauan/index.html" TargetMode="External"/><Relationship Id="rId3" Type="http://schemas.openxmlformats.org/officeDocument/2006/relationships/hyperlink" Target="https://fth-abr.github.io/sqa-krisa-bengkel/slides/M08/index.html" TargetMode="External"/><Relationship Id="rId4" Type="http://schemas.openxmlformats.org/officeDocument/2006/relationships/hyperlink" Target="https://github.com/FTH-ABR/sqa-krisa-bengkel/tree/main/workshop-ai/W08-perubahan-pemantauan/example-output" TargetMode="External"/><Relationship Id="rId5" Type="http://schemas.openxmlformats.org/officeDocument/2006/relationships/hyperlink" Target="https://github.com/FTH-ABR/sqa-krisa-bengkel/blob/main/lab/README.md" TargetMode="External"/><Relationship Id="rId6" Type="http://schemas.openxmlformats.org/officeDocument/2006/relationships/hyperlink" Target="https://github.com/FTH-ABR/sqa-krisa-bengkel/blob/main/lab/AGENTS.md" TargetMode="External"/><Relationship Id="rId7" Type="http://schemas.openxmlformats.org/officeDocument/2006/relationships/hyperlink" Target="https://opencode.ai/docs/" TargetMode="External"/><Relationship Id="rId8" Type="http://schemas.openxmlformats.org/officeDocument/2006/relationships/hyperlink" Target="https://opencode.ai/docs/tui/" TargetMode="External"/><Relationship Id="rId9" Type="http://schemas.openxmlformats.org/officeDocument/2006/relationships/hyperlink" Target="https://opencode.ai/docs/zen/" TargetMode="External"/><Relationship Id="rId10" Type="http://schemas.openxmlformats.org/officeDocument/2006/relationships/hyperlink" Target="https://fth-abr.github.io/sqa-krisa-bengkel/references/krisa-v2-beta-2026/BAB8-PENYELARASAN-PEMBANGUNAN-SISTEM-DEVOPS.pdf#page=6" TargetMode="External"/><Relationship Id="rId11" Type="http://schemas.openxmlformats.org/officeDocument/2006/relationships/hyperlink" Target="https://fth-abr.github.io/sqa-krisa-bengkel/references/krisa-v2-beta-2026/BAB8-PENYELARASAN-PEMBANGUNAN-SISTEM-DEVOPS.pdf#page=9" TargetMode="External"/><Relationship Id="rId12" Type="http://schemas.openxmlformats.org/officeDocument/2006/relationships/hyperlink" Target="https://fth-abr.github.io/sqa-krisa-bengkel/references/krisa-v2-beta-2026/BAB7-FASA-PELAKSANAAN.pdf#page=17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2000" y="762000"/>
            <a:ext cx="10668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C98FB0"/>
                </a:solidFill>
                <a:latin typeface="Segoe UI"/>
              </a:rPr>
              <a:t>W08 · M08 · 15 MINIT / MINUTES · Hari 2, 16:10 hingga 16:25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1143000"/>
            <a:ext cx="10668000" cy="635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Segoe UI"/>
              </a:rPr>
              <a:t>Hands-On SQA-AI Assistant Workshop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1905000"/>
            <a:ext cx="10668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600" b="0">
                <a:solidFill>
                  <a:srgbClr val="E9F0FA"/>
                </a:solidFill>
                <a:latin typeface="Segoe UI"/>
              </a:rPr>
              <a:t>AI change request, impact analysis and CI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2413000"/>
            <a:ext cx="10668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800" b="0">
                <a:solidFill>
                  <a:srgbClr val="C3CEDC"/>
                </a:solidFill>
                <a:latin typeface="Segoe UI"/>
              </a:rPr>
              <a:t>Permohonan pindaan, analisis impak dan semakan CI dibantu 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048000"/>
            <a:ext cx="10160000" cy="889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500" b="0">
                <a:solidFill>
                  <a:srgbClr val="C3CEDC"/>
                </a:solidFill>
                <a:latin typeface="Segoe UI"/>
              </a:rPr>
              <a:t>Raise a PPrISA10 change request for a new promo code, let the AI trace the impact through the RTM and test cases, and review the CI quality gate workflow.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4191000"/>
            <a:ext cx="106680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Segoe UI"/>
              </a:rPr>
              <a:t>opencode 1.18 · model Big Pickle (OpenCode Zen, free, no API key) · synthetic ShopFast data only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4521200"/>
            <a:ext cx="106680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8A97A8"/>
                </a:solidFill>
                <a:latin typeface="Segoe UI"/>
              </a:rPr>
              <a:t>Bengkel SQA KRISAv2 dan PPrISA 2.0 · 14 hingga 15 September 2026 · Makmal Komputer Aras 11, Menara MyIPO</a:t>
            </a:r>
          </a:p>
        </p:txBody>
      </p:sp>
      <p:sp>
        <p:nvSpPr>
          <p:cNvPr id="10" name="Rounded Rectangle 9">
            <a:hlinkClick r:id="rId2"/>
          </p:cNvPr>
          <p:cNvSpPr/>
          <p:nvPr/>
        </p:nvSpPr>
        <p:spPr>
          <a:xfrm>
            <a:off x="762000" y="5207000"/>
            <a:ext cx="2794000" cy="381000"/>
          </a:xfrm>
          <a:prstGeom prst="roundRect">
            <a:avLst>
              <a:gd name="adj" fmla="val 8000"/>
            </a:avLst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0800" rIns="50800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Web guide (copy prompts)</a:t>
            </a:r>
          </a:p>
        </p:txBody>
      </p:sp>
      <p:sp>
        <p:nvSpPr>
          <p:cNvPr id="11" name="Rounded Rectangle 10">
            <a:hlinkClick r:id="rId3"/>
          </p:cNvPr>
          <p:cNvSpPr/>
          <p:nvPr/>
        </p:nvSpPr>
        <p:spPr>
          <a:xfrm>
            <a:off x="3683000" y="5207000"/>
            <a:ext cx="2032000" cy="381000"/>
          </a:xfrm>
          <a:prstGeom prst="roundRect">
            <a:avLst>
              <a:gd name="adj" fmla="val 8000"/>
            </a:avLst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0800" rIns="50800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Module hub</a:t>
            </a:r>
          </a:p>
        </p:txBody>
      </p:sp>
      <p:sp>
        <p:nvSpPr>
          <p:cNvPr id="12" name="Rounded Rectangle 11">
            <a:hlinkClick r:id="rId4"/>
          </p:cNvPr>
          <p:cNvSpPr/>
          <p:nvPr/>
        </p:nvSpPr>
        <p:spPr>
          <a:xfrm>
            <a:off x="5842000" y="5207000"/>
            <a:ext cx="2540000" cy="381000"/>
          </a:xfrm>
          <a:prstGeom prst="roundRect">
            <a:avLst>
              <a:gd name="adj" fmla="val 8000"/>
            </a:avLst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0800" rIns="50800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Example outputs (GitHub)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600" b="1">
                <a:solidFill>
                  <a:srgbClr val="0F1620"/>
                </a:solidFill>
                <a:latin typeface="Segoe UI"/>
              </a:rPr>
              <a:t>Before you start / Sebelum mula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89000"/>
            <a:ext cx="5461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YOU WILL / ANDA AKAN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43000"/>
            <a:ext cx="5461000" cy="2540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1. Run /change-request for promo code RAYA26</a:t>
            </a:r>
          </a:p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2. Run /impact-analysis (Plan agent)</a:t>
            </a:r>
          </a:p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3. Ask the Plan agent to review the GitHub Actions workflow</a:t>
            </a:r>
          </a:p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4. Agree the minimal regression set and rollback trigger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683000"/>
            <a:ext cx="5461000" cy="2540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1. Jalankan /change-request untuk kod promo RAYA26</a:t>
            </a:r>
          </a:p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2. Jalankan /impact-analysis (ejen Plan)</a:t>
            </a:r>
          </a:p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3. Minta ejen Plan menyemak aliran kerja GitHub Actions</a:t>
            </a:r>
          </a:p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4. Setuju set regresi minimum dan pencetus rollback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50000" y="889000"/>
            <a:ext cx="5334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CHECK FIRST / SEMAK DAHULU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50000" y="1143000"/>
            <a:ext cx="5334000" cy="1905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- PowerShell is in C:\Users\&lt;you&gt;\sqa-krisa-bengkel\lab</a:t>
            </a:r>
          </a:p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- opencode starts and shows Big Pickle, OpenCode Zen (W00)</a:t>
            </a:r>
          </a:p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- Outputs from earlier workshops exist in outputs\ (or copy them from example-output)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0000" y="3175000"/>
            <a:ext cx="5384800" cy="1778000"/>
          </a:xfrm>
          <a:prstGeom prst="roundRect">
            <a:avLst>
              <a:gd name="adj" fmla="val 8000"/>
            </a:avLst>
          </a:prstGeom>
          <a:solidFill>
            <a:srgbClr val="FBEFF5"/>
          </a:solidFill>
          <a:ln w="12700">
            <a:solidFill>
              <a:srgbClr val="C98FB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02400" y="3276600"/>
            <a:ext cx="5080000" cy="165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Data rules / Peraturan data</a:t>
            </a:r>
          </a:p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- Synthetic ShopFast data only. Never paste real agency documents or personal data.</a:t>
            </a:r>
          </a:p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- Free models run outside Malaysia and may learn from prompts.</a:t>
            </a:r>
          </a:p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- AI output is a draft. A person checks and signs off.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50000" y="5207000"/>
            <a:ext cx="5334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OUTPUT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0000" y="5435600"/>
            <a:ext cx="5334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Consolas"/>
              </a:rPr>
              <a:t>outputs/m08-change-request.md, outputs/m08-impact-analysis.md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9B4D7A"/>
                </a:solidFill>
                <a:latin typeface="Segoe UI"/>
              </a:rPr>
              <a:t>W08 · STEP 1 OF 4 · LANGKAH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50" b="1">
                <a:solidFill>
                  <a:srgbClr val="0F1620"/>
                </a:solidFill>
                <a:latin typeface="Segoe UI"/>
              </a:rPr>
              <a:t>Run /change-request for promo code RAYA26. The AI reads the documents first and may pause at Preparing write. When the Permission required dialog appears, read the preview and choose Allow once.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0">
                <a:solidFill>
                  <a:srgbClr val="5A6879"/>
                </a:solidFill>
                <a:latin typeface="Segoe UI"/>
              </a:rPr>
              <a:t>Jalankan /change-request untuk kod promo RAYA26. AI membaca dokumen dahulu dan mungkin berhenti seketika pada Preparing write. Apabila dialog Permission required muncul, baca pratonton dan pilih Allow once.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 (BUILD)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762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635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/change-request Tambah kod promo RAYA26 (diskaun 26 peratus, sah 1 hingga 31 Mac 2027) pada checkout ShopFast</a:t>
            </a:r>
          </a:p>
        </p:txBody>
      </p:sp>
      <p:pic>
        <p:nvPicPr>
          <p:cNvPr id="9" name="Picture 8" descr="01-change-request-permiss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952288"/>
            <a:ext cx="7772400" cy="4953422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9B4D7A"/>
                </a:solidFill>
                <a:latin typeface="Segoe UI"/>
              </a:rPr>
              <a:t>W08 · STEP 2 OF 4 · LANGKAH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Allow once. The PPrISA10-style change request is saved.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Allow once. Permohonan pindaan gaya PPrISA10 disimpan.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08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Allow once (Enter)</a:t>
            </a:r>
          </a:p>
        </p:txBody>
      </p:sp>
      <p:pic>
        <p:nvPicPr>
          <p:cNvPr id="9" name="Picture 8" descr="02-change-request-sav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952288"/>
            <a:ext cx="7772400" cy="4953422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9B4D7A"/>
                </a:solidFill>
                <a:latin typeface="Segoe UI"/>
              </a:rPr>
              <a:t>W08 · STEP 3 OF 4 · LANGKAH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Run /impact-analysis in Plan mode.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Jalankan /impact-analysis dalam mod Plan.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 (PLAN)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08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/impact-analysis RAYA26</a:t>
            </a:r>
          </a:p>
        </p:txBody>
      </p:sp>
      <p:pic>
        <p:nvPicPr>
          <p:cNvPr id="9" name="Picture 8" descr="03-impact-analysi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952288"/>
            <a:ext cx="7772400" cy="4953422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9B4D7A"/>
                </a:solidFill>
                <a:latin typeface="Segoe UI"/>
              </a:rPr>
              <a:t>W08 · STEP 4 OF 4 · LANGKAH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Ask the Plan agent to review the GitHub Actions quality gate.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Minta ejen Plan menyemak quality gate GitHub Actions.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 (PLAN)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11176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990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Semak ../.github/workflows/shopfast-quality-gate.yml sebagai quality gate. Nyatakan apa yang disemak, apa yang tiada (contoh imbasan keselamatan atau ambang liputan) dan 3 cadangan. Jangan tulis fail.</a:t>
            </a:r>
          </a:p>
        </p:txBody>
      </p:sp>
      <p:pic>
        <p:nvPicPr>
          <p:cNvPr id="9" name="Picture 8" descr="04-ci-workflow-re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952288"/>
            <a:ext cx="7772400" cy="4953422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400" b="1">
                <a:solidFill>
                  <a:srgbClr val="0F1620"/>
                </a:solidFill>
                <a:latin typeface="Segoe UI"/>
              </a:rPr>
              <a:t>Human check before you accept the output / Semakan manusia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16000"/>
            <a:ext cx="11277600" cy="889000"/>
          </a:xfrm>
          <a:prstGeom prst="roundRect">
            <a:avLst>
              <a:gd name="adj" fmla="val 8000"/>
            </a:avLst>
          </a:prstGeom>
          <a:solidFill>
            <a:srgbClr val="FFF4F2"/>
          </a:solidFill>
          <a:ln w="12700">
            <a:solidFill>
              <a:srgbClr val="E8B4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35000" y="1117600"/>
            <a:ext cx="10922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RAYA26 at 26 percent breaks the 25 percent cap in REQ-CHK-03: did the AI notice?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000" y="1498600"/>
            <a:ext cx="10922000" cy="330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RAYA26 pada 26 peratus melanggar had 25 peratus dalam REQ-CHK-03: adakah AI perasan?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2057400"/>
            <a:ext cx="11277600" cy="889000"/>
          </a:xfrm>
          <a:prstGeom prst="roundRect">
            <a:avLst>
              <a:gd name="adj" fmla="val 8000"/>
            </a:avLst>
          </a:prstGeom>
          <a:solidFill>
            <a:srgbClr val="FFF4F2"/>
          </a:solidFill>
          <a:ln w="12700">
            <a:solidFill>
              <a:srgbClr val="E8B4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35000" y="2159000"/>
            <a:ext cx="10922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The regression set is minimal and traced to REQ-CHK IDs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000" y="2540000"/>
            <a:ext cx="10922000" cy="330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Set regresi adalah minimum dan dijejak ke ID REQ-CHK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3098800"/>
            <a:ext cx="11277600" cy="889000"/>
          </a:xfrm>
          <a:prstGeom prst="roundRect">
            <a:avLst>
              <a:gd name="adj" fmla="val 8000"/>
            </a:avLst>
          </a:prstGeom>
          <a:solidFill>
            <a:srgbClr val="FFF4F2"/>
          </a:solidFill>
          <a:ln w="12700">
            <a:solidFill>
              <a:srgbClr val="E8B4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5000" y="3200400"/>
            <a:ext cx="10922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Rollback has a clear trigger and an owner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000" y="3581400"/>
            <a:ext cx="10922000" cy="330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Rollback mempunyai pencetus yang jelas dan pemilik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216400"/>
            <a:ext cx="11176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The AI draft becomes evidence only after this check. Record who checked it and when (Module 7 audit trail).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400" b="1">
                <a:solidFill>
                  <a:srgbClr val="0F1620"/>
                </a:solidFill>
                <a:latin typeface="Segoe UI"/>
              </a:rPr>
              <a:t>If something goes wrong / Jika ada masalah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890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84200" y="9652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opencode is not recognised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0" y="9652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Close and reopen PowerShell so PATH refreshes. Still failing: powershell -ExecutionPolicy Bypass -File .\setup\install-opencode.ps1 -Portable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6002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84200" y="16764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Scripts are disabled on this system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16764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Set-ExecutionPolicy -Scope CurrentUser RemoteSigned, or run opencode.cmd instead of opencode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3114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84200" y="23876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The model is slow or stops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00" y="23876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Wait up to 2 minutes. Press Esc to interrupt, then send the prompt again. Try another free model with /models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0226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84200" y="30988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Permission required dialog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0000" y="30988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Read the preview. Choose Allow once for files in outputs/. Reject anything outside the lab folder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37338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84200" y="38100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File or command not found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10000" y="38100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Check the status bar path ends with \lab. Commands and @files are relative to the lab folder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44450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84200" y="45212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Answer uses Indonesian words or dashes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10000" y="45212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Reply: Ikut AGENTS.md peraturan 1 dan 14, tulis semula dalam Bahasa Melayu Malaysia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7200" y="51562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84200" y="52324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Network or proxy error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10000" y="52324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$env:HTTPS_PROXY = "http://proxy:port" and $env:NO_PROXY = "localhost,127.0.0.1" before starting opencode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7200" y="58674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84200" y="59436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Port 3000 already in use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10000" y="59436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$env:PORT = 3001 before npm start, and use http://localhost:3001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400" b="1">
                <a:solidFill>
                  <a:srgbClr val="0F1620"/>
                </a:solidFill>
                <a:latin typeface="Segoe UI"/>
              </a:rPr>
              <a:t>Links / Pautan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89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2"/>
              </a:rPr>
              <a:t>Web guide with copyable prompts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70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3"/>
              </a:rPr>
              <a:t>Module hub (slides, references, templates)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651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4"/>
              </a:rPr>
              <a:t>Example outputs from the real run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032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5"/>
              </a:rPr>
              <a:t>Lab README and command list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413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6"/>
              </a:rPr>
              <a:t>AGENTS.md rules used by the assistant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794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7"/>
              </a:rPr>
              <a:t>opencode documentation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175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8"/>
              </a:rPr>
              <a:t>opencode TUI commands and keys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556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9"/>
              </a:rPr>
              <a:t>OpenCode Zen free models and data policy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937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10"/>
              </a:rPr>
              <a:t>Bab 8, Jadual 8.1 Pemetaan Aktiviti KRISA ke DevOps (p.6)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318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11"/>
              </a:rPr>
              <a:t>Bab 8, 8.3.3 Penyelarasan Pengurusan Perubahan dan Risiko (p.9)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4699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12"/>
              </a:rPr>
              <a:t>Bab 7, 7.9 Repositori dan Serahan Kod Sumber (CI/CD) (p.17)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W08 Hands-On SQA-AI Assistant Workshop: AI change request, impact analysis and CI review</dc:title>
  <dc:subject/>
  <dc:creator>Al-Abrar bin Abdul Wahid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