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Lst>
  <p:sldSz cx="12192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W09: 10 minutes. Real screenshots captured on 13 Sep 2026 from a fresh clone of the course repository on Windows 11 with opencode 1.18.30 and the free Big Pickle model. AI answers vary between runs; the steps and checks do not.</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1: Run /quality-gate with a live test run. opencode runs npm test (allowed in opencode.json) and asks before writing. The AI reads the documents first and may pause at Preparing write. When the Permission required dialog appears, read the preview and choose Allow once.</a:t>
            </a:r>
          </a:p>
          <a:p>
            <a:r>
              <a:t>Command or prompt:</a:t>
            </a:r>
          </a:p>
          <a:p>
            <a:r>
              <a:t>/quality-gate G3 jalankan-ujian</a:t>
            </a:r>
          </a:p>
          <a:p>
            <a:r>
              <a:t>Screenshot: workshop-ai/W09-kemuncak/screenshots/01-quality-gate-permission.png</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2: Allow once. Read the decision and the evidence per criterion.</a:t>
            </a:r>
          </a:p>
          <a:p>
            <a:r>
              <a:t>Command or prompt:</a:t>
            </a:r>
          </a:p>
          <a:p>
            <a:r>
              <a:t>Allow once (Enter)</a:t>
            </a:r>
          </a:p>
          <a:p>
            <a:r>
              <a:t>Screenshot: workshop-ai/W09-kemuncak/screenshots/02-quality-gate-saved.png</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3: Switch to Plan and ask the AI to criticise its own conclusions.</a:t>
            </a:r>
          </a:p>
          <a:p>
            <a:r>
              <a:t>Command or prompt:</a:t>
            </a:r>
          </a:p>
          <a:p>
            <a:r>
              <a:t>Senaraikan 3 kesimpulan paling lemah dalam keputusan quality gate tadi dan bukti tambahan yang diperlukan untuk setiap satu. Jangan tulis fail.</a:t>
            </a:r>
          </a:p>
          <a:p>
            <a:r>
              <a:t>Screenshot: workshop-ai/W09-kemuncak/screenshots/03-weakest-conclusions.png</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Step 4: Stage your outputs as audit evidence and commit. Use -f because lab/outputs is ignored by .gitignore, so trainee work never reaches the public repository by accident.</a:t>
            </a:r>
          </a:p>
          <a:p>
            <a:r>
              <a:t>Command or prompt:</a:t>
            </a:r>
          </a:p>
          <a:p>
            <a:r>
              <a:t>git add -f outputs shopfast/tests/ui/m05-senario.spec.js</a:t>
            </a:r>
          </a:p>
          <a:p>
            <a:r>
              <a:t>git status --short</a:t>
            </a:r>
          </a:p>
          <a:p>
            <a:r>
              <a:t>git commit -m "bukti kemuncak pasukan"</a:t>
            </a:r>
          </a:p>
          <a:p>
            <a:r>
              <a:t>git log --oneline -3</a:t>
            </a:r>
          </a:p>
          <a:p>
            <a:r>
              <a:t>Screenshot: workshop-ai/W09-kemuncak/screenshots/04-commit-evidence.png</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9-kemuncak/index.html" TargetMode="External"/><Relationship Id="rId3" Type="http://schemas.openxmlformats.org/officeDocument/2006/relationships/hyperlink" Target="https://fth-abr.github.io/sqa-krisa-bengkel/slides/M09/index.html" TargetMode="External"/><Relationship Id="rId4" Type="http://schemas.openxmlformats.org/officeDocument/2006/relationships/hyperlink" Target="https://github.com/FTH-ABR/sqa-krisa-bengkel/tree/main/workshop-ai/W09-kemuncak/example-output" TargetMode="External"/><Relationship Id="rId5"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png"/><Relationship Id="rId3"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fth-abr.github.io/sqa-krisa-bengkel/workshop-ai/W09-kemuncak/index.html" TargetMode="External"/><Relationship Id="rId3" Type="http://schemas.openxmlformats.org/officeDocument/2006/relationships/hyperlink" Target="https://fth-abr.github.io/sqa-krisa-bengkel/slides/M09/index.html" TargetMode="External"/><Relationship Id="rId4" Type="http://schemas.openxmlformats.org/officeDocument/2006/relationships/hyperlink" Target="https://github.com/FTH-ABR/sqa-krisa-bengkel/tree/main/workshop-ai/W09-kemuncak/example-output" TargetMode="External"/><Relationship Id="rId5" Type="http://schemas.openxmlformats.org/officeDocument/2006/relationships/hyperlink" Target="https://github.com/FTH-ABR/sqa-krisa-bengkel/blob/main/lab/README.md" TargetMode="External"/><Relationship Id="rId6" Type="http://schemas.openxmlformats.org/officeDocument/2006/relationships/hyperlink" Target="https://github.com/FTH-ABR/sqa-krisa-bengkel/blob/main/lab/AGENTS.md" TargetMode="External"/><Relationship Id="rId7" Type="http://schemas.openxmlformats.org/officeDocument/2006/relationships/hyperlink" Target="https://opencode.ai/docs/" TargetMode="External"/><Relationship Id="rId8" Type="http://schemas.openxmlformats.org/officeDocument/2006/relationships/hyperlink" Target="https://opencode.ai/docs/tui/" TargetMode="External"/><Relationship Id="rId9" Type="http://schemas.openxmlformats.org/officeDocument/2006/relationships/hyperlink" Target="https://opencode.ai/docs/zen/" TargetMode="External"/><Relationship Id="rId10" Type="http://schemas.openxmlformats.org/officeDocument/2006/relationships/hyperlink" Target="https://fth-abr.github.io/sqa-krisa-bengkel/references/krisa-v2-beta-2026/BAB8-PENYELARASAN-PEMBANGUNAN-SISTEM-DEVOPS.pdf#page=8" TargetMode="External"/><Relationship Id="rId11" Type="http://schemas.openxmlformats.org/officeDocument/2006/relationships/hyperlink" Target="https://fth-abr.github.io/sqa-krisa-bengkel/references/krisa-v2-beta-2026/BAB1-PERANCANGAN.pdf#page=14" TargetMode="External"/><Relationship Id="rId12" Type="http://schemas.openxmlformats.org/officeDocument/2006/relationships/hyperlink" Target="https://fth-abr.github.io/sqa-krisa-bengkel/references/pprisa-2.0/PPrISA_2.0_Versi_Beta_Februari_2025.pdf#page=21" TargetMode="Externa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F1620"/>
        </a:solidFill>
        <a:effectLst/>
      </p:bgPr>
    </p:bg>
    <p:spTree>
      <p:nvGrpSpPr>
        <p:cNvPr id="1" name=""/>
        <p:cNvGrpSpPr/>
        <p:nvPr/>
      </p:nvGrpSpPr>
      <p:grpSpPr/>
      <p:sp>
        <p:nvSpPr>
          <p:cNvPr id="2" name="Rectangle 1"/>
          <p:cNvSpPr/>
          <p:nvPr/>
        </p:nvSpPr>
        <p:spPr>
          <a:xfrm>
            <a:off x="0" y="0"/>
            <a:ext cx="152400" cy="68580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62000" y="762000"/>
            <a:ext cx="10668000" cy="254000"/>
          </a:xfrm>
          <a:prstGeom prst="rect">
            <a:avLst/>
          </a:prstGeom>
          <a:noFill/>
        </p:spPr>
        <p:txBody>
          <a:bodyPr wrap="square" anchor="t" lIns="38100" rIns="38100" tIns="25400" bIns="25400">
            <a:spAutoFit/>
          </a:bodyPr>
          <a:lstStyle/>
          <a:p>
            <a:pPr algn="l"/>
            <a:r>
              <a:rPr sz="1300" b="1">
                <a:solidFill>
                  <a:srgbClr val="C98FB0"/>
                </a:solidFill>
                <a:latin typeface="Segoe UI"/>
              </a:rPr>
              <a:t>W09 · M09 · 10 MINIT / MINUTES · Hari 2, 17:10 hingga 17:20</a:t>
            </a:r>
          </a:p>
        </p:txBody>
      </p:sp>
      <p:sp>
        <p:nvSpPr>
          <p:cNvPr id="4" name="TextBox 3"/>
          <p:cNvSpPr txBox="1"/>
          <p:nvPr/>
        </p:nvSpPr>
        <p:spPr>
          <a:xfrm>
            <a:off x="762000" y="1143000"/>
            <a:ext cx="10668000" cy="635000"/>
          </a:xfrm>
          <a:prstGeom prst="rect">
            <a:avLst/>
          </a:prstGeom>
          <a:noFill/>
        </p:spPr>
        <p:txBody>
          <a:bodyPr wrap="square" anchor="t" lIns="38100" rIns="38100" tIns="25400" bIns="25400">
            <a:spAutoFit/>
          </a:bodyPr>
          <a:lstStyle/>
          <a:p>
            <a:pPr algn="l"/>
            <a:r>
              <a:rPr sz="3800" b="1">
                <a:solidFill>
                  <a:srgbClr val="FFFFFF"/>
                </a:solidFill>
                <a:latin typeface="Segoe UI"/>
              </a:rPr>
              <a:t>Hands-On SQA-AI Assistant Workshop</a:t>
            </a:r>
          </a:p>
        </p:txBody>
      </p:sp>
      <p:sp>
        <p:nvSpPr>
          <p:cNvPr id="5" name="TextBox 4"/>
          <p:cNvSpPr txBox="1"/>
          <p:nvPr/>
        </p:nvSpPr>
        <p:spPr>
          <a:xfrm>
            <a:off x="762000" y="1905000"/>
            <a:ext cx="10668000" cy="508000"/>
          </a:xfrm>
          <a:prstGeom prst="rect">
            <a:avLst/>
          </a:prstGeom>
          <a:noFill/>
        </p:spPr>
        <p:txBody>
          <a:bodyPr wrap="square" anchor="t" lIns="38100" rIns="38100" tIns="25400" bIns="25400">
            <a:spAutoFit/>
          </a:bodyPr>
          <a:lstStyle/>
          <a:p>
            <a:pPr algn="l"/>
            <a:r>
              <a:rPr sz="2600" b="0">
                <a:solidFill>
                  <a:srgbClr val="E9F0FA"/>
                </a:solidFill>
                <a:latin typeface="Segoe UI"/>
              </a:rPr>
              <a:t>Capstone with an AI pair: prove the quality gate</a:t>
            </a:r>
          </a:p>
        </p:txBody>
      </p:sp>
      <p:sp>
        <p:nvSpPr>
          <p:cNvPr id="6" name="TextBox 5"/>
          <p:cNvSpPr txBox="1"/>
          <p:nvPr/>
        </p:nvSpPr>
        <p:spPr>
          <a:xfrm>
            <a:off x="762000" y="2413000"/>
            <a:ext cx="10668000" cy="381000"/>
          </a:xfrm>
          <a:prstGeom prst="rect">
            <a:avLst/>
          </a:prstGeom>
          <a:noFill/>
        </p:spPr>
        <p:txBody>
          <a:bodyPr wrap="square" anchor="t" lIns="38100" rIns="38100" tIns="25400" bIns="25400">
            <a:spAutoFit/>
          </a:bodyPr>
          <a:lstStyle/>
          <a:p>
            <a:pPr algn="l"/>
            <a:r>
              <a:rPr sz="1800" b="0">
                <a:solidFill>
                  <a:srgbClr val="C3CEDC"/>
                </a:solidFill>
                <a:latin typeface="Segoe UI"/>
              </a:rPr>
              <a:t>Kemuncak bersama rakan AI: buktikan quality gate</a:t>
            </a:r>
          </a:p>
        </p:txBody>
      </p:sp>
      <p:sp>
        <p:nvSpPr>
          <p:cNvPr id="7" name="TextBox 6"/>
          <p:cNvSpPr txBox="1"/>
          <p:nvPr/>
        </p:nvSpPr>
        <p:spPr>
          <a:xfrm>
            <a:off x="762000" y="3048000"/>
            <a:ext cx="10160000" cy="889000"/>
          </a:xfrm>
          <a:prstGeom prst="rect">
            <a:avLst/>
          </a:prstGeom>
          <a:noFill/>
        </p:spPr>
        <p:txBody>
          <a:bodyPr wrap="square" anchor="t" lIns="38100" rIns="38100" tIns="25400" bIns="25400">
            <a:spAutoFit/>
          </a:bodyPr>
          <a:lstStyle/>
          <a:p>
            <a:pPr algn="l"/>
            <a:r>
              <a:rPr sz="1500" b="0">
                <a:solidFill>
                  <a:srgbClr val="C3CEDC"/>
                </a:solidFill>
                <a:latin typeface="Segoe UI"/>
              </a:rPr>
              <a:t>Let the AI evaluate a quality gate from the evidence you produced over two days, including a live test run, then present the trail and the AI mistakes you caught.</a:t>
            </a:r>
          </a:p>
        </p:txBody>
      </p:sp>
      <p:sp>
        <p:nvSpPr>
          <p:cNvPr id="8" name="TextBox 7"/>
          <p:cNvSpPr txBox="1"/>
          <p:nvPr/>
        </p:nvSpPr>
        <p:spPr>
          <a:xfrm>
            <a:off x="762000" y="4191000"/>
            <a:ext cx="10668000" cy="279400"/>
          </a:xfrm>
          <a:prstGeom prst="rect">
            <a:avLst/>
          </a:prstGeom>
          <a:noFill/>
        </p:spPr>
        <p:txBody>
          <a:bodyPr wrap="square" anchor="t" lIns="38100" rIns="38100" tIns="25400" bIns="25400">
            <a:spAutoFit/>
          </a:bodyPr>
          <a:lstStyle/>
          <a:p>
            <a:pPr algn="l"/>
            <a:r>
              <a:rPr sz="1300" b="0">
                <a:solidFill>
                  <a:srgbClr val="FFFFFF"/>
                </a:solidFill>
                <a:latin typeface="Segoe UI"/>
              </a:rPr>
              <a:t>opencode 1.18 · model Big Pickle (OpenCode Zen, free, no API key) · synthetic ShopFast data only</a:t>
            </a:r>
          </a:p>
        </p:txBody>
      </p:sp>
      <p:sp>
        <p:nvSpPr>
          <p:cNvPr id="9" name="TextBox 8"/>
          <p:cNvSpPr txBox="1"/>
          <p:nvPr/>
        </p:nvSpPr>
        <p:spPr>
          <a:xfrm>
            <a:off x="762000" y="4521200"/>
            <a:ext cx="10668000" cy="279400"/>
          </a:xfrm>
          <a:prstGeom prst="rect">
            <a:avLst/>
          </a:prstGeom>
          <a:noFill/>
        </p:spPr>
        <p:txBody>
          <a:bodyPr wrap="square" anchor="t" lIns="38100" rIns="38100" tIns="25400" bIns="25400">
            <a:spAutoFit/>
          </a:bodyPr>
          <a:lstStyle/>
          <a:p>
            <a:pPr algn="l"/>
            <a:r>
              <a:rPr sz="1200" b="0">
                <a:solidFill>
                  <a:srgbClr val="8A97A8"/>
                </a:solidFill>
                <a:latin typeface="Segoe UI"/>
              </a:rPr>
              <a:t>Bengkel SQA KRISAv2 dan PPrISA 2.0 · 14 hingga 15 September 2026 · Makmal Komputer Aras 11, Menara MyIPO</a:t>
            </a:r>
          </a:p>
        </p:txBody>
      </p:sp>
      <p:sp>
        <p:nvSpPr>
          <p:cNvPr id="10" name="Rounded Rectangle 9">
            <a:hlinkClick r:id="rId2"/>
          </p:cNvPr>
          <p:cNvSpPr/>
          <p:nvPr/>
        </p:nvSpPr>
        <p:spPr>
          <a:xfrm>
            <a:off x="762000" y="5207000"/>
            <a:ext cx="2794000" cy="381000"/>
          </a:xfrm>
          <a:prstGeom prst="roundRect">
            <a:avLst>
              <a:gd name="adj" fmla="val 8000"/>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Web guide (copy prompts)</a:t>
            </a:r>
          </a:p>
        </p:txBody>
      </p:sp>
      <p:sp>
        <p:nvSpPr>
          <p:cNvPr id="11" name="Rounded Rectangle 10">
            <a:hlinkClick r:id="rId3"/>
          </p:cNvPr>
          <p:cNvSpPr/>
          <p:nvPr/>
        </p:nvSpPr>
        <p:spPr>
          <a:xfrm>
            <a:off x="3683000" y="5207000"/>
            <a:ext cx="2032000" cy="381000"/>
          </a:xfrm>
          <a:prstGeom prst="roundRect">
            <a:avLst>
              <a:gd name="adj" fmla="val 8000"/>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Module hub</a:t>
            </a:r>
          </a:p>
        </p:txBody>
      </p:sp>
      <p:sp>
        <p:nvSpPr>
          <p:cNvPr id="12" name="Rounded Rectangle 11">
            <a:hlinkClick r:id="rId4"/>
          </p:cNvPr>
          <p:cNvSpPr/>
          <p:nvPr/>
        </p:nvSpPr>
        <p:spPr>
          <a:xfrm>
            <a:off x="5842000" y="5207000"/>
            <a:ext cx="2540000" cy="381000"/>
          </a:xfrm>
          <a:prstGeom prst="roundRect">
            <a:avLst>
              <a:gd name="adj" fmla="val 8000"/>
            </a:avLst>
          </a:prstGeom>
          <a:solidFill>
            <a:srgbClr val="1F6F8B"/>
          </a:solidFill>
          <a:ln>
            <a:noFill/>
          </a:ln>
          <a:effectLst/>
        </p:spPr>
        <p:style>
          <a:lnRef idx="1">
            <a:schemeClr val="accent1"/>
          </a:lnRef>
          <a:fillRef idx="3">
            <a:schemeClr val="accent1"/>
          </a:fillRef>
          <a:effectRef idx="2">
            <a:schemeClr val="accent1"/>
          </a:effectRef>
          <a:fontRef idx="minor">
            <a:schemeClr val="lt1"/>
          </a:fontRef>
        </p:style>
        <p:txBody>
          <a:bodyPr rtlCol="0" anchor="ctr" lIns="50800" rIns="50800"/>
          <a:lstStyle/>
          <a:p>
            <a:pPr algn="ctr"/>
            <a:r>
              <a:rPr sz="1200" b="1">
                <a:solidFill>
                  <a:srgbClr val="FFFFFF"/>
                </a:solidFill>
                <a:latin typeface="Segoe UI"/>
              </a:rPr>
              <a:t>Example outputs (GitHub)</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9B4D7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600" b="1">
                <a:solidFill>
                  <a:srgbClr val="0F1620"/>
                </a:solidFill>
                <a:latin typeface="Segoe UI"/>
              </a:rPr>
              <a:t>Before you start / Sebelum mula</a:t>
            </a:r>
          </a:p>
        </p:txBody>
      </p:sp>
      <p:sp>
        <p:nvSpPr>
          <p:cNvPr id="4" name="TextBox 3"/>
          <p:cNvSpPr txBox="1"/>
          <p:nvPr/>
        </p:nvSpPr>
        <p:spPr>
          <a:xfrm>
            <a:off x="457200" y="889000"/>
            <a:ext cx="5461000" cy="254000"/>
          </a:xfrm>
          <a:prstGeom prst="rect">
            <a:avLst/>
          </a:prstGeom>
          <a:noFill/>
        </p:spPr>
        <p:txBody>
          <a:bodyPr wrap="square" anchor="t" lIns="38100" rIns="38100" tIns="25400" bIns="25400">
            <a:spAutoFit/>
          </a:bodyPr>
          <a:lstStyle/>
          <a:p>
            <a:pPr algn="l"/>
            <a:r>
              <a:rPr sz="1100" b="1">
                <a:solidFill>
                  <a:srgbClr val="5A6879"/>
                </a:solidFill>
                <a:latin typeface="Segoe UI"/>
              </a:rPr>
              <a:t>YOU WILL / ANDA AKAN</a:t>
            </a:r>
          </a:p>
        </p:txBody>
      </p:sp>
      <p:sp>
        <p:nvSpPr>
          <p:cNvPr id="5" name="TextBox 4"/>
          <p:cNvSpPr txBox="1"/>
          <p:nvPr/>
        </p:nvSpPr>
        <p:spPr>
          <a:xfrm>
            <a:off x="457200" y="1143000"/>
            <a:ext cx="5461000" cy="2540000"/>
          </a:xfrm>
          <a:prstGeom prst="rect">
            <a:avLst/>
          </a:prstGeom>
          <a:noFill/>
        </p:spPr>
        <p:txBody>
          <a:bodyPr wrap="square" anchor="t" lIns="38100" rIns="38100" tIns="25400" bIns="25400">
            <a:spAutoFit/>
          </a:bodyPr>
          <a:lstStyle/>
          <a:p>
            <a:pPr algn="l"/>
            <a:r>
              <a:rPr sz="1500" b="0">
                <a:solidFill>
                  <a:srgbClr val="0F1620"/>
                </a:solidFill>
                <a:latin typeface="Segoe UI"/>
              </a:rPr>
              <a:t>1. Run /quality-gate G3 with a live test run</a:t>
            </a:r>
          </a:p>
          <a:p>
            <a:pPr algn="l"/>
            <a:r>
              <a:rPr sz="1500" b="0">
                <a:solidFill>
                  <a:srgbClr val="0F1620"/>
                </a:solidFill>
                <a:latin typeface="Segoe UI"/>
              </a:rPr>
              <a:t>2. Check every criterion has an evidence file</a:t>
            </a:r>
          </a:p>
          <a:p>
            <a:pPr algn="l"/>
            <a:r>
              <a:rPr sz="1500" b="0">
                <a:solidFill>
                  <a:srgbClr val="0F1620"/>
                </a:solidFill>
                <a:latin typeface="Segoe UI"/>
              </a:rPr>
              <a:t>3. Ask the AI to list its own weakest conclusions</a:t>
            </a:r>
          </a:p>
          <a:p>
            <a:pPr algn="l"/>
            <a:r>
              <a:rPr sz="1500" b="0">
                <a:solidFill>
                  <a:srgbClr val="0F1620"/>
                </a:solidFill>
                <a:latin typeface="Segoe UI"/>
              </a:rPr>
              <a:t>4. Commit your outputs as audit evidence</a:t>
            </a:r>
          </a:p>
        </p:txBody>
      </p:sp>
      <p:sp>
        <p:nvSpPr>
          <p:cNvPr id="6" name="TextBox 5"/>
          <p:cNvSpPr txBox="1"/>
          <p:nvPr/>
        </p:nvSpPr>
        <p:spPr>
          <a:xfrm>
            <a:off x="457200" y="3683000"/>
            <a:ext cx="5461000" cy="2540000"/>
          </a:xfrm>
          <a:prstGeom prst="rect">
            <a:avLst/>
          </a:prstGeom>
          <a:noFill/>
        </p:spPr>
        <p:txBody>
          <a:bodyPr wrap="square" anchor="t" lIns="38100" rIns="38100" tIns="25400" bIns="25400">
            <a:spAutoFit/>
          </a:bodyPr>
          <a:lstStyle/>
          <a:p>
            <a:pPr algn="l"/>
            <a:r>
              <a:rPr sz="1300" b="0">
                <a:solidFill>
                  <a:srgbClr val="5A6879"/>
                </a:solidFill>
                <a:latin typeface="Segoe UI"/>
              </a:rPr>
              <a:t>1. Jalankan /quality-gate G3 dengan larian ujian langsung</a:t>
            </a:r>
          </a:p>
          <a:p>
            <a:pPr algn="l"/>
            <a:r>
              <a:rPr sz="1300" b="0">
                <a:solidFill>
                  <a:srgbClr val="5A6879"/>
                </a:solidFill>
                <a:latin typeface="Segoe UI"/>
              </a:rPr>
              <a:t>2. Semak setiap kriteria mempunyai fail bukti</a:t>
            </a:r>
          </a:p>
          <a:p>
            <a:pPr algn="l"/>
            <a:r>
              <a:rPr sz="1300" b="0">
                <a:solidFill>
                  <a:srgbClr val="5A6879"/>
                </a:solidFill>
                <a:latin typeface="Segoe UI"/>
              </a:rPr>
              <a:t>3. Minta AI menyenaraikan kesimpulannya yang paling lemah</a:t>
            </a:r>
          </a:p>
          <a:p>
            <a:pPr algn="l"/>
            <a:r>
              <a:rPr sz="1300" b="0">
                <a:solidFill>
                  <a:srgbClr val="5A6879"/>
                </a:solidFill>
                <a:latin typeface="Segoe UI"/>
              </a:rPr>
              <a:t>4. Commit outputs anda sebagai bukti audit</a:t>
            </a:r>
          </a:p>
        </p:txBody>
      </p:sp>
      <p:sp>
        <p:nvSpPr>
          <p:cNvPr id="7" name="TextBox 6"/>
          <p:cNvSpPr txBox="1"/>
          <p:nvPr/>
        </p:nvSpPr>
        <p:spPr>
          <a:xfrm>
            <a:off x="6350000" y="889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CHECK FIRST / SEMAK DAHULU</a:t>
            </a:r>
          </a:p>
        </p:txBody>
      </p:sp>
      <p:sp>
        <p:nvSpPr>
          <p:cNvPr id="8" name="TextBox 7"/>
          <p:cNvSpPr txBox="1"/>
          <p:nvPr/>
        </p:nvSpPr>
        <p:spPr>
          <a:xfrm>
            <a:off x="6350000" y="1143000"/>
            <a:ext cx="5334000" cy="1905000"/>
          </a:xfrm>
          <a:prstGeom prst="rect">
            <a:avLst/>
          </a:prstGeom>
          <a:noFill/>
        </p:spPr>
        <p:txBody>
          <a:bodyPr wrap="square" anchor="t" lIns="38100" rIns="38100" tIns="25400" bIns="25400">
            <a:spAutoFit/>
          </a:bodyPr>
          <a:lstStyle/>
          <a:p>
            <a:pPr algn="l"/>
            <a:r>
              <a:rPr sz="1400" b="0">
                <a:solidFill>
                  <a:srgbClr val="0F1620"/>
                </a:solidFill>
                <a:latin typeface="Segoe UI"/>
              </a:rPr>
              <a:t>- PowerShell is in C:\Users\&lt;you&gt;\sqa-krisa-bengkel\lab</a:t>
            </a:r>
          </a:p>
          <a:p>
            <a:pPr algn="l"/>
            <a:r>
              <a:rPr sz="1400" b="0">
                <a:solidFill>
                  <a:srgbClr val="0F1620"/>
                </a:solidFill>
                <a:latin typeface="Segoe UI"/>
              </a:rPr>
              <a:t>- opencode starts and shows Big Pickle, OpenCode Zen (W00)</a:t>
            </a:r>
          </a:p>
          <a:p>
            <a:pPr algn="l"/>
            <a:r>
              <a:rPr sz="1400" b="0">
                <a:solidFill>
                  <a:srgbClr val="0F1620"/>
                </a:solidFill>
                <a:latin typeface="Segoe UI"/>
              </a:rPr>
              <a:t>- In shopfast\: npm install and npx playwright install chromium are done</a:t>
            </a:r>
          </a:p>
          <a:p>
            <a:pPr algn="l"/>
            <a:r>
              <a:rPr sz="1400" b="0">
                <a:solidFill>
                  <a:srgbClr val="0F1620"/>
                </a:solidFill>
                <a:latin typeface="Segoe UI"/>
              </a:rPr>
              <a:t>- Outputs from earlier workshops exist in outputs\ (or copy them from example-output)</a:t>
            </a:r>
          </a:p>
        </p:txBody>
      </p:sp>
      <p:sp>
        <p:nvSpPr>
          <p:cNvPr id="9" name="Rounded Rectangle 8"/>
          <p:cNvSpPr/>
          <p:nvPr/>
        </p:nvSpPr>
        <p:spPr>
          <a:xfrm>
            <a:off x="6350000" y="3175000"/>
            <a:ext cx="5384800" cy="1778000"/>
          </a:xfrm>
          <a:prstGeom prst="roundRect">
            <a:avLst>
              <a:gd name="adj" fmla="val 8000"/>
            </a:avLst>
          </a:prstGeom>
          <a:solidFill>
            <a:srgbClr val="FBEFF5"/>
          </a:solidFill>
          <a:ln w="12700">
            <a:solidFill>
              <a:srgbClr val="C98FB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6502400" y="3276600"/>
            <a:ext cx="5080000" cy="1651000"/>
          </a:xfrm>
          <a:prstGeom prst="rect">
            <a:avLst/>
          </a:prstGeom>
          <a:noFill/>
        </p:spPr>
        <p:txBody>
          <a:bodyPr wrap="square" anchor="t" lIns="38100" rIns="38100" tIns="25400" bIns="25400">
            <a:spAutoFit/>
          </a:bodyPr>
          <a:lstStyle/>
          <a:p>
            <a:pPr algn="l"/>
            <a:r>
              <a:rPr sz="1300" b="0">
                <a:solidFill>
                  <a:srgbClr val="0F1620"/>
                </a:solidFill>
                <a:latin typeface="Segoe UI"/>
              </a:rPr>
              <a:t>Data rules / Peraturan data</a:t>
            </a:r>
          </a:p>
          <a:p>
            <a:pPr algn="l"/>
            <a:r>
              <a:rPr sz="1300" b="0">
                <a:solidFill>
                  <a:srgbClr val="0F1620"/>
                </a:solidFill>
                <a:latin typeface="Segoe UI"/>
              </a:rPr>
              <a:t>- Synthetic ShopFast data only. Never paste real agency documents or personal data.</a:t>
            </a:r>
          </a:p>
          <a:p>
            <a:pPr algn="l"/>
            <a:r>
              <a:rPr sz="1300" b="0">
                <a:solidFill>
                  <a:srgbClr val="0F1620"/>
                </a:solidFill>
                <a:latin typeface="Segoe UI"/>
              </a:rPr>
              <a:t>- Free models run outside Malaysia and may learn from prompts.</a:t>
            </a:r>
          </a:p>
          <a:p>
            <a:pPr algn="l"/>
            <a:r>
              <a:rPr sz="1300" b="0">
                <a:solidFill>
                  <a:srgbClr val="0F1620"/>
                </a:solidFill>
                <a:latin typeface="Segoe UI"/>
              </a:rPr>
              <a:t>- AI output is a draft. A person checks and signs off.</a:t>
            </a:r>
          </a:p>
        </p:txBody>
      </p:sp>
      <p:sp>
        <p:nvSpPr>
          <p:cNvPr id="11" name="TextBox 10"/>
          <p:cNvSpPr txBox="1"/>
          <p:nvPr/>
        </p:nvSpPr>
        <p:spPr>
          <a:xfrm>
            <a:off x="6350000" y="5207000"/>
            <a:ext cx="5334000" cy="254000"/>
          </a:xfrm>
          <a:prstGeom prst="rect">
            <a:avLst/>
          </a:prstGeom>
          <a:noFill/>
        </p:spPr>
        <p:txBody>
          <a:bodyPr wrap="square" anchor="t" lIns="38100" rIns="38100" tIns="25400" bIns="25400">
            <a:spAutoFit/>
          </a:bodyPr>
          <a:lstStyle/>
          <a:p>
            <a:pPr algn="l"/>
            <a:r>
              <a:rPr sz="1100" b="1">
                <a:solidFill>
                  <a:srgbClr val="5A6879"/>
                </a:solidFill>
                <a:latin typeface="Segoe UI"/>
              </a:rPr>
              <a:t>OUTPUT</a:t>
            </a:r>
          </a:p>
        </p:txBody>
      </p:sp>
      <p:sp>
        <p:nvSpPr>
          <p:cNvPr id="12" name="TextBox 11"/>
          <p:cNvSpPr txBox="1"/>
          <p:nvPr/>
        </p:nvSpPr>
        <p:spPr>
          <a:xfrm>
            <a:off x="6350000" y="5435600"/>
            <a:ext cx="5334000" cy="508000"/>
          </a:xfrm>
          <a:prstGeom prst="rect">
            <a:avLst/>
          </a:prstGeom>
          <a:noFill/>
        </p:spPr>
        <p:txBody>
          <a:bodyPr wrap="square" anchor="t" lIns="38100" rIns="38100" tIns="25400" bIns="25400">
            <a:spAutoFit/>
          </a:bodyPr>
          <a:lstStyle/>
          <a:p>
            <a:pPr algn="l"/>
            <a:r>
              <a:rPr sz="1300" b="1">
                <a:solidFill>
                  <a:srgbClr val="0F1620"/>
                </a:solidFill>
                <a:latin typeface="Consolas"/>
              </a:rPr>
              <a:t>outputs/m09-quality-gate.md</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B3B73"/>
                </a:solidFill>
                <a:latin typeface="Segoe UI"/>
              </a:rPr>
              <a:t>W09 · STEP 1 OF 4 · LANGKAH 1</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250" b="1">
                <a:solidFill>
                  <a:srgbClr val="0F1620"/>
                </a:solidFill>
                <a:latin typeface="Segoe UI"/>
              </a:rPr>
              <a:t>Run /quality-gate with a live test run. opencode runs npm test (allowed in opencode.json) and asks before writing. The AI reads the documents first and may pause at Preparing write. When the Permission required dialog appears, read the preview and choose Allow once.</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000" b="0">
                <a:solidFill>
                  <a:srgbClr val="5A6879"/>
                </a:solidFill>
                <a:latin typeface="Segoe UI"/>
              </a:rPr>
              <a:t>Jalankan /quality-gate dengan larian ujian langsung. opencode menjalankan npm test (dibenarkan dalam opencode.json) dan meminta kebenaran sebelum menulis. AI membaca dokumen dahulu dan mungkin berhenti seketika pada Preparing write. Apabila dialog Permission required muncul, baca pratonton dan pilih Allow once.</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(BUILD)</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/quality-gate G3 jalankan-ujian</a:t>
            </a:r>
          </a:p>
        </p:txBody>
      </p:sp>
      <p:pic>
        <p:nvPicPr>
          <p:cNvPr id="9" name="Picture 8" descr="01-quality-gate-permission.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B3B73"/>
                </a:solidFill>
                <a:latin typeface="Segoe UI"/>
              </a:rPr>
              <a:t>W09 · STEP 2 OF 4 · LANGKAH 2</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Allow once. Read the decision and the evidence per criterion.</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Allow once. Baca keputusan dan bukti bagi setiap kriteria.</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a:t>
            </a:r>
          </a:p>
        </p:txBody>
      </p:sp>
      <p:sp>
        <p:nvSpPr>
          <p:cNvPr id="7" name="Rounded Rectangle 6"/>
          <p:cNvSpPr/>
          <p:nvPr/>
        </p:nvSpPr>
        <p:spPr>
          <a:xfrm>
            <a:off x="304800" y="3225800"/>
            <a:ext cx="3708400" cy="5080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381000"/>
          </a:xfrm>
          <a:prstGeom prst="rect">
            <a:avLst/>
          </a:prstGeom>
          <a:noFill/>
        </p:spPr>
        <p:txBody>
          <a:bodyPr wrap="square" anchor="t" lIns="38100" rIns="38100" tIns="25400" bIns="25400">
            <a:spAutoFit/>
          </a:bodyPr>
          <a:lstStyle/>
          <a:p>
            <a:pPr algn="l"/>
            <a:r>
              <a:rPr sz="1050" b="0">
                <a:solidFill>
                  <a:srgbClr val="E9F0FA"/>
                </a:solidFill>
                <a:latin typeface="Consolas"/>
              </a:rPr>
              <a:t>Allow once (Enter)</a:t>
            </a:r>
          </a:p>
        </p:txBody>
      </p:sp>
      <p:pic>
        <p:nvPicPr>
          <p:cNvPr id="9" name="Picture 8" descr="02-quality-gate-saved.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B3B73"/>
                </a:solidFill>
                <a:latin typeface="Segoe UI"/>
              </a:rPr>
              <a:t>W09 · STEP 3 OF 4 · LANGKAH 3</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600" b="1">
                <a:solidFill>
                  <a:srgbClr val="0F1620"/>
                </a:solidFill>
                <a:latin typeface="Segoe UI"/>
              </a:rPr>
              <a:t>Switch to Plan and ask the AI to criticise its own conclusions.</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Tukar ke Plan dan minta AI mengkritik kesimpulannya sendiri.</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OPENCODE (PLAN)</a:t>
            </a:r>
          </a:p>
        </p:txBody>
      </p:sp>
      <p:sp>
        <p:nvSpPr>
          <p:cNvPr id="7" name="Rounded Rectangle 6"/>
          <p:cNvSpPr/>
          <p:nvPr/>
        </p:nvSpPr>
        <p:spPr>
          <a:xfrm>
            <a:off x="304800" y="3225800"/>
            <a:ext cx="3708400" cy="9398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812800"/>
          </a:xfrm>
          <a:prstGeom prst="rect">
            <a:avLst/>
          </a:prstGeom>
          <a:noFill/>
        </p:spPr>
        <p:txBody>
          <a:bodyPr wrap="square" anchor="t" lIns="38100" rIns="38100" tIns="25400" bIns="25400">
            <a:spAutoFit/>
          </a:bodyPr>
          <a:lstStyle/>
          <a:p>
            <a:pPr algn="l"/>
            <a:r>
              <a:rPr sz="1050" b="0">
                <a:solidFill>
                  <a:srgbClr val="E9F0FA"/>
                </a:solidFill>
                <a:latin typeface="Consolas"/>
              </a:rPr>
              <a:t>Senaraikan 3 kesimpulan paling lemah dalam keputusan quality gate tadi dan bukti tambahan yang diperlukan untuk setiap satu. Jangan tulis fail.</a:t>
            </a:r>
          </a:p>
        </p:txBody>
      </p:sp>
      <p:pic>
        <p:nvPicPr>
          <p:cNvPr id="9" name="Picture 8" descr="03-weakest-conclusions.png"/>
          <p:cNvPicPr>
            <a:picLocks noChangeAspect="1"/>
          </p:cNvPicPr>
          <p:nvPr/>
        </p:nvPicPr>
        <p:blipFill>
          <a:blip r:embed="rId2"/>
          <a:stretch>
            <a:fillRect/>
          </a:stretch>
        </p:blipFill>
        <p:spPr>
          <a:xfrm>
            <a:off x="4191000" y="952288"/>
            <a:ext cx="7772400" cy="4953422"/>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304800" y="203200"/>
            <a:ext cx="3810000" cy="228600"/>
          </a:xfrm>
          <a:prstGeom prst="rect">
            <a:avLst/>
          </a:prstGeom>
          <a:noFill/>
        </p:spPr>
        <p:txBody>
          <a:bodyPr wrap="square" anchor="t" lIns="38100" rIns="38100" tIns="25400" bIns="25400">
            <a:spAutoFit/>
          </a:bodyPr>
          <a:lstStyle/>
          <a:p>
            <a:pPr algn="l"/>
            <a:r>
              <a:rPr sz="1100" b="1">
                <a:solidFill>
                  <a:srgbClr val="1B3B73"/>
                </a:solidFill>
                <a:latin typeface="Segoe UI"/>
              </a:rPr>
              <a:t>W09 · STEP 4 OF 4 · LANGKAH 4</a:t>
            </a:r>
          </a:p>
        </p:txBody>
      </p:sp>
      <p:sp>
        <p:nvSpPr>
          <p:cNvPr id="4" name="TextBox 3"/>
          <p:cNvSpPr txBox="1"/>
          <p:nvPr/>
        </p:nvSpPr>
        <p:spPr>
          <a:xfrm>
            <a:off x="304800" y="431800"/>
            <a:ext cx="3708400" cy="1676400"/>
          </a:xfrm>
          <a:prstGeom prst="rect">
            <a:avLst/>
          </a:prstGeom>
          <a:noFill/>
        </p:spPr>
        <p:txBody>
          <a:bodyPr wrap="square" anchor="t" lIns="38100" rIns="38100" tIns="25400" bIns="25400">
            <a:spAutoFit/>
          </a:bodyPr>
          <a:lstStyle/>
          <a:p>
            <a:pPr algn="l"/>
            <a:r>
              <a:rPr sz="1400" b="1">
                <a:solidFill>
                  <a:srgbClr val="0F1620"/>
                </a:solidFill>
                <a:latin typeface="Segoe UI"/>
              </a:rPr>
              <a:t>Stage your outputs as audit evidence and commit. Use -f because lab/outputs is ignored by .gitignore, so trainee work never reaches the public repository by accident.</a:t>
            </a:r>
          </a:p>
        </p:txBody>
      </p:sp>
      <p:sp>
        <p:nvSpPr>
          <p:cNvPr id="5" name="TextBox 4"/>
          <p:cNvSpPr txBox="1"/>
          <p:nvPr/>
        </p:nvSpPr>
        <p:spPr>
          <a:xfrm>
            <a:off x="304800" y="2133600"/>
            <a:ext cx="3708400" cy="812800"/>
          </a:xfrm>
          <a:prstGeom prst="rect">
            <a:avLst/>
          </a:prstGeom>
          <a:noFill/>
        </p:spPr>
        <p:txBody>
          <a:bodyPr wrap="square" anchor="t" lIns="38100" rIns="38100" tIns="25400" bIns="25400">
            <a:spAutoFit/>
          </a:bodyPr>
          <a:lstStyle/>
          <a:p>
            <a:pPr algn="l"/>
            <a:r>
              <a:rPr sz="1150" b="0">
                <a:solidFill>
                  <a:srgbClr val="5A6879"/>
                </a:solidFill>
                <a:latin typeface="Segoe UI"/>
              </a:rPr>
              <a:t>Sediakan outputs anda sebagai bukti audit dan commit. Guna -f kerana lab/outputs diabaikan oleh .gitignore supaya kerja pelatih tidak termasuk ke repositori awam secara tidak sengaja.</a:t>
            </a:r>
          </a:p>
        </p:txBody>
      </p:sp>
      <p:sp>
        <p:nvSpPr>
          <p:cNvPr id="6" name="TextBox 5"/>
          <p:cNvSpPr txBox="1"/>
          <p:nvPr/>
        </p:nvSpPr>
        <p:spPr>
          <a:xfrm>
            <a:off x="304800" y="2997200"/>
            <a:ext cx="3683000" cy="203200"/>
          </a:xfrm>
          <a:prstGeom prst="rect">
            <a:avLst/>
          </a:prstGeom>
          <a:noFill/>
        </p:spPr>
        <p:txBody>
          <a:bodyPr wrap="square" anchor="t" lIns="38100" rIns="38100" tIns="25400" bIns="25400">
            <a:spAutoFit/>
          </a:bodyPr>
          <a:lstStyle/>
          <a:p>
            <a:pPr algn="l"/>
            <a:r>
              <a:rPr sz="1000" b="1">
                <a:solidFill>
                  <a:srgbClr val="5A6879"/>
                </a:solidFill>
                <a:latin typeface="Segoe UI"/>
              </a:rPr>
              <a:t>TYPE IN POWERSHELL</a:t>
            </a:r>
          </a:p>
        </p:txBody>
      </p:sp>
      <p:sp>
        <p:nvSpPr>
          <p:cNvPr id="7" name="Rounded Rectangle 6"/>
          <p:cNvSpPr/>
          <p:nvPr/>
        </p:nvSpPr>
        <p:spPr>
          <a:xfrm>
            <a:off x="304800" y="3225800"/>
            <a:ext cx="3708400" cy="1117600"/>
          </a:xfrm>
          <a:prstGeom prst="roundRect">
            <a:avLst>
              <a:gd name="adj" fmla="val 8000"/>
            </a:avLst>
          </a:prstGeom>
          <a:solidFill>
            <a:srgbClr val="0F16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406400" y="3302000"/>
            <a:ext cx="3530600" cy="990600"/>
          </a:xfrm>
          <a:prstGeom prst="rect">
            <a:avLst/>
          </a:prstGeom>
          <a:noFill/>
        </p:spPr>
        <p:txBody>
          <a:bodyPr wrap="square" anchor="t" lIns="38100" rIns="38100" tIns="25400" bIns="25400">
            <a:spAutoFit/>
          </a:bodyPr>
          <a:lstStyle/>
          <a:p>
            <a:pPr algn="l"/>
            <a:r>
              <a:rPr sz="1050" b="0">
                <a:solidFill>
                  <a:srgbClr val="E9F0FA"/>
                </a:solidFill>
                <a:latin typeface="Consolas"/>
              </a:rPr>
              <a:t>git add -f outputs shopfast/tests/ui/m05-senario.spec.js</a:t>
            </a:r>
          </a:p>
          <a:p>
            <a:pPr algn="l"/>
            <a:r>
              <a:rPr sz="1050" b="0">
                <a:solidFill>
                  <a:srgbClr val="E9F0FA"/>
                </a:solidFill>
                <a:latin typeface="Consolas"/>
              </a:rPr>
              <a:t>git status --short</a:t>
            </a:r>
          </a:p>
          <a:p>
            <a:pPr algn="l"/>
            <a:r>
              <a:rPr sz="1050" b="0">
                <a:solidFill>
                  <a:srgbClr val="E9F0FA"/>
                </a:solidFill>
                <a:latin typeface="Consolas"/>
              </a:rPr>
              <a:t>git commit -m "bukti kemuncak pasukan"</a:t>
            </a:r>
          </a:p>
          <a:p>
            <a:pPr algn="l"/>
            <a:r>
              <a:rPr sz="1050" b="0">
                <a:solidFill>
                  <a:srgbClr val="E9F0FA"/>
                </a:solidFill>
                <a:latin typeface="Consolas"/>
              </a:rPr>
              <a:t>git log --oneline -3</a:t>
            </a:r>
          </a:p>
        </p:txBody>
      </p:sp>
      <p:pic>
        <p:nvPicPr>
          <p:cNvPr id="9" name="Picture 8" descr="04-commit-evidence.png"/>
          <p:cNvPicPr>
            <a:picLocks noChangeAspect="1"/>
          </p:cNvPicPr>
          <p:nvPr/>
        </p:nvPicPr>
        <p:blipFill>
          <a:blip r:embed="rId2"/>
          <a:stretch>
            <a:fillRect/>
          </a:stretch>
        </p:blipFill>
        <p:spPr>
          <a:xfrm>
            <a:off x="4191000" y="779619"/>
            <a:ext cx="7772400" cy="5298760"/>
          </a:xfrm>
          <a:prstGeom prst="rect">
            <a:avLst/>
          </a:prstGeom>
          <a:ln w="12700">
            <a:solidFill>
              <a:srgbClr val="5A6879"/>
            </a:solidFill>
          </a:ln>
        </p:spPr>
      </p:pic>
      <p:sp>
        <p:nvSpPr>
          <p:cNvPr id="10" name="TextBox 9"/>
          <p:cNvSpPr txBox="1"/>
          <p:nvPr/>
        </p:nvSpPr>
        <p:spPr>
          <a:xfrm>
            <a:off x="304800" y="6350000"/>
            <a:ext cx="3810000" cy="228600"/>
          </a:xfrm>
          <a:prstGeom prst="rect">
            <a:avLst/>
          </a:prstGeom>
          <a:noFill/>
        </p:spPr>
        <p:txBody>
          <a:bodyPr wrap="square" anchor="t" lIns="38100" rIns="38100" tIns="25400" bIns="25400">
            <a:spAutoFit/>
          </a:bodyPr>
          <a:lstStyle/>
          <a:p>
            <a:pPr algn="l"/>
            <a:r>
              <a:rPr sz="900" b="0">
                <a:solidFill>
                  <a:srgbClr val="8A97A8"/>
                </a:solidFill>
                <a:latin typeface="Segoe UI"/>
              </a:rPr>
              <a:t>Real screenshot, 13 Sep 2026</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B3261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Human check before you accept the output / Semakan manusia</a:t>
            </a:r>
          </a:p>
        </p:txBody>
      </p:sp>
      <p:sp>
        <p:nvSpPr>
          <p:cNvPr id="4" name="Rounded Rectangle 3"/>
          <p:cNvSpPr/>
          <p:nvPr/>
        </p:nvSpPr>
        <p:spPr>
          <a:xfrm>
            <a:off x="457200" y="10160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635000" y="11176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Every criterion links to an evidence file and a real value</a:t>
            </a:r>
          </a:p>
        </p:txBody>
      </p:sp>
      <p:sp>
        <p:nvSpPr>
          <p:cNvPr id="6" name="TextBox 5"/>
          <p:cNvSpPr txBox="1"/>
          <p:nvPr/>
        </p:nvSpPr>
        <p:spPr>
          <a:xfrm>
            <a:off x="635000" y="14986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Setiap kriteria dipautkan ke fail bukti dan nilai sebenar</a:t>
            </a:r>
          </a:p>
        </p:txBody>
      </p:sp>
      <p:sp>
        <p:nvSpPr>
          <p:cNvPr id="7" name="Rounded Rectangle 6"/>
          <p:cNvSpPr/>
          <p:nvPr/>
        </p:nvSpPr>
        <p:spPr>
          <a:xfrm>
            <a:off x="457200" y="20574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635000" y="21590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No GO while any criterion is unmet or without evidence</a:t>
            </a:r>
          </a:p>
        </p:txBody>
      </p:sp>
      <p:sp>
        <p:nvSpPr>
          <p:cNvPr id="9" name="TextBox 8"/>
          <p:cNvSpPr txBox="1"/>
          <p:nvPr/>
        </p:nvSpPr>
        <p:spPr>
          <a:xfrm>
            <a:off x="635000" y="25400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Tiada GO selagi ada kriteria tidak dipenuhi atau tanpa bukti</a:t>
            </a:r>
          </a:p>
        </p:txBody>
      </p:sp>
      <p:sp>
        <p:nvSpPr>
          <p:cNvPr id="10" name="Rounded Rectangle 9"/>
          <p:cNvSpPr/>
          <p:nvPr/>
        </p:nvSpPr>
        <p:spPr>
          <a:xfrm>
            <a:off x="457200" y="3098800"/>
            <a:ext cx="11277600" cy="889000"/>
          </a:xfrm>
          <a:prstGeom prst="roundRect">
            <a:avLst>
              <a:gd name="adj" fmla="val 8000"/>
            </a:avLst>
          </a:prstGeom>
          <a:solidFill>
            <a:srgbClr val="FFF4F2"/>
          </a:solidFill>
          <a:ln w="12700">
            <a:solidFill>
              <a:srgbClr val="E8B4A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635000" y="3200400"/>
            <a:ext cx="10922000" cy="381000"/>
          </a:xfrm>
          <a:prstGeom prst="rect">
            <a:avLst/>
          </a:prstGeom>
          <a:noFill/>
        </p:spPr>
        <p:txBody>
          <a:bodyPr wrap="square" anchor="t" lIns="38100" rIns="38100" tIns="25400" bIns="25400">
            <a:spAutoFit/>
          </a:bodyPr>
          <a:lstStyle/>
          <a:p>
            <a:pPr algn="l"/>
            <a:r>
              <a:rPr sz="1600" b="1">
                <a:solidFill>
                  <a:srgbClr val="0F1620"/>
                </a:solidFill>
                <a:latin typeface="Segoe UI"/>
              </a:rPr>
              <a:t>At least one AI mistake was found and corrected by the team</a:t>
            </a:r>
          </a:p>
        </p:txBody>
      </p:sp>
      <p:sp>
        <p:nvSpPr>
          <p:cNvPr id="12" name="TextBox 11"/>
          <p:cNvSpPr txBox="1"/>
          <p:nvPr/>
        </p:nvSpPr>
        <p:spPr>
          <a:xfrm>
            <a:off x="635000" y="3581400"/>
            <a:ext cx="10922000" cy="330200"/>
          </a:xfrm>
          <a:prstGeom prst="rect">
            <a:avLst/>
          </a:prstGeom>
          <a:noFill/>
        </p:spPr>
        <p:txBody>
          <a:bodyPr wrap="square" anchor="t" lIns="38100" rIns="38100" tIns="25400" bIns="25400">
            <a:spAutoFit/>
          </a:bodyPr>
          <a:lstStyle/>
          <a:p>
            <a:pPr algn="l"/>
            <a:r>
              <a:rPr sz="1300" b="0">
                <a:solidFill>
                  <a:srgbClr val="5A6879"/>
                </a:solidFill>
                <a:latin typeface="Segoe UI"/>
              </a:rPr>
              <a:t>Sekurang-kurangnya satu kesilapan AI ditemui dan dibetulkan oleh pasukan</a:t>
            </a:r>
          </a:p>
        </p:txBody>
      </p:sp>
      <p:sp>
        <p:nvSpPr>
          <p:cNvPr id="13" name="TextBox 12"/>
          <p:cNvSpPr txBox="1"/>
          <p:nvPr/>
        </p:nvSpPr>
        <p:spPr>
          <a:xfrm>
            <a:off x="457200" y="4216400"/>
            <a:ext cx="11176000" cy="508000"/>
          </a:xfrm>
          <a:prstGeom prst="rect">
            <a:avLst/>
          </a:prstGeom>
          <a:noFill/>
        </p:spPr>
        <p:txBody>
          <a:bodyPr wrap="square" anchor="t" lIns="38100" rIns="38100" tIns="25400" bIns="25400">
            <a:spAutoFit/>
          </a:bodyPr>
          <a:lstStyle/>
          <a:p>
            <a:pPr algn="l"/>
            <a:r>
              <a:rPr sz="1400" b="0">
                <a:solidFill>
                  <a:srgbClr val="0F1620"/>
                </a:solidFill>
                <a:latin typeface="Segoe UI"/>
              </a:rPr>
              <a:t>The AI draft becomes evidence only after this check. Record who checked it and when (Module 7 audit trail).</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5A687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If something goes wrong / Jika ada masalah</a:t>
            </a:r>
          </a:p>
        </p:txBody>
      </p:sp>
      <p:sp>
        <p:nvSpPr>
          <p:cNvPr id="4" name="Rounded Rectangle 3"/>
          <p:cNvSpPr/>
          <p:nvPr/>
        </p:nvSpPr>
        <p:spPr>
          <a:xfrm>
            <a:off x="457200" y="889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584200" y="965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opencode is not recognised</a:t>
            </a:r>
          </a:p>
        </p:txBody>
      </p:sp>
      <p:sp>
        <p:nvSpPr>
          <p:cNvPr id="6" name="TextBox 5"/>
          <p:cNvSpPr txBox="1"/>
          <p:nvPr/>
        </p:nvSpPr>
        <p:spPr>
          <a:xfrm>
            <a:off x="3810000" y="965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Close and reopen PowerShell so PATH refreshes. Still failing: powershell -ExecutionPolicy Bypass -File .\setup\install-opencode.ps1 -Portable</a:t>
            </a:r>
          </a:p>
        </p:txBody>
      </p:sp>
      <p:sp>
        <p:nvSpPr>
          <p:cNvPr id="7" name="Rounded Rectangle 6"/>
          <p:cNvSpPr/>
          <p:nvPr/>
        </p:nvSpPr>
        <p:spPr>
          <a:xfrm>
            <a:off x="457200" y="1600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584200" y="1676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Scripts are disabled on this system</a:t>
            </a:r>
          </a:p>
        </p:txBody>
      </p:sp>
      <p:sp>
        <p:nvSpPr>
          <p:cNvPr id="9" name="TextBox 8"/>
          <p:cNvSpPr txBox="1"/>
          <p:nvPr/>
        </p:nvSpPr>
        <p:spPr>
          <a:xfrm>
            <a:off x="3810000" y="1676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Set-ExecutionPolicy -Scope CurrentUser RemoteSigned, or run opencode.cmd instead of opencode</a:t>
            </a:r>
          </a:p>
        </p:txBody>
      </p:sp>
      <p:sp>
        <p:nvSpPr>
          <p:cNvPr id="10" name="Rounded Rectangle 9"/>
          <p:cNvSpPr/>
          <p:nvPr/>
        </p:nvSpPr>
        <p:spPr>
          <a:xfrm>
            <a:off x="457200" y="2311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584200" y="2387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The model is slow or stops</a:t>
            </a:r>
          </a:p>
        </p:txBody>
      </p:sp>
      <p:sp>
        <p:nvSpPr>
          <p:cNvPr id="12" name="TextBox 11"/>
          <p:cNvSpPr txBox="1"/>
          <p:nvPr/>
        </p:nvSpPr>
        <p:spPr>
          <a:xfrm>
            <a:off x="3810000" y="2387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Wait up to 2 minutes. Press Esc to interrupt, then send the prompt again. Try another free model with /models</a:t>
            </a:r>
          </a:p>
        </p:txBody>
      </p:sp>
      <p:sp>
        <p:nvSpPr>
          <p:cNvPr id="13" name="Rounded Rectangle 12"/>
          <p:cNvSpPr/>
          <p:nvPr/>
        </p:nvSpPr>
        <p:spPr>
          <a:xfrm>
            <a:off x="457200" y="30226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584200" y="30988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Permission required dialog</a:t>
            </a:r>
          </a:p>
        </p:txBody>
      </p:sp>
      <p:sp>
        <p:nvSpPr>
          <p:cNvPr id="15" name="TextBox 14"/>
          <p:cNvSpPr txBox="1"/>
          <p:nvPr/>
        </p:nvSpPr>
        <p:spPr>
          <a:xfrm>
            <a:off x="3810000" y="30988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Read the preview. Choose Allow once for files in outputs/. Reject anything outside the lab folder</a:t>
            </a:r>
          </a:p>
        </p:txBody>
      </p:sp>
      <p:sp>
        <p:nvSpPr>
          <p:cNvPr id="16" name="Rounded Rectangle 15"/>
          <p:cNvSpPr/>
          <p:nvPr/>
        </p:nvSpPr>
        <p:spPr>
          <a:xfrm>
            <a:off x="457200" y="37338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84200" y="38100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File or command not found</a:t>
            </a:r>
          </a:p>
        </p:txBody>
      </p:sp>
      <p:sp>
        <p:nvSpPr>
          <p:cNvPr id="18" name="TextBox 17"/>
          <p:cNvSpPr txBox="1"/>
          <p:nvPr/>
        </p:nvSpPr>
        <p:spPr>
          <a:xfrm>
            <a:off x="3810000" y="38100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Check the status bar path ends with \lab. Commands and @files are relative to the lab folder</a:t>
            </a:r>
          </a:p>
        </p:txBody>
      </p:sp>
      <p:sp>
        <p:nvSpPr>
          <p:cNvPr id="19" name="Rounded Rectangle 18"/>
          <p:cNvSpPr/>
          <p:nvPr/>
        </p:nvSpPr>
        <p:spPr>
          <a:xfrm>
            <a:off x="457200" y="44450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
          <p:cNvSpPr txBox="1"/>
          <p:nvPr/>
        </p:nvSpPr>
        <p:spPr>
          <a:xfrm>
            <a:off x="584200" y="45212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Answer uses Indonesian words or dashes</a:t>
            </a:r>
          </a:p>
        </p:txBody>
      </p:sp>
      <p:sp>
        <p:nvSpPr>
          <p:cNvPr id="21" name="TextBox 20"/>
          <p:cNvSpPr txBox="1"/>
          <p:nvPr/>
        </p:nvSpPr>
        <p:spPr>
          <a:xfrm>
            <a:off x="3810000" y="45212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Reply: Ikut AGENTS.md peraturan 1 dan 14, tulis semula dalam Bahasa Melayu Malaysia</a:t>
            </a:r>
          </a:p>
        </p:txBody>
      </p:sp>
      <p:sp>
        <p:nvSpPr>
          <p:cNvPr id="22" name="Rounded Rectangle 21"/>
          <p:cNvSpPr/>
          <p:nvPr/>
        </p:nvSpPr>
        <p:spPr>
          <a:xfrm>
            <a:off x="457200" y="51562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84200" y="52324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Network or proxy error</a:t>
            </a:r>
          </a:p>
        </p:txBody>
      </p:sp>
      <p:sp>
        <p:nvSpPr>
          <p:cNvPr id="24" name="TextBox 23"/>
          <p:cNvSpPr txBox="1"/>
          <p:nvPr/>
        </p:nvSpPr>
        <p:spPr>
          <a:xfrm>
            <a:off x="3810000" y="52324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$env:HTTPS_PROXY = "http://proxy:port" and $env:NO_PROXY = "localhost,127.0.0.1" before starting opencode</a:t>
            </a:r>
          </a:p>
        </p:txBody>
      </p:sp>
      <p:sp>
        <p:nvSpPr>
          <p:cNvPr id="25" name="Rounded Rectangle 24"/>
          <p:cNvSpPr/>
          <p:nvPr/>
        </p:nvSpPr>
        <p:spPr>
          <a:xfrm>
            <a:off x="457200" y="5867400"/>
            <a:ext cx="11277600" cy="635000"/>
          </a:xfrm>
          <a:prstGeom prst="roundRect">
            <a:avLst>
              <a:gd name="adj" fmla="val 8000"/>
            </a:avLst>
          </a:prstGeom>
          <a:solidFill>
            <a:srgbClr val="F3F6FA"/>
          </a:solidFill>
          <a:ln w="12700">
            <a:solidFill>
              <a:srgbClr val="D8E0EA"/>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
          <p:cNvSpPr txBox="1"/>
          <p:nvPr/>
        </p:nvSpPr>
        <p:spPr>
          <a:xfrm>
            <a:off x="584200" y="5943600"/>
            <a:ext cx="3175000" cy="508000"/>
          </a:xfrm>
          <a:prstGeom prst="rect">
            <a:avLst/>
          </a:prstGeom>
          <a:noFill/>
        </p:spPr>
        <p:txBody>
          <a:bodyPr wrap="square" anchor="t" lIns="38100" rIns="38100" tIns="25400" bIns="25400">
            <a:spAutoFit/>
          </a:bodyPr>
          <a:lstStyle/>
          <a:p>
            <a:pPr algn="l"/>
            <a:r>
              <a:rPr sz="1300" b="1">
                <a:solidFill>
                  <a:srgbClr val="0F1620"/>
                </a:solidFill>
                <a:latin typeface="Segoe UI"/>
              </a:rPr>
              <a:t>Port 3000 already in use</a:t>
            </a:r>
          </a:p>
        </p:txBody>
      </p:sp>
      <p:sp>
        <p:nvSpPr>
          <p:cNvPr id="27" name="TextBox 26"/>
          <p:cNvSpPr txBox="1"/>
          <p:nvPr/>
        </p:nvSpPr>
        <p:spPr>
          <a:xfrm>
            <a:off x="3810000" y="5943600"/>
            <a:ext cx="7823200" cy="508000"/>
          </a:xfrm>
          <a:prstGeom prst="rect">
            <a:avLst/>
          </a:prstGeom>
          <a:noFill/>
        </p:spPr>
        <p:txBody>
          <a:bodyPr wrap="square" anchor="t" lIns="38100" rIns="38100" tIns="25400" bIns="25400">
            <a:spAutoFit/>
          </a:bodyPr>
          <a:lstStyle/>
          <a:p>
            <a:pPr algn="l"/>
            <a:r>
              <a:rPr sz="1200" b="0">
                <a:solidFill>
                  <a:srgbClr val="0F1620"/>
                </a:solidFill>
                <a:latin typeface="Consolas"/>
              </a:rPr>
              <a:t>$env:PORT = 3001 before npm start, and use http://localhost:3001</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92000" cy="76200"/>
          </a:xfrm>
          <a:prstGeom prst="rect">
            <a:avLst/>
          </a:prstGeom>
          <a:solidFill>
            <a:srgbClr val="1B3B7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457200" y="279400"/>
            <a:ext cx="11176000" cy="431800"/>
          </a:xfrm>
          <a:prstGeom prst="rect">
            <a:avLst/>
          </a:prstGeom>
          <a:noFill/>
        </p:spPr>
        <p:txBody>
          <a:bodyPr wrap="square" anchor="t" lIns="38100" rIns="38100" tIns="25400" bIns="25400">
            <a:spAutoFit/>
          </a:bodyPr>
          <a:lstStyle/>
          <a:p>
            <a:pPr algn="l"/>
            <a:r>
              <a:rPr sz="2400" b="1">
                <a:solidFill>
                  <a:srgbClr val="0F1620"/>
                </a:solidFill>
                <a:latin typeface="Segoe UI"/>
              </a:rPr>
              <a:t>Links / Pautan</a:t>
            </a:r>
          </a:p>
        </p:txBody>
      </p:sp>
      <p:sp>
        <p:nvSpPr>
          <p:cNvPr id="4" name="TextBox 3"/>
          <p:cNvSpPr txBox="1"/>
          <p:nvPr/>
        </p:nvSpPr>
        <p:spPr>
          <a:xfrm>
            <a:off x="457200" y="88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2"/>
              </a:rPr>
              <a:t>Web guide with copyable prompts</a:t>
            </a:r>
          </a:p>
        </p:txBody>
      </p:sp>
      <p:sp>
        <p:nvSpPr>
          <p:cNvPr id="5" name="TextBox 4"/>
          <p:cNvSpPr txBox="1"/>
          <p:nvPr/>
        </p:nvSpPr>
        <p:spPr>
          <a:xfrm>
            <a:off x="457200" y="1270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3"/>
              </a:rPr>
              <a:t>Module hub (slides, references, templates)</a:t>
            </a:r>
          </a:p>
        </p:txBody>
      </p:sp>
      <p:sp>
        <p:nvSpPr>
          <p:cNvPr id="6" name="TextBox 5"/>
          <p:cNvSpPr txBox="1"/>
          <p:nvPr/>
        </p:nvSpPr>
        <p:spPr>
          <a:xfrm>
            <a:off x="457200" y="1651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4"/>
              </a:rPr>
              <a:t>Example outputs from the real run</a:t>
            </a:r>
          </a:p>
        </p:txBody>
      </p:sp>
      <p:sp>
        <p:nvSpPr>
          <p:cNvPr id="7" name="TextBox 6"/>
          <p:cNvSpPr txBox="1"/>
          <p:nvPr/>
        </p:nvSpPr>
        <p:spPr>
          <a:xfrm>
            <a:off x="457200" y="2032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5"/>
              </a:rPr>
              <a:t>Lab README and command list</a:t>
            </a:r>
          </a:p>
        </p:txBody>
      </p:sp>
      <p:sp>
        <p:nvSpPr>
          <p:cNvPr id="8" name="TextBox 7"/>
          <p:cNvSpPr txBox="1"/>
          <p:nvPr/>
        </p:nvSpPr>
        <p:spPr>
          <a:xfrm>
            <a:off x="457200" y="2413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6"/>
              </a:rPr>
              <a:t>AGENTS.md rules used by the assistant</a:t>
            </a:r>
          </a:p>
        </p:txBody>
      </p:sp>
      <p:sp>
        <p:nvSpPr>
          <p:cNvPr id="9" name="TextBox 8"/>
          <p:cNvSpPr txBox="1"/>
          <p:nvPr/>
        </p:nvSpPr>
        <p:spPr>
          <a:xfrm>
            <a:off x="457200" y="2794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7"/>
              </a:rPr>
              <a:t>opencode documentation</a:t>
            </a:r>
          </a:p>
        </p:txBody>
      </p:sp>
      <p:sp>
        <p:nvSpPr>
          <p:cNvPr id="10" name="TextBox 9"/>
          <p:cNvSpPr txBox="1"/>
          <p:nvPr/>
        </p:nvSpPr>
        <p:spPr>
          <a:xfrm>
            <a:off x="457200" y="3175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8"/>
              </a:rPr>
              <a:t>opencode TUI commands and keys</a:t>
            </a:r>
          </a:p>
        </p:txBody>
      </p:sp>
      <p:sp>
        <p:nvSpPr>
          <p:cNvPr id="11" name="TextBox 10"/>
          <p:cNvSpPr txBox="1"/>
          <p:nvPr/>
        </p:nvSpPr>
        <p:spPr>
          <a:xfrm>
            <a:off x="457200" y="3556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9"/>
              </a:rPr>
              <a:t>OpenCode Zen free models and data policy</a:t>
            </a:r>
          </a:p>
        </p:txBody>
      </p:sp>
      <p:sp>
        <p:nvSpPr>
          <p:cNvPr id="12" name="TextBox 11"/>
          <p:cNvSpPr txBox="1"/>
          <p:nvPr/>
        </p:nvSpPr>
        <p:spPr>
          <a:xfrm>
            <a:off x="457200" y="3937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0"/>
              </a:rPr>
              <a:t>Bab 8, Serahan mengikut fasa (penyelarasan DevOps) (p.8)</a:t>
            </a:r>
          </a:p>
        </p:txBody>
      </p:sp>
      <p:sp>
        <p:nvSpPr>
          <p:cNvPr id="13" name="TextBox 12"/>
          <p:cNvSpPr txBox="1"/>
          <p:nvPr/>
        </p:nvSpPr>
        <p:spPr>
          <a:xfrm>
            <a:off x="457200" y="4318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1"/>
              </a:rPr>
              <a:t>Bab 1, 1.6 Faktor Kejayaan (p.14)</a:t>
            </a:r>
          </a:p>
        </p:txBody>
      </p:sp>
      <p:sp>
        <p:nvSpPr>
          <p:cNvPr id="14" name="TextBox 13"/>
          <p:cNvSpPr txBox="1"/>
          <p:nvPr/>
        </p:nvSpPr>
        <p:spPr>
          <a:xfrm>
            <a:off x="457200" y="4699000"/>
            <a:ext cx="11277600" cy="279400"/>
          </a:xfrm>
          <a:prstGeom prst="rect">
            <a:avLst/>
          </a:prstGeom>
          <a:noFill/>
        </p:spPr>
        <p:txBody>
          <a:bodyPr wrap="square" anchor="t" lIns="38100" rIns="38100" tIns="25400" bIns="25400">
            <a:spAutoFit/>
          </a:bodyPr>
          <a:lstStyle/>
          <a:p>
            <a:pPr algn="l"/>
            <a:r>
              <a:rPr sz="1400" b="0">
                <a:solidFill>
                  <a:srgbClr val="1F5FA8"/>
                </a:solidFill>
                <a:latin typeface="Segoe UI"/>
                <a:hlinkClick r:id="rId12"/>
              </a:rPr>
              <a:t>PPrISA 2.0, Rajah 2.4 Pelan Tindakan (templat mengikut fasa) (p.21)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W09 Hands-On SQA-AI Assistant Workshop: Capstone with an AI pair: prove the quality gate</dc:title>
  <dc:subject/>
  <dc:creator>Al-Abrar bin Abdul Wahid</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